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Lst>
  <p:notesMasterIdLst>
    <p:notesMasterId r:id="rId137"/>
  </p:notesMasterIdLst>
  <p:handoutMasterIdLst>
    <p:handoutMasterId r:id="rId138"/>
  </p:handoutMasterIdLst>
  <p:sldIdLst>
    <p:sldId id="1702" r:id="rId6"/>
    <p:sldId id="1706" r:id="rId7"/>
    <p:sldId id="1806" r:id="rId8"/>
    <p:sldId id="1707" r:id="rId9"/>
    <p:sldId id="1708" r:id="rId10"/>
    <p:sldId id="1709" r:id="rId11"/>
    <p:sldId id="1710" r:id="rId12"/>
    <p:sldId id="1711" r:id="rId13"/>
    <p:sldId id="1712" r:id="rId14"/>
    <p:sldId id="1713" r:id="rId15"/>
    <p:sldId id="1714" r:id="rId16"/>
    <p:sldId id="1715" r:id="rId17"/>
    <p:sldId id="1716" r:id="rId18"/>
    <p:sldId id="1717" r:id="rId19"/>
    <p:sldId id="1718" r:id="rId20"/>
    <p:sldId id="1719" r:id="rId21"/>
    <p:sldId id="1720" r:id="rId22"/>
    <p:sldId id="1721" r:id="rId23"/>
    <p:sldId id="1722" r:id="rId24"/>
    <p:sldId id="1723" r:id="rId25"/>
    <p:sldId id="1724" r:id="rId26"/>
    <p:sldId id="1725" r:id="rId27"/>
    <p:sldId id="1726" r:id="rId28"/>
    <p:sldId id="1727" r:id="rId29"/>
    <p:sldId id="1728" r:id="rId30"/>
    <p:sldId id="1731" r:id="rId31"/>
    <p:sldId id="1730" r:id="rId32"/>
    <p:sldId id="1807" r:id="rId33"/>
    <p:sldId id="1732" r:id="rId34"/>
    <p:sldId id="1733" r:id="rId35"/>
    <p:sldId id="1734" r:id="rId36"/>
    <p:sldId id="1735" r:id="rId37"/>
    <p:sldId id="1736" r:id="rId38"/>
    <p:sldId id="1737" r:id="rId39"/>
    <p:sldId id="1738" r:id="rId40"/>
    <p:sldId id="1739" r:id="rId41"/>
    <p:sldId id="1740" r:id="rId42"/>
    <p:sldId id="1741" r:id="rId43"/>
    <p:sldId id="1742" r:id="rId44"/>
    <p:sldId id="1743" r:id="rId45"/>
    <p:sldId id="1744" r:id="rId46"/>
    <p:sldId id="1745" r:id="rId47"/>
    <p:sldId id="1746" r:id="rId48"/>
    <p:sldId id="1747" r:id="rId49"/>
    <p:sldId id="1748" r:id="rId50"/>
    <p:sldId id="1749" r:id="rId51"/>
    <p:sldId id="1750" r:id="rId52"/>
    <p:sldId id="1751" r:id="rId53"/>
    <p:sldId id="1752" r:id="rId54"/>
    <p:sldId id="1753" r:id="rId55"/>
    <p:sldId id="1754" r:id="rId56"/>
    <p:sldId id="1705" r:id="rId57"/>
    <p:sldId id="1688" r:id="rId58"/>
    <p:sldId id="1689" r:id="rId59"/>
    <p:sldId id="1690" r:id="rId60"/>
    <p:sldId id="1697" r:id="rId61"/>
    <p:sldId id="1677" r:id="rId62"/>
    <p:sldId id="1676" r:id="rId63"/>
    <p:sldId id="1679" r:id="rId64"/>
    <p:sldId id="1598" r:id="rId65"/>
    <p:sldId id="1604" r:id="rId66"/>
    <p:sldId id="1597" r:id="rId67"/>
    <p:sldId id="1611" r:id="rId68"/>
    <p:sldId id="1681" r:id="rId69"/>
    <p:sldId id="1612" r:id="rId70"/>
    <p:sldId id="1675" r:id="rId71"/>
    <p:sldId id="1692" r:id="rId72"/>
    <p:sldId id="1693" r:id="rId73"/>
    <p:sldId id="1694" r:id="rId74"/>
    <p:sldId id="1682" r:id="rId75"/>
    <p:sldId id="1683" r:id="rId76"/>
    <p:sldId id="1687" r:id="rId77"/>
    <p:sldId id="1700" r:id="rId78"/>
    <p:sldId id="1696" r:id="rId79"/>
    <p:sldId id="1701" r:id="rId80"/>
    <p:sldId id="1808" r:id="rId81"/>
    <p:sldId id="1809" r:id="rId82"/>
    <p:sldId id="1810" r:id="rId83"/>
    <p:sldId id="1811" r:id="rId84"/>
    <p:sldId id="1812" r:id="rId85"/>
    <p:sldId id="1635" r:id="rId86"/>
    <p:sldId id="1704" r:id="rId87"/>
    <p:sldId id="1755" r:id="rId88"/>
    <p:sldId id="1756" r:id="rId89"/>
    <p:sldId id="1757" r:id="rId90"/>
    <p:sldId id="1758" r:id="rId91"/>
    <p:sldId id="1760" r:id="rId92"/>
    <p:sldId id="1761" r:id="rId93"/>
    <p:sldId id="1762" r:id="rId94"/>
    <p:sldId id="1763" r:id="rId95"/>
    <p:sldId id="1764" r:id="rId96"/>
    <p:sldId id="1765" r:id="rId97"/>
    <p:sldId id="1766" r:id="rId98"/>
    <p:sldId id="1767" r:id="rId99"/>
    <p:sldId id="1768" r:id="rId100"/>
    <p:sldId id="1769" r:id="rId101"/>
    <p:sldId id="1770" r:id="rId102"/>
    <p:sldId id="1771" r:id="rId103"/>
    <p:sldId id="1772" r:id="rId104"/>
    <p:sldId id="1773" r:id="rId105"/>
    <p:sldId id="1774" r:id="rId106"/>
    <p:sldId id="1775" r:id="rId107"/>
    <p:sldId id="1776" r:id="rId108"/>
    <p:sldId id="1777" r:id="rId109"/>
    <p:sldId id="1778" r:id="rId110"/>
    <p:sldId id="1779" r:id="rId111"/>
    <p:sldId id="1780" r:id="rId112"/>
    <p:sldId id="1781" r:id="rId113"/>
    <p:sldId id="1782" r:id="rId114"/>
    <p:sldId id="1783" r:id="rId115"/>
    <p:sldId id="1784" r:id="rId116"/>
    <p:sldId id="1785" r:id="rId117"/>
    <p:sldId id="1786" r:id="rId118"/>
    <p:sldId id="1787" r:id="rId119"/>
    <p:sldId id="1788" r:id="rId120"/>
    <p:sldId id="1789" r:id="rId121"/>
    <p:sldId id="1790" r:id="rId122"/>
    <p:sldId id="1791" r:id="rId123"/>
    <p:sldId id="1792" r:id="rId124"/>
    <p:sldId id="1793" r:id="rId125"/>
    <p:sldId id="1794" r:id="rId126"/>
    <p:sldId id="1795" r:id="rId127"/>
    <p:sldId id="1796" r:id="rId128"/>
    <p:sldId id="1797" r:id="rId129"/>
    <p:sldId id="1798" r:id="rId130"/>
    <p:sldId id="1799" r:id="rId131"/>
    <p:sldId id="1800" r:id="rId132"/>
    <p:sldId id="1801" r:id="rId133"/>
    <p:sldId id="1802" r:id="rId134"/>
    <p:sldId id="1803" r:id="rId135"/>
    <p:sldId id="1804" r:id="rId1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Opening Slides" id="{E1C8FB21-FF75-44A0-8090-B2FB240B014B}">
          <p14:sldIdLst>
            <p14:sldId id="1702"/>
            <p14:sldId id="1706"/>
            <p14:sldId id="1806"/>
            <p14:sldId id="1707"/>
            <p14:sldId id="1708"/>
            <p14:sldId id="1709"/>
            <p14:sldId id="1710"/>
            <p14:sldId id="1711"/>
            <p14:sldId id="1712"/>
            <p14:sldId id="1713"/>
            <p14:sldId id="1714"/>
            <p14:sldId id="1715"/>
            <p14:sldId id="1716"/>
            <p14:sldId id="1717"/>
            <p14:sldId id="1718"/>
            <p14:sldId id="1719"/>
            <p14:sldId id="1720"/>
            <p14:sldId id="1721"/>
            <p14:sldId id="1722"/>
            <p14:sldId id="1723"/>
            <p14:sldId id="1724"/>
            <p14:sldId id="1725"/>
            <p14:sldId id="1726"/>
            <p14:sldId id="1727"/>
            <p14:sldId id="1728"/>
            <p14:sldId id="1731"/>
            <p14:sldId id="1730"/>
            <p14:sldId id="1807"/>
            <p14:sldId id="1732"/>
            <p14:sldId id="1733"/>
            <p14:sldId id="1734"/>
            <p14:sldId id="1735"/>
            <p14:sldId id="1736"/>
            <p14:sldId id="1737"/>
            <p14:sldId id="1738"/>
            <p14:sldId id="1739"/>
            <p14:sldId id="1740"/>
            <p14:sldId id="1741"/>
            <p14:sldId id="1742"/>
            <p14:sldId id="1743"/>
            <p14:sldId id="1744"/>
            <p14:sldId id="1745"/>
            <p14:sldId id="1746"/>
            <p14:sldId id="1747"/>
            <p14:sldId id="1748"/>
            <p14:sldId id="1749"/>
            <p14:sldId id="1750"/>
            <p14:sldId id="1751"/>
            <p14:sldId id="1752"/>
            <p14:sldId id="1753"/>
            <p14:sldId id="1754"/>
            <p14:sldId id="1705"/>
          </p14:sldIdLst>
        </p14:section>
        <p14:section name="Content" id="{4F610E7C-F3BE-417F-ACEA-594AAD51D8A9}">
          <p14:sldIdLst>
            <p14:sldId id="1688"/>
            <p14:sldId id="1689"/>
            <p14:sldId id="1690"/>
            <p14:sldId id="1697"/>
            <p14:sldId id="1677"/>
            <p14:sldId id="1676"/>
            <p14:sldId id="1679"/>
            <p14:sldId id="1598"/>
            <p14:sldId id="1604"/>
            <p14:sldId id="1597"/>
            <p14:sldId id="1611"/>
            <p14:sldId id="1681"/>
            <p14:sldId id="1612"/>
            <p14:sldId id="1675"/>
            <p14:sldId id="1692"/>
            <p14:sldId id="1693"/>
            <p14:sldId id="1694"/>
            <p14:sldId id="1682"/>
            <p14:sldId id="1683"/>
            <p14:sldId id="1687"/>
            <p14:sldId id="1700"/>
            <p14:sldId id="1696"/>
            <p14:sldId id="1701"/>
            <p14:sldId id="1808"/>
            <p14:sldId id="1809"/>
            <p14:sldId id="1810"/>
            <p14:sldId id="1811"/>
            <p14:sldId id="1812"/>
            <p14:sldId id="1635"/>
            <p14:sldId id="1704"/>
            <p14:sldId id="1755"/>
            <p14:sldId id="1756"/>
            <p14:sldId id="1757"/>
            <p14:sldId id="1758"/>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 id="1779"/>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6E6"/>
    <a:srgbClr val="0078D7"/>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89" autoAdjust="0"/>
    <p:restoredTop sz="76260" autoAdjust="0"/>
  </p:normalViewPr>
  <p:slideViewPr>
    <p:cSldViewPr>
      <p:cViewPr varScale="1">
        <p:scale>
          <a:sx n="85" d="100"/>
          <a:sy n="85" d="100"/>
        </p:scale>
        <p:origin x="972" y="45"/>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200" d="100"/>
        <a:sy n="200" d="100"/>
      </p:scale>
      <p:origin x="0" y="-15258"/>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handoutMaster" Target="handoutMasters/handout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Hara" userId="4bcddf60-1167-4838-8f7e-15982b2168da" providerId="ADAL" clId="{5356DE9A-745D-4091-85DA-4F28FE683F0F}"/>
    <pc:docChg chg="delSld modSld modSection">
      <pc:chgData name="Fabio Hara" userId="4bcddf60-1167-4838-8f7e-15982b2168da" providerId="ADAL" clId="{5356DE9A-745D-4091-85DA-4F28FE683F0F}" dt="2017-10-31T19:34:20.830" v="3" actId="2696"/>
      <pc:docMkLst>
        <pc:docMk/>
      </pc:docMkLst>
      <pc:sldChg chg="modSp">
        <pc:chgData name="Fabio Hara" userId="4bcddf60-1167-4838-8f7e-15982b2168da" providerId="ADAL" clId="{5356DE9A-745D-4091-85DA-4F28FE683F0F}" dt="2017-10-31T19:34:06.930" v="2" actId="6549"/>
        <pc:sldMkLst>
          <pc:docMk/>
          <pc:sldMk cId="1842219636" sldId="1758"/>
        </pc:sldMkLst>
        <pc:spChg chg="mod">
          <ac:chgData name="Fabio Hara" userId="4bcddf60-1167-4838-8f7e-15982b2168da" providerId="ADAL" clId="{5356DE9A-745D-4091-85DA-4F28FE683F0F}" dt="2017-10-31T19:34:06.930" v="2" actId="6549"/>
          <ac:spMkLst>
            <pc:docMk/>
            <pc:sldMk cId="1842219636" sldId="1758"/>
            <ac:spMk id="5" creationId="{00000000-0000-0000-0000-000000000000}"/>
          </ac:spMkLst>
        </pc:spChg>
      </pc:sldChg>
      <pc:sldChg chg="del">
        <pc:chgData name="Fabio Hara" userId="4bcddf60-1167-4838-8f7e-15982b2168da" providerId="ADAL" clId="{5356DE9A-745D-4091-85DA-4F28FE683F0F}" dt="2017-10-31T19:34:20.830" v="3" actId="2696"/>
        <pc:sldMkLst>
          <pc:docMk/>
          <pc:sldMk cId="1170855541" sldId="1759"/>
        </pc:sldMkLst>
      </pc:sldChg>
      <pc:sldChg chg="del">
        <pc:chgData name="Fabio Hara" userId="4bcddf60-1167-4838-8f7e-15982b2168da" providerId="ADAL" clId="{5356DE9A-745D-4091-85DA-4F28FE683F0F}" dt="2017-10-31T19:33:09.179" v="0" actId="2696"/>
        <pc:sldMkLst>
          <pc:docMk/>
          <pc:sldMk cId="1334989654" sldId="180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E1E2BF-B986-4C3E-9E37-8DFCE714B492}"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E276A3B1-1D3D-4FA2-AFBE-9BDDDF4BA2EF}">
      <dgm:prSet phldrT="[Text]"/>
      <dgm:spPr/>
      <dgm:t>
        <a:bodyPr/>
        <a:lstStyle/>
        <a:p>
          <a:r>
            <a:rPr lang="en-US" dirty="0"/>
            <a:t>Windows Server 2016</a:t>
          </a:r>
        </a:p>
      </dgm:t>
    </dgm:pt>
    <dgm:pt modelId="{F2BC3B31-BC0D-4499-98BB-D1DDEC05F0F4}" type="parTrans" cxnId="{07D461B9-9055-4B0B-8E3A-00A7C228E00D}">
      <dgm:prSet/>
      <dgm:spPr/>
      <dgm:t>
        <a:bodyPr/>
        <a:lstStyle/>
        <a:p>
          <a:endParaRPr lang="en-US"/>
        </a:p>
      </dgm:t>
    </dgm:pt>
    <dgm:pt modelId="{E503D151-A906-4D8B-A5BE-5ACFC8ADE5D1}" type="sibTrans" cxnId="{07D461B9-9055-4B0B-8E3A-00A7C228E00D}">
      <dgm:prSet/>
      <dgm:spPr/>
      <dgm:t>
        <a:bodyPr/>
        <a:lstStyle/>
        <a:p>
          <a:endParaRPr lang="en-US"/>
        </a:p>
      </dgm:t>
    </dgm:pt>
    <dgm:pt modelId="{590036A4-494F-49B6-934D-A7A4B1A43CE4}">
      <dgm:prSet phldrT="[Text]"/>
      <dgm:spPr/>
      <dgm:t>
        <a:bodyPr/>
        <a:lstStyle/>
        <a:p>
          <a:r>
            <a:rPr lang="en-US" dirty="0"/>
            <a:t>Windows Server version 1709</a:t>
          </a:r>
        </a:p>
      </dgm:t>
    </dgm:pt>
    <dgm:pt modelId="{E1495086-2056-483F-B994-8CE2D249C9AB}" type="parTrans" cxnId="{DD500777-F9E2-462E-8581-8287AD07555B}">
      <dgm:prSet/>
      <dgm:spPr/>
      <dgm:t>
        <a:bodyPr/>
        <a:lstStyle/>
        <a:p>
          <a:endParaRPr lang="en-US"/>
        </a:p>
      </dgm:t>
    </dgm:pt>
    <dgm:pt modelId="{DADAE9AD-0BDD-4DE5-B5A5-276A4D915EB5}" type="sibTrans" cxnId="{DD500777-F9E2-462E-8581-8287AD07555B}">
      <dgm:prSet/>
      <dgm:spPr/>
      <dgm:t>
        <a:bodyPr/>
        <a:lstStyle/>
        <a:p>
          <a:endParaRPr lang="en-US"/>
        </a:p>
      </dgm:t>
    </dgm:pt>
    <dgm:pt modelId="{598FA784-4D18-41CA-9667-A41456798568}">
      <dgm:prSet phldrT="[Text]"/>
      <dgm:spPr/>
      <dgm:t>
        <a:bodyPr/>
        <a:lstStyle/>
        <a:p>
          <a:r>
            <a:rPr lang="en-US" dirty="0"/>
            <a:t>Future</a:t>
          </a:r>
        </a:p>
      </dgm:t>
    </dgm:pt>
    <dgm:pt modelId="{B61729B5-2AD6-4EC3-B3F8-F26AD9321389}" type="parTrans" cxnId="{F7E10040-136A-419D-A9E8-0C3252549736}">
      <dgm:prSet/>
      <dgm:spPr/>
      <dgm:t>
        <a:bodyPr/>
        <a:lstStyle/>
        <a:p>
          <a:endParaRPr lang="en-US"/>
        </a:p>
      </dgm:t>
    </dgm:pt>
    <dgm:pt modelId="{51241AAC-2A8E-4D50-8F0D-A2EDF784104C}" type="sibTrans" cxnId="{F7E10040-136A-419D-A9E8-0C3252549736}">
      <dgm:prSet/>
      <dgm:spPr/>
      <dgm:t>
        <a:bodyPr/>
        <a:lstStyle/>
        <a:p>
          <a:endParaRPr lang="en-US"/>
        </a:p>
      </dgm:t>
    </dgm:pt>
    <dgm:pt modelId="{91BCB021-A8FA-43A8-B97E-6E62153C0CD0}">
      <dgm:prSet phldrT="[Text]"/>
      <dgm:spPr/>
      <dgm:t>
        <a:bodyPr/>
        <a:lstStyle/>
        <a:p>
          <a:r>
            <a:rPr lang="en-US" dirty="0"/>
            <a:t>1 container per pod</a:t>
          </a:r>
        </a:p>
      </dgm:t>
    </dgm:pt>
    <dgm:pt modelId="{8866EEF7-3060-4F10-8C2F-DC579C4CC6E8}" type="parTrans" cxnId="{BDE22FA9-CE5B-4240-AED6-C599F1973238}">
      <dgm:prSet/>
      <dgm:spPr/>
      <dgm:t>
        <a:bodyPr/>
        <a:lstStyle/>
        <a:p>
          <a:endParaRPr lang="en-US"/>
        </a:p>
      </dgm:t>
    </dgm:pt>
    <dgm:pt modelId="{A161DCD6-8E23-45FE-8FF2-B477AE6936A7}" type="sibTrans" cxnId="{BDE22FA9-CE5B-4240-AED6-C599F1973238}">
      <dgm:prSet/>
      <dgm:spPr/>
      <dgm:t>
        <a:bodyPr/>
        <a:lstStyle/>
        <a:p>
          <a:endParaRPr lang="en-US"/>
        </a:p>
      </dgm:t>
    </dgm:pt>
    <dgm:pt modelId="{88E6AB95-F7B1-4AF6-A004-EB01C8C5A381}">
      <dgm:prSet phldrT="[Text]"/>
      <dgm:spPr/>
      <dgm:t>
        <a:bodyPr/>
        <a:lstStyle/>
        <a:p>
          <a:r>
            <a:rPr lang="en-US" dirty="0"/>
            <a:t>Multiple net interfaces required</a:t>
          </a:r>
        </a:p>
      </dgm:t>
    </dgm:pt>
    <dgm:pt modelId="{7AA64596-A412-4FF9-A7BC-04DEDE11EB77}" type="parTrans" cxnId="{A46997DC-2324-4D49-AA7E-913C9BE0E205}">
      <dgm:prSet/>
      <dgm:spPr/>
      <dgm:t>
        <a:bodyPr/>
        <a:lstStyle/>
        <a:p>
          <a:endParaRPr lang="en-US"/>
        </a:p>
      </dgm:t>
    </dgm:pt>
    <dgm:pt modelId="{28106986-B7C3-47AA-B9DF-1F08D16BD170}" type="sibTrans" cxnId="{A46997DC-2324-4D49-AA7E-913C9BE0E205}">
      <dgm:prSet/>
      <dgm:spPr/>
      <dgm:t>
        <a:bodyPr/>
        <a:lstStyle/>
        <a:p>
          <a:endParaRPr lang="en-US"/>
        </a:p>
      </dgm:t>
    </dgm:pt>
    <dgm:pt modelId="{13B6B67D-424B-49D6-AA06-93D1AEDEC3D5}">
      <dgm:prSet phldrT="[Text]"/>
      <dgm:spPr/>
      <dgm:t>
        <a:bodyPr/>
        <a:lstStyle/>
        <a:p>
          <a:r>
            <a:rPr lang="en-US" dirty="0"/>
            <a:t>Local storage only</a:t>
          </a:r>
        </a:p>
      </dgm:t>
    </dgm:pt>
    <dgm:pt modelId="{3E243AA6-C7FF-445F-80AB-C5C2E4F55F9C}" type="parTrans" cxnId="{95ECA507-D795-4DD3-8FDD-8224B2DE51CF}">
      <dgm:prSet/>
      <dgm:spPr/>
      <dgm:t>
        <a:bodyPr/>
        <a:lstStyle/>
        <a:p>
          <a:endParaRPr lang="en-US"/>
        </a:p>
      </dgm:t>
    </dgm:pt>
    <dgm:pt modelId="{40C52555-CE6E-4A6F-92AC-69E04B0624DF}" type="sibTrans" cxnId="{95ECA507-D795-4DD3-8FDD-8224B2DE51CF}">
      <dgm:prSet/>
      <dgm:spPr/>
      <dgm:t>
        <a:bodyPr/>
        <a:lstStyle/>
        <a:p>
          <a:endParaRPr lang="en-US"/>
        </a:p>
      </dgm:t>
    </dgm:pt>
    <dgm:pt modelId="{BEAC1990-746D-4BB3-B742-BBD2B630D864}">
      <dgm:prSet phldrT="[Text]"/>
      <dgm:spPr/>
      <dgm:t>
        <a:bodyPr/>
        <a:lstStyle/>
        <a:p>
          <a:r>
            <a:rPr lang="en-US" dirty="0"/>
            <a:t>Multiple containers per pod (process isolation)</a:t>
          </a:r>
        </a:p>
      </dgm:t>
    </dgm:pt>
    <dgm:pt modelId="{3ED2F6FA-B2C7-439B-9C79-D82E78623C12}" type="parTrans" cxnId="{A08423C6-50B6-4221-AAA8-065F5855A160}">
      <dgm:prSet/>
      <dgm:spPr/>
      <dgm:t>
        <a:bodyPr/>
        <a:lstStyle/>
        <a:p>
          <a:endParaRPr lang="en-US"/>
        </a:p>
      </dgm:t>
    </dgm:pt>
    <dgm:pt modelId="{A82AC6B5-CF8E-4D67-8299-5DBD32877BD5}" type="sibTrans" cxnId="{A08423C6-50B6-4221-AAA8-065F5855A160}">
      <dgm:prSet/>
      <dgm:spPr/>
      <dgm:t>
        <a:bodyPr/>
        <a:lstStyle/>
        <a:p>
          <a:endParaRPr lang="en-US"/>
        </a:p>
      </dgm:t>
    </dgm:pt>
    <dgm:pt modelId="{5080E0EC-C388-4666-A97A-7DAA79FCAC20}">
      <dgm:prSet phldrT="[Text]"/>
      <dgm:spPr/>
      <dgm:t>
        <a:bodyPr/>
        <a:lstStyle/>
        <a:p>
          <a:r>
            <a:rPr lang="en-US" dirty="0"/>
            <a:t>Faster kernel-mode </a:t>
          </a:r>
          <a:r>
            <a:rPr lang="en-US" dirty="0" err="1"/>
            <a:t>kube</a:t>
          </a:r>
          <a:r>
            <a:rPr lang="en-US" dirty="0"/>
            <a:t>-proxy</a:t>
          </a:r>
        </a:p>
      </dgm:t>
    </dgm:pt>
    <dgm:pt modelId="{1A35A4DB-3475-4421-B411-0035B9C819DB}" type="parTrans" cxnId="{C7985EF7-35E4-4AB5-BDF6-B075B5E54DFA}">
      <dgm:prSet/>
      <dgm:spPr/>
      <dgm:t>
        <a:bodyPr/>
        <a:lstStyle/>
        <a:p>
          <a:endParaRPr lang="en-US"/>
        </a:p>
      </dgm:t>
    </dgm:pt>
    <dgm:pt modelId="{9B683B67-20DF-4133-9ABD-D48E46AFF6E8}" type="sibTrans" cxnId="{C7985EF7-35E4-4AB5-BDF6-B075B5E54DFA}">
      <dgm:prSet/>
      <dgm:spPr/>
      <dgm:t>
        <a:bodyPr/>
        <a:lstStyle/>
        <a:p>
          <a:endParaRPr lang="en-US"/>
        </a:p>
      </dgm:t>
    </dgm:pt>
    <dgm:pt modelId="{214D80D7-85F3-462A-801E-421C2D215D82}">
      <dgm:prSet phldrT="[Text]"/>
      <dgm:spPr/>
      <dgm:t>
        <a:bodyPr/>
        <a:lstStyle/>
        <a:p>
          <a:r>
            <a:rPr lang="en-US" dirty="0"/>
            <a:t>User-mode </a:t>
          </a:r>
          <a:r>
            <a:rPr lang="en-US" dirty="0" err="1"/>
            <a:t>kube</a:t>
          </a:r>
          <a:r>
            <a:rPr lang="en-US" dirty="0"/>
            <a:t>-proxy</a:t>
          </a:r>
        </a:p>
      </dgm:t>
    </dgm:pt>
    <dgm:pt modelId="{29A3E96A-606F-4109-82D8-DB270A4D340D}" type="parTrans" cxnId="{0BB762CB-E673-4CBD-B26B-88EE5C56AA0B}">
      <dgm:prSet/>
      <dgm:spPr/>
      <dgm:t>
        <a:bodyPr/>
        <a:lstStyle/>
        <a:p>
          <a:endParaRPr lang="en-US"/>
        </a:p>
      </dgm:t>
    </dgm:pt>
    <dgm:pt modelId="{2015FAD7-526C-423F-BEAE-6BC1B9AD32CF}" type="sibTrans" cxnId="{0BB762CB-E673-4CBD-B26B-88EE5C56AA0B}">
      <dgm:prSet/>
      <dgm:spPr/>
      <dgm:t>
        <a:bodyPr/>
        <a:lstStyle/>
        <a:p>
          <a:endParaRPr lang="en-US"/>
        </a:p>
      </dgm:t>
    </dgm:pt>
    <dgm:pt modelId="{E2FE7F8E-DA46-4746-BA8A-ACA6C2AB0F93}">
      <dgm:prSet phldrT="[Text]"/>
      <dgm:spPr/>
      <dgm:t>
        <a:bodyPr/>
        <a:lstStyle/>
        <a:p>
          <a:r>
            <a:rPr lang="en-US" dirty="0"/>
            <a:t>SMB mounts supported</a:t>
          </a:r>
        </a:p>
      </dgm:t>
    </dgm:pt>
    <dgm:pt modelId="{1962847F-5E01-483F-936E-823E89D7D793}" type="parTrans" cxnId="{D1EE2EF9-A562-4897-B16C-72EAC265BEFE}">
      <dgm:prSet/>
      <dgm:spPr/>
      <dgm:t>
        <a:bodyPr/>
        <a:lstStyle/>
        <a:p>
          <a:endParaRPr lang="en-US"/>
        </a:p>
      </dgm:t>
    </dgm:pt>
    <dgm:pt modelId="{0780C65F-F134-4C55-8703-E934102FD373}" type="sibTrans" cxnId="{D1EE2EF9-A562-4897-B16C-72EAC265BEFE}">
      <dgm:prSet/>
      <dgm:spPr/>
      <dgm:t>
        <a:bodyPr/>
        <a:lstStyle/>
        <a:p>
          <a:endParaRPr lang="en-US"/>
        </a:p>
      </dgm:t>
    </dgm:pt>
    <dgm:pt modelId="{59DB5316-4EF9-47C3-BC44-A897FC251289}">
      <dgm:prSet phldrT="[Text]"/>
      <dgm:spPr/>
      <dgm:t>
        <a:bodyPr/>
        <a:lstStyle/>
        <a:p>
          <a:r>
            <a:rPr lang="en-US" dirty="0"/>
            <a:t>CNI Plugin</a:t>
          </a:r>
        </a:p>
      </dgm:t>
    </dgm:pt>
    <dgm:pt modelId="{B2038F69-1BFA-46CF-8FCB-178ECDEDE043}" type="parTrans" cxnId="{A9F5424B-3796-4EE1-95FF-A7ED79844825}">
      <dgm:prSet/>
      <dgm:spPr/>
      <dgm:t>
        <a:bodyPr/>
        <a:lstStyle/>
        <a:p>
          <a:endParaRPr lang="en-US"/>
        </a:p>
      </dgm:t>
    </dgm:pt>
    <dgm:pt modelId="{FAAAFCE9-DA88-4AEC-9DB2-153E052FD885}" type="sibTrans" cxnId="{A9F5424B-3796-4EE1-95FF-A7ED79844825}">
      <dgm:prSet/>
      <dgm:spPr/>
      <dgm:t>
        <a:bodyPr/>
        <a:lstStyle/>
        <a:p>
          <a:endParaRPr lang="en-US"/>
        </a:p>
      </dgm:t>
    </dgm:pt>
    <dgm:pt modelId="{1F476A63-28B9-4A35-B8CA-E5FEE83E1FC2}">
      <dgm:prSet phldrT="[Text]"/>
      <dgm:spPr/>
      <dgm:t>
        <a:bodyPr/>
        <a:lstStyle/>
        <a:p>
          <a:r>
            <a:rPr lang="en-US" dirty="0"/>
            <a:t>Multiple containers per pod with Hyper-V isolation</a:t>
          </a:r>
        </a:p>
      </dgm:t>
    </dgm:pt>
    <dgm:pt modelId="{78DECE77-4029-4B26-9B47-D5652CA3E781}" type="parTrans" cxnId="{BF07F04E-9A4F-49F1-AA75-9DA0DC1A5AB8}">
      <dgm:prSet/>
      <dgm:spPr/>
      <dgm:t>
        <a:bodyPr/>
        <a:lstStyle/>
        <a:p>
          <a:endParaRPr lang="en-US"/>
        </a:p>
      </dgm:t>
    </dgm:pt>
    <dgm:pt modelId="{D17A2C68-7C1B-4572-9E0D-531AB201B860}" type="sibTrans" cxnId="{BF07F04E-9A4F-49F1-AA75-9DA0DC1A5AB8}">
      <dgm:prSet/>
      <dgm:spPr/>
      <dgm:t>
        <a:bodyPr/>
        <a:lstStyle/>
        <a:p>
          <a:endParaRPr lang="en-US"/>
        </a:p>
      </dgm:t>
    </dgm:pt>
    <dgm:pt modelId="{73C25E51-BABD-4523-B96B-01172920EFE8}">
      <dgm:prSet phldrT="[Text]"/>
      <dgm:spPr/>
      <dgm:t>
        <a:bodyPr/>
        <a:lstStyle/>
        <a:p>
          <a:r>
            <a:rPr lang="en-US" dirty="0"/>
            <a:t>Linux &amp; Windows pods on same host</a:t>
          </a:r>
        </a:p>
      </dgm:t>
    </dgm:pt>
    <dgm:pt modelId="{A89F6C80-095D-414E-ADCD-46D0B01413E8}" type="parTrans" cxnId="{6350A261-38C7-4A5F-9214-6B4D53EF3982}">
      <dgm:prSet/>
      <dgm:spPr/>
      <dgm:t>
        <a:bodyPr/>
        <a:lstStyle/>
        <a:p>
          <a:endParaRPr lang="en-US"/>
        </a:p>
      </dgm:t>
    </dgm:pt>
    <dgm:pt modelId="{7B412ECE-1F85-42A1-9E47-555B475D4277}" type="sibTrans" cxnId="{6350A261-38C7-4A5F-9214-6B4D53EF3982}">
      <dgm:prSet/>
      <dgm:spPr/>
      <dgm:t>
        <a:bodyPr/>
        <a:lstStyle/>
        <a:p>
          <a:endParaRPr lang="en-US"/>
        </a:p>
      </dgm:t>
    </dgm:pt>
    <dgm:pt modelId="{575CD944-3F34-422E-B353-9485E1DE2D3B}">
      <dgm:prSet phldrT="[Text]"/>
      <dgm:spPr/>
      <dgm:t>
        <a:bodyPr/>
        <a:lstStyle/>
        <a:p>
          <a:r>
            <a:rPr lang="en-US" dirty="0"/>
            <a:t>Continued network plugin development</a:t>
          </a:r>
        </a:p>
      </dgm:t>
    </dgm:pt>
    <dgm:pt modelId="{EE299BAB-3FFE-4D64-A51D-4A1BA9FCCB91}" type="parTrans" cxnId="{F17ECF6C-58AD-4330-94A9-529F20D90FF1}">
      <dgm:prSet/>
      <dgm:spPr/>
      <dgm:t>
        <a:bodyPr/>
        <a:lstStyle/>
        <a:p>
          <a:endParaRPr lang="en-US"/>
        </a:p>
      </dgm:t>
    </dgm:pt>
    <dgm:pt modelId="{373574DF-0ACA-4E9B-B162-E7AC32EB16F4}" type="sibTrans" cxnId="{F17ECF6C-58AD-4330-94A9-529F20D90FF1}">
      <dgm:prSet/>
      <dgm:spPr/>
      <dgm:t>
        <a:bodyPr/>
        <a:lstStyle/>
        <a:p>
          <a:endParaRPr lang="en-US"/>
        </a:p>
      </dgm:t>
    </dgm:pt>
    <dgm:pt modelId="{1556D0AC-3B56-479A-8F40-74E2A3114D43}">
      <dgm:prSet phldrT="[Text]"/>
      <dgm:spPr/>
      <dgm:t>
        <a:bodyPr/>
        <a:lstStyle/>
        <a:p>
          <a:r>
            <a:rPr lang="en-US" dirty="0"/>
            <a:t>First Windows release with containers</a:t>
          </a:r>
        </a:p>
      </dgm:t>
    </dgm:pt>
    <dgm:pt modelId="{5D8AAACD-2BBA-45DE-98B6-02FA2C7931BD}" type="parTrans" cxnId="{C3498F54-9070-4117-A321-6E4A7A1356F5}">
      <dgm:prSet/>
      <dgm:spPr/>
      <dgm:t>
        <a:bodyPr/>
        <a:lstStyle/>
        <a:p>
          <a:endParaRPr lang="en-US"/>
        </a:p>
      </dgm:t>
    </dgm:pt>
    <dgm:pt modelId="{68629B38-74AA-40E6-834A-93087D5A6FFC}" type="sibTrans" cxnId="{C3498F54-9070-4117-A321-6E4A7A1356F5}">
      <dgm:prSet/>
      <dgm:spPr/>
      <dgm:t>
        <a:bodyPr/>
        <a:lstStyle/>
        <a:p>
          <a:endParaRPr lang="en-US"/>
        </a:p>
      </dgm:t>
    </dgm:pt>
    <dgm:pt modelId="{555E3A52-B0AA-4E24-AD2F-828D2D633DFE}" type="pres">
      <dgm:prSet presAssocID="{F7E1E2BF-B986-4C3E-9E37-8DFCE714B492}" presName="Name0" presStyleCnt="0">
        <dgm:presLayoutVars>
          <dgm:dir/>
          <dgm:resizeHandles val="exact"/>
        </dgm:presLayoutVars>
      </dgm:prSet>
      <dgm:spPr/>
    </dgm:pt>
    <dgm:pt modelId="{5473D1D2-E4C0-4F69-B8CA-9454402836F3}" type="pres">
      <dgm:prSet presAssocID="{E276A3B1-1D3D-4FA2-AFBE-9BDDDF4BA2EF}" presName="composite" presStyleCnt="0"/>
      <dgm:spPr/>
    </dgm:pt>
    <dgm:pt modelId="{9F6790DA-DBAB-477E-96D3-58B15DF8B598}" type="pres">
      <dgm:prSet presAssocID="{E276A3B1-1D3D-4FA2-AFBE-9BDDDF4BA2EF}" presName="bgChev" presStyleLbl="node1" presStyleIdx="0" presStyleCnt="3"/>
      <dgm:spPr/>
    </dgm:pt>
    <dgm:pt modelId="{AB0E41E3-D186-4D8E-8D4D-6B0EE33033E3}" type="pres">
      <dgm:prSet presAssocID="{E276A3B1-1D3D-4FA2-AFBE-9BDDDF4BA2EF}" presName="txNode" presStyleLbl="fgAcc1" presStyleIdx="0" presStyleCnt="3" custScaleY="302328" custLinFactY="41149" custLinFactNeighborX="-4262" custLinFactNeighborY="100000">
        <dgm:presLayoutVars>
          <dgm:bulletEnabled val="1"/>
        </dgm:presLayoutVars>
      </dgm:prSet>
      <dgm:spPr/>
    </dgm:pt>
    <dgm:pt modelId="{967DDAE4-9D57-48E6-BFE0-A22816313BFB}" type="pres">
      <dgm:prSet presAssocID="{E503D151-A906-4D8B-A5BE-5ACFC8ADE5D1}" presName="compositeSpace" presStyleCnt="0"/>
      <dgm:spPr/>
    </dgm:pt>
    <dgm:pt modelId="{1D92FCD7-96B8-4FBB-A6C0-91034BD8863D}" type="pres">
      <dgm:prSet presAssocID="{590036A4-494F-49B6-934D-A7A4B1A43CE4}" presName="composite" presStyleCnt="0"/>
      <dgm:spPr/>
    </dgm:pt>
    <dgm:pt modelId="{9B1AE1C5-F864-4ACF-9F22-030E97A4A309}" type="pres">
      <dgm:prSet presAssocID="{590036A4-494F-49B6-934D-A7A4B1A43CE4}" presName="bgChev" presStyleLbl="node1" presStyleIdx="1" presStyleCnt="3"/>
      <dgm:spPr/>
    </dgm:pt>
    <dgm:pt modelId="{3978A5F2-88F5-44EC-8FE3-16F2960A0959}" type="pres">
      <dgm:prSet presAssocID="{590036A4-494F-49B6-934D-A7A4B1A43CE4}" presName="txNode" presStyleLbl="fgAcc1" presStyleIdx="1" presStyleCnt="3" custScaleY="303617" custLinFactY="17628" custLinFactNeighborX="942" custLinFactNeighborY="100000">
        <dgm:presLayoutVars>
          <dgm:bulletEnabled val="1"/>
        </dgm:presLayoutVars>
      </dgm:prSet>
      <dgm:spPr/>
    </dgm:pt>
    <dgm:pt modelId="{2F44CD9A-F124-40CA-9477-8386C54DECB8}" type="pres">
      <dgm:prSet presAssocID="{DADAE9AD-0BDD-4DE5-B5A5-276A4D915EB5}" presName="compositeSpace" presStyleCnt="0"/>
      <dgm:spPr/>
    </dgm:pt>
    <dgm:pt modelId="{754B2C50-DD9D-4E05-A054-28D59EB81991}" type="pres">
      <dgm:prSet presAssocID="{598FA784-4D18-41CA-9667-A41456798568}" presName="composite" presStyleCnt="0"/>
      <dgm:spPr/>
    </dgm:pt>
    <dgm:pt modelId="{FCC5D285-A513-42D5-BD40-A3F019ABE965}" type="pres">
      <dgm:prSet presAssocID="{598FA784-4D18-41CA-9667-A41456798568}" presName="bgChev" presStyleLbl="node1" presStyleIdx="2" presStyleCnt="3"/>
      <dgm:spPr/>
    </dgm:pt>
    <dgm:pt modelId="{9881DD88-0073-4F24-B97B-60B7C2A77E33}" type="pres">
      <dgm:prSet presAssocID="{598FA784-4D18-41CA-9667-A41456798568}" presName="txNode" presStyleLbl="fgAcc1" presStyleIdx="2" presStyleCnt="3" custScaleX="87684" custScaleY="302329" custLinFactY="16889" custLinFactNeighborX="-1247" custLinFactNeighborY="100000">
        <dgm:presLayoutVars>
          <dgm:bulletEnabled val="1"/>
        </dgm:presLayoutVars>
      </dgm:prSet>
      <dgm:spPr/>
    </dgm:pt>
  </dgm:ptLst>
  <dgm:cxnLst>
    <dgm:cxn modelId="{95ECA507-D795-4DD3-8FDD-8224B2DE51CF}" srcId="{E276A3B1-1D3D-4FA2-AFBE-9BDDDF4BA2EF}" destId="{13B6B67D-424B-49D6-AA06-93D1AEDEC3D5}" srcOrd="3" destOrd="0" parTransId="{3E243AA6-C7FF-445F-80AB-C5C2E4F55F9C}" sibTransId="{40C52555-CE6E-4A6F-92AC-69E04B0624DF}"/>
    <dgm:cxn modelId="{A98F1733-46BF-4FFE-880E-B92C4BCA3882}" type="presOf" srcId="{598FA784-4D18-41CA-9667-A41456798568}" destId="{9881DD88-0073-4F24-B97B-60B7C2A77E33}" srcOrd="0" destOrd="0" presId="urn:microsoft.com/office/officeart/2005/8/layout/chevronAccent+Icon"/>
    <dgm:cxn modelId="{CC2F8935-718C-468F-817C-DD9DD2859EC1}" type="presOf" srcId="{575CD944-3F34-422E-B353-9485E1DE2D3B}" destId="{9881DD88-0073-4F24-B97B-60B7C2A77E33}" srcOrd="0" destOrd="1" presId="urn:microsoft.com/office/officeart/2005/8/layout/chevronAccent+Icon"/>
    <dgm:cxn modelId="{014AC538-38F3-4F9B-8B8C-940EB3451DAD}" type="presOf" srcId="{59DB5316-4EF9-47C3-BC44-A897FC251289}" destId="{3978A5F2-88F5-44EC-8FE3-16F2960A0959}" srcOrd="0" destOrd="3" presId="urn:microsoft.com/office/officeart/2005/8/layout/chevronAccent+Icon"/>
    <dgm:cxn modelId="{F7E10040-136A-419D-A9E8-0C3252549736}" srcId="{F7E1E2BF-B986-4C3E-9E37-8DFCE714B492}" destId="{598FA784-4D18-41CA-9667-A41456798568}" srcOrd="2" destOrd="0" parTransId="{B61729B5-2AD6-4EC3-B3F8-F26AD9321389}" sibTransId="{51241AAC-2A8E-4D50-8F0D-A2EDF784104C}"/>
    <dgm:cxn modelId="{6350A261-38C7-4A5F-9214-6B4D53EF3982}" srcId="{598FA784-4D18-41CA-9667-A41456798568}" destId="{73C25E51-BABD-4523-B96B-01172920EFE8}" srcOrd="2" destOrd="0" parTransId="{A89F6C80-095D-414E-ADCD-46D0B01413E8}" sibTransId="{7B412ECE-1F85-42A1-9E47-555B475D4277}"/>
    <dgm:cxn modelId="{366DF469-A1DC-47A9-B59F-74E519F9E210}" type="presOf" srcId="{214D80D7-85F3-462A-801E-421C2D215D82}" destId="{AB0E41E3-D186-4D8E-8D4D-6B0EE33033E3}" srcOrd="0" destOrd="5" presId="urn:microsoft.com/office/officeart/2005/8/layout/chevronAccent+Icon"/>
    <dgm:cxn modelId="{A9F5424B-3796-4EE1-95FF-A7ED79844825}" srcId="{590036A4-494F-49B6-934D-A7A4B1A43CE4}" destId="{59DB5316-4EF9-47C3-BC44-A897FC251289}" srcOrd="2" destOrd="0" parTransId="{B2038F69-1BFA-46CF-8FCB-178ECDEDE043}" sibTransId="{FAAAFCE9-DA88-4AEC-9DB2-153E052FD885}"/>
    <dgm:cxn modelId="{64EE424C-98B1-4A11-A23A-B11DD1CAA30F}" type="presOf" srcId="{91BCB021-A8FA-43A8-B97E-6E62153C0CD0}" destId="{AB0E41E3-D186-4D8E-8D4D-6B0EE33033E3}" srcOrd="0" destOrd="2" presId="urn:microsoft.com/office/officeart/2005/8/layout/chevronAccent+Icon"/>
    <dgm:cxn modelId="{F17ECF6C-58AD-4330-94A9-529F20D90FF1}" srcId="{598FA784-4D18-41CA-9667-A41456798568}" destId="{575CD944-3F34-422E-B353-9485E1DE2D3B}" srcOrd="0" destOrd="0" parTransId="{EE299BAB-3FFE-4D64-A51D-4A1BA9FCCB91}" sibTransId="{373574DF-0ACA-4E9B-B162-E7AC32EB16F4}"/>
    <dgm:cxn modelId="{BF07F04E-9A4F-49F1-AA75-9DA0DC1A5AB8}" srcId="{598FA784-4D18-41CA-9667-A41456798568}" destId="{1F476A63-28B9-4A35-B8CA-E5FEE83E1FC2}" srcOrd="1" destOrd="0" parTransId="{78DECE77-4029-4B26-9B47-D5652CA3E781}" sibTransId="{D17A2C68-7C1B-4572-9E0D-531AB201B860}"/>
    <dgm:cxn modelId="{C3498F54-9070-4117-A321-6E4A7A1356F5}" srcId="{E276A3B1-1D3D-4FA2-AFBE-9BDDDF4BA2EF}" destId="{1556D0AC-3B56-479A-8F40-74E2A3114D43}" srcOrd="0" destOrd="0" parTransId="{5D8AAACD-2BBA-45DE-98B6-02FA2C7931BD}" sibTransId="{68629B38-74AA-40E6-834A-93087D5A6FFC}"/>
    <dgm:cxn modelId="{DD500777-F9E2-462E-8581-8287AD07555B}" srcId="{F7E1E2BF-B986-4C3E-9E37-8DFCE714B492}" destId="{590036A4-494F-49B6-934D-A7A4B1A43CE4}" srcOrd="1" destOrd="0" parTransId="{E1495086-2056-483F-B994-8CE2D249C9AB}" sibTransId="{DADAE9AD-0BDD-4DE5-B5A5-276A4D915EB5}"/>
    <dgm:cxn modelId="{0C7A0678-3D45-4FD6-AEA4-C62263385F81}" type="presOf" srcId="{BEAC1990-746D-4BB3-B742-BBD2B630D864}" destId="{3978A5F2-88F5-44EC-8FE3-16F2960A0959}" srcOrd="0" destOrd="1" presId="urn:microsoft.com/office/officeart/2005/8/layout/chevronAccent+Icon"/>
    <dgm:cxn modelId="{22B66181-BBBF-4085-AAA2-638739A70DC3}" type="presOf" srcId="{E2FE7F8E-DA46-4746-BA8A-ACA6C2AB0F93}" destId="{3978A5F2-88F5-44EC-8FE3-16F2960A0959}" srcOrd="0" destOrd="4" presId="urn:microsoft.com/office/officeart/2005/8/layout/chevronAccent+Icon"/>
    <dgm:cxn modelId="{8ED3748D-BCA7-488D-8AAB-00FA094E2320}" type="presOf" srcId="{F7E1E2BF-B986-4C3E-9E37-8DFCE714B492}" destId="{555E3A52-B0AA-4E24-AD2F-828D2D633DFE}" srcOrd="0" destOrd="0" presId="urn:microsoft.com/office/officeart/2005/8/layout/chevronAccent+Icon"/>
    <dgm:cxn modelId="{997C3D9B-D1DD-4A52-B016-BF47EBA77572}" type="presOf" srcId="{5080E0EC-C388-4666-A97A-7DAA79FCAC20}" destId="{3978A5F2-88F5-44EC-8FE3-16F2960A0959}" srcOrd="0" destOrd="2" presId="urn:microsoft.com/office/officeart/2005/8/layout/chevronAccent+Icon"/>
    <dgm:cxn modelId="{CF5B779C-FFCD-401F-8E41-53B3A2D6707A}" type="presOf" srcId="{13B6B67D-424B-49D6-AA06-93D1AEDEC3D5}" destId="{AB0E41E3-D186-4D8E-8D4D-6B0EE33033E3}" srcOrd="0" destOrd="4" presId="urn:microsoft.com/office/officeart/2005/8/layout/chevronAccent+Icon"/>
    <dgm:cxn modelId="{1D0D51A1-F55D-4DB8-B9FB-8B30BA7F5C4C}" type="presOf" srcId="{E276A3B1-1D3D-4FA2-AFBE-9BDDDF4BA2EF}" destId="{AB0E41E3-D186-4D8E-8D4D-6B0EE33033E3}" srcOrd="0" destOrd="0" presId="urn:microsoft.com/office/officeart/2005/8/layout/chevronAccent+Icon"/>
    <dgm:cxn modelId="{88BDC2A8-0B11-47F4-82A9-426A7037BB7D}" type="presOf" srcId="{1556D0AC-3B56-479A-8F40-74E2A3114D43}" destId="{AB0E41E3-D186-4D8E-8D4D-6B0EE33033E3}" srcOrd="0" destOrd="1" presId="urn:microsoft.com/office/officeart/2005/8/layout/chevronAccent+Icon"/>
    <dgm:cxn modelId="{BDE22FA9-CE5B-4240-AED6-C599F1973238}" srcId="{E276A3B1-1D3D-4FA2-AFBE-9BDDDF4BA2EF}" destId="{91BCB021-A8FA-43A8-B97E-6E62153C0CD0}" srcOrd="1" destOrd="0" parTransId="{8866EEF7-3060-4F10-8C2F-DC579C4CC6E8}" sibTransId="{A161DCD6-8E23-45FE-8FF2-B477AE6936A7}"/>
    <dgm:cxn modelId="{8A9F48B2-BE77-415E-828E-C752D58B9A36}" type="presOf" srcId="{1F476A63-28B9-4A35-B8CA-E5FEE83E1FC2}" destId="{9881DD88-0073-4F24-B97B-60B7C2A77E33}" srcOrd="0" destOrd="2" presId="urn:microsoft.com/office/officeart/2005/8/layout/chevronAccent+Icon"/>
    <dgm:cxn modelId="{07D461B9-9055-4B0B-8E3A-00A7C228E00D}" srcId="{F7E1E2BF-B986-4C3E-9E37-8DFCE714B492}" destId="{E276A3B1-1D3D-4FA2-AFBE-9BDDDF4BA2EF}" srcOrd="0" destOrd="0" parTransId="{F2BC3B31-BC0D-4499-98BB-D1DDEC05F0F4}" sibTransId="{E503D151-A906-4D8B-A5BE-5ACFC8ADE5D1}"/>
    <dgm:cxn modelId="{A08423C6-50B6-4221-AAA8-065F5855A160}" srcId="{590036A4-494F-49B6-934D-A7A4B1A43CE4}" destId="{BEAC1990-746D-4BB3-B742-BBD2B630D864}" srcOrd="0" destOrd="0" parTransId="{3ED2F6FA-B2C7-439B-9C79-D82E78623C12}" sibTransId="{A82AC6B5-CF8E-4D67-8299-5DBD32877BD5}"/>
    <dgm:cxn modelId="{0BB762CB-E673-4CBD-B26B-88EE5C56AA0B}" srcId="{E276A3B1-1D3D-4FA2-AFBE-9BDDDF4BA2EF}" destId="{214D80D7-85F3-462A-801E-421C2D215D82}" srcOrd="4" destOrd="0" parTransId="{29A3E96A-606F-4109-82D8-DB270A4D340D}" sibTransId="{2015FAD7-526C-423F-BEAE-6BC1B9AD32CF}"/>
    <dgm:cxn modelId="{C7EF7BD6-C1B0-4E34-A13E-7566BE588558}" type="presOf" srcId="{590036A4-494F-49B6-934D-A7A4B1A43CE4}" destId="{3978A5F2-88F5-44EC-8FE3-16F2960A0959}" srcOrd="0" destOrd="0" presId="urn:microsoft.com/office/officeart/2005/8/layout/chevronAccent+Icon"/>
    <dgm:cxn modelId="{A46997DC-2324-4D49-AA7E-913C9BE0E205}" srcId="{E276A3B1-1D3D-4FA2-AFBE-9BDDDF4BA2EF}" destId="{88E6AB95-F7B1-4AF6-A004-EB01C8C5A381}" srcOrd="2" destOrd="0" parTransId="{7AA64596-A412-4FF9-A7BC-04DEDE11EB77}" sibTransId="{28106986-B7C3-47AA-B9DF-1F08D16BD170}"/>
    <dgm:cxn modelId="{4C7D87E3-AD6E-45EC-9199-4B8742E7FEB9}" type="presOf" srcId="{73C25E51-BABD-4523-B96B-01172920EFE8}" destId="{9881DD88-0073-4F24-B97B-60B7C2A77E33}" srcOrd="0" destOrd="3" presId="urn:microsoft.com/office/officeart/2005/8/layout/chevronAccent+Icon"/>
    <dgm:cxn modelId="{C7985EF7-35E4-4AB5-BDF6-B075B5E54DFA}" srcId="{590036A4-494F-49B6-934D-A7A4B1A43CE4}" destId="{5080E0EC-C388-4666-A97A-7DAA79FCAC20}" srcOrd="1" destOrd="0" parTransId="{1A35A4DB-3475-4421-B411-0035B9C819DB}" sibTransId="{9B683B67-20DF-4133-9ABD-D48E46AFF6E8}"/>
    <dgm:cxn modelId="{D1EE2EF9-A562-4897-B16C-72EAC265BEFE}" srcId="{590036A4-494F-49B6-934D-A7A4B1A43CE4}" destId="{E2FE7F8E-DA46-4746-BA8A-ACA6C2AB0F93}" srcOrd="3" destOrd="0" parTransId="{1962847F-5E01-483F-936E-823E89D7D793}" sibTransId="{0780C65F-F134-4C55-8703-E934102FD373}"/>
    <dgm:cxn modelId="{C37345FD-500C-4B89-B18A-803D9470FE30}" type="presOf" srcId="{88E6AB95-F7B1-4AF6-A004-EB01C8C5A381}" destId="{AB0E41E3-D186-4D8E-8D4D-6B0EE33033E3}" srcOrd="0" destOrd="3" presId="urn:microsoft.com/office/officeart/2005/8/layout/chevronAccent+Icon"/>
    <dgm:cxn modelId="{6C0C38C9-1837-4257-B1DD-42D9508AE649}" type="presParOf" srcId="{555E3A52-B0AA-4E24-AD2F-828D2D633DFE}" destId="{5473D1D2-E4C0-4F69-B8CA-9454402836F3}" srcOrd="0" destOrd="0" presId="urn:microsoft.com/office/officeart/2005/8/layout/chevronAccent+Icon"/>
    <dgm:cxn modelId="{01A8AC38-2CF3-4D2C-9D18-EE2097C9FFC6}" type="presParOf" srcId="{5473D1D2-E4C0-4F69-B8CA-9454402836F3}" destId="{9F6790DA-DBAB-477E-96D3-58B15DF8B598}" srcOrd="0" destOrd="0" presId="urn:microsoft.com/office/officeart/2005/8/layout/chevronAccent+Icon"/>
    <dgm:cxn modelId="{4FBE9DB1-2457-463D-B40C-6CE962DF6421}" type="presParOf" srcId="{5473D1D2-E4C0-4F69-B8CA-9454402836F3}" destId="{AB0E41E3-D186-4D8E-8D4D-6B0EE33033E3}" srcOrd="1" destOrd="0" presId="urn:microsoft.com/office/officeart/2005/8/layout/chevronAccent+Icon"/>
    <dgm:cxn modelId="{F73FC796-3BDE-4BE1-8C11-1CBEBD266240}" type="presParOf" srcId="{555E3A52-B0AA-4E24-AD2F-828D2D633DFE}" destId="{967DDAE4-9D57-48E6-BFE0-A22816313BFB}" srcOrd="1" destOrd="0" presId="urn:microsoft.com/office/officeart/2005/8/layout/chevronAccent+Icon"/>
    <dgm:cxn modelId="{32C56AD7-137F-475F-9351-F58A59B64924}" type="presParOf" srcId="{555E3A52-B0AA-4E24-AD2F-828D2D633DFE}" destId="{1D92FCD7-96B8-4FBB-A6C0-91034BD8863D}" srcOrd="2" destOrd="0" presId="urn:microsoft.com/office/officeart/2005/8/layout/chevronAccent+Icon"/>
    <dgm:cxn modelId="{E7D42496-3F7D-48BB-A8D9-D33C7F774CA7}" type="presParOf" srcId="{1D92FCD7-96B8-4FBB-A6C0-91034BD8863D}" destId="{9B1AE1C5-F864-4ACF-9F22-030E97A4A309}" srcOrd="0" destOrd="0" presId="urn:microsoft.com/office/officeart/2005/8/layout/chevronAccent+Icon"/>
    <dgm:cxn modelId="{86969755-CFF4-4A2F-AED2-FAF9B5E46CE4}" type="presParOf" srcId="{1D92FCD7-96B8-4FBB-A6C0-91034BD8863D}" destId="{3978A5F2-88F5-44EC-8FE3-16F2960A0959}" srcOrd="1" destOrd="0" presId="urn:microsoft.com/office/officeart/2005/8/layout/chevronAccent+Icon"/>
    <dgm:cxn modelId="{90101631-3CCF-4BD0-9035-CEC1B6ACF380}" type="presParOf" srcId="{555E3A52-B0AA-4E24-AD2F-828D2D633DFE}" destId="{2F44CD9A-F124-40CA-9477-8386C54DECB8}" srcOrd="3" destOrd="0" presId="urn:microsoft.com/office/officeart/2005/8/layout/chevronAccent+Icon"/>
    <dgm:cxn modelId="{E124DB41-7813-455F-9686-DD9A92D64218}" type="presParOf" srcId="{555E3A52-B0AA-4E24-AD2F-828D2D633DFE}" destId="{754B2C50-DD9D-4E05-A054-28D59EB81991}" srcOrd="4" destOrd="0" presId="urn:microsoft.com/office/officeart/2005/8/layout/chevronAccent+Icon"/>
    <dgm:cxn modelId="{20FAE26F-C0B9-406F-A30E-579678A39A40}" type="presParOf" srcId="{754B2C50-DD9D-4E05-A054-28D59EB81991}" destId="{FCC5D285-A513-42D5-BD40-A3F019ABE965}" srcOrd="0" destOrd="0" presId="urn:microsoft.com/office/officeart/2005/8/layout/chevronAccent+Icon"/>
    <dgm:cxn modelId="{DEA30A47-DAC6-47A4-A60F-3E2BA9F846E0}" type="presParOf" srcId="{754B2C50-DD9D-4E05-A054-28D59EB81991}" destId="{9881DD88-0073-4F24-B97B-60B7C2A77E33}"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790DA-DBAB-477E-96D3-58B15DF8B598}">
      <dsp:nvSpPr>
        <dsp:cNvPr id="0" name=""/>
        <dsp:cNvSpPr/>
      </dsp:nvSpPr>
      <dsp:spPr>
        <a:xfrm>
          <a:off x="5114" y="2199554"/>
          <a:ext cx="3588757" cy="1385260"/>
        </a:xfrm>
        <a:prstGeom prst="chevron">
          <a:avLst>
            <a:gd name="adj" fmla="val 4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0E41E3-D186-4D8E-8D4D-6B0EE33033E3}">
      <dsp:nvSpPr>
        <dsp:cNvPr id="0" name=""/>
        <dsp:cNvSpPr/>
      </dsp:nvSpPr>
      <dsp:spPr>
        <a:xfrm>
          <a:off x="832956" y="2288969"/>
          <a:ext cx="3030506" cy="418803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Windows Server 2016</a:t>
          </a:r>
        </a:p>
        <a:p>
          <a:pPr marL="171450" lvl="1" indent="-171450" algn="l" defTabSz="755650">
            <a:lnSpc>
              <a:spcPct val="90000"/>
            </a:lnSpc>
            <a:spcBef>
              <a:spcPct val="0"/>
            </a:spcBef>
            <a:spcAft>
              <a:spcPct val="15000"/>
            </a:spcAft>
            <a:buChar char="•"/>
          </a:pPr>
          <a:r>
            <a:rPr lang="en-US" sz="1700" kern="1200" dirty="0"/>
            <a:t>First Windows release with containers</a:t>
          </a:r>
        </a:p>
        <a:p>
          <a:pPr marL="171450" lvl="1" indent="-171450" algn="l" defTabSz="755650">
            <a:lnSpc>
              <a:spcPct val="90000"/>
            </a:lnSpc>
            <a:spcBef>
              <a:spcPct val="0"/>
            </a:spcBef>
            <a:spcAft>
              <a:spcPct val="15000"/>
            </a:spcAft>
            <a:buChar char="•"/>
          </a:pPr>
          <a:r>
            <a:rPr lang="en-US" sz="1700" kern="1200" dirty="0"/>
            <a:t>1 container per pod</a:t>
          </a:r>
        </a:p>
        <a:p>
          <a:pPr marL="171450" lvl="1" indent="-171450" algn="l" defTabSz="755650">
            <a:lnSpc>
              <a:spcPct val="90000"/>
            </a:lnSpc>
            <a:spcBef>
              <a:spcPct val="0"/>
            </a:spcBef>
            <a:spcAft>
              <a:spcPct val="15000"/>
            </a:spcAft>
            <a:buChar char="•"/>
          </a:pPr>
          <a:r>
            <a:rPr lang="en-US" sz="1700" kern="1200" dirty="0"/>
            <a:t>Multiple net interfaces required</a:t>
          </a:r>
        </a:p>
        <a:p>
          <a:pPr marL="171450" lvl="1" indent="-171450" algn="l" defTabSz="755650">
            <a:lnSpc>
              <a:spcPct val="90000"/>
            </a:lnSpc>
            <a:spcBef>
              <a:spcPct val="0"/>
            </a:spcBef>
            <a:spcAft>
              <a:spcPct val="15000"/>
            </a:spcAft>
            <a:buChar char="•"/>
          </a:pPr>
          <a:r>
            <a:rPr lang="en-US" sz="1700" kern="1200" dirty="0"/>
            <a:t>Local storage only</a:t>
          </a:r>
        </a:p>
        <a:p>
          <a:pPr marL="171450" lvl="1" indent="-171450" algn="l" defTabSz="755650">
            <a:lnSpc>
              <a:spcPct val="90000"/>
            </a:lnSpc>
            <a:spcBef>
              <a:spcPct val="0"/>
            </a:spcBef>
            <a:spcAft>
              <a:spcPct val="15000"/>
            </a:spcAft>
            <a:buChar char="•"/>
          </a:pPr>
          <a:r>
            <a:rPr lang="en-US" sz="1700" kern="1200" dirty="0"/>
            <a:t>User-mode </a:t>
          </a:r>
          <a:r>
            <a:rPr lang="en-US" sz="1700" kern="1200" dirty="0" err="1"/>
            <a:t>kube</a:t>
          </a:r>
          <a:r>
            <a:rPr lang="en-US" sz="1700" kern="1200" dirty="0"/>
            <a:t>-proxy</a:t>
          </a:r>
        </a:p>
      </dsp:txBody>
      <dsp:txXfrm>
        <a:off x="921716" y="2377729"/>
        <a:ext cx="2852986" cy="4010510"/>
      </dsp:txXfrm>
    </dsp:sp>
    <dsp:sp modelId="{9B1AE1C5-F864-4ACF-9F22-030E97A4A309}">
      <dsp:nvSpPr>
        <dsp:cNvPr id="0" name=""/>
        <dsp:cNvSpPr/>
      </dsp:nvSpPr>
      <dsp:spPr>
        <a:xfrm>
          <a:off x="4104273" y="2199554"/>
          <a:ext cx="3588757" cy="1385260"/>
        </a:xfrm>
        <a:prstGeom prst="chevron">
          <a:avLst>
            <a:gd name="adj" fmla="val 4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8A5F2-88F5-44EC-8FE3-16F2960A0959}">
      <dsp:nvSpPr>
        <dsp:cNvPr id="0" name=""/>
        <dsp:cNvSpPr/>
      </dsp:nvSpPr>
      <dsp:spPr>
        <a:xfrm>
          <a:off x="5089822" y="2271113"/>
          <a:ext cx="3030506" cy="420588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Windows Server version 1709</a:t>
          </a:r>
        </a:p>
        <a:p>
          <a:pPr marL="171450" lvl="1" indent="-171450" algn="l" defTabSz="755650">
            <a:lnSpc>
              <a:spcPct val="90000"/>
            </a:lnSpc>
            <a:spcBef>
              <a:spcPct val="0"/>
            </a:spcBef>
            <a:spcAft>
              <a:spcPct val="15000"/>
            </a:spcAft>
            <a:buChar char="•"/>
          </a:pPr>
          <a:r>
            <a:rPr lang="en-US" sz="1700" kern="1200" dirty="0"/>
            <a:t>Multiple containers per pod (process isolation)</a:t>
          </a:r>
        </a:p>
        <a:p>
          <a:pPr marL="171450" lvl="1" indent="-171450" algn="l" defTabSz="755650">
            <a:lnSpc>
              <a:spcPct val="90000"/>
            </a:lnSpc>
            <a:spcBef>
              <a:spcPct val="0"/>
            </a:spcBef>
            <a:spcAft>
              <a:spcPct val="15000"/>
            </a:spcAft>
            <a:buChar char="•"/>
          </a:pPr>
          <a:r>
            <a:rPr lang="en-US" sz="1700" kern="1200" dirty="0"/>
            <a:t>Faster kernel-mode </a:t>
          </a:r>
          <a:r>
            <a:rPr lang="en-US" sz="1700" kern="1200" dirty="0" err="1"/>
            <a:t>kube</a:t>
          </a:r>
          <a:r>
            <a:rPr lang="en-US" sz="1700" kern="1200" dirty="0"/>
            <a:t>-proxy</a:t>
          </a:r>
        </a:p>
        <a:p>
          <a:pPr marL="171450" lvl="1" indent="-171450" algn="l" defTabSz="755650">
            <a:lnSpc>
              <a:spcPct val="90000"/>
            </a:lnSpc>
            <a:spcBef>
              <a:spcPct val="0"/>
            </a:spcBef>
            <a:spcAft>
              <a:spcPct val="15000"/>
            </a:spcAft>
            <a:buChar char="•"/>
          </a:pPr>
          <a:r>
            <a:rPr lang="en-US" sz="1700" kern="1200" dirty="0"/>
            <a:t>CNI Plugin</a:t>
          </a:r>
        </a:p>
        <a:p>
          <a:pPr marL="171450" lvl="1" indent="-171450" algn="l" defTabSz="755650">
            <a:lnSpc>
              <a:spcPct val="90000"/>
            </a:lnSpc>
            <a:spcBef>
              <a:spcPct val="0"/>
            </a:spcBef>
            <a:spcAft>
              <a:spcPct val="15000"/>
            </a:spcAft>
            <a:buChar char="•"/>
          </a:pPr>
          <a:r>
            <a:rPr lang="en-US" sz="1700" kern="1200" dirty="0"/>
            <a:t>SMB mounts supported</a:t>
          </a:r>
        </a:p>
      </dsp:txBody>
      <dsp:txXfrm>
        <a:off x="5178582" y="2359873"/>
        <a:ext cx="2852986" cy="4028366"/>
      </dsp:txXfrm>
    </dsp:sp>
    <dsp:sp modelId="{FCC5D285-A513-42D5-BD40-A3F019ABE965}">
      <dsp:nvSpPr>
        <dsp:cNvPr id="0" name=""/>
        <dsp:cNvSpPr/>
      </dsp:nvSpPr>
      <dsp:spPr>
        <a:xfrm>
          <a:off x="8203432" y="2199554"/>
          <a:ext cx="3588757" cy="1385260"/>
        </a:xfrm>
        <a:prstGeom prst="chevron">
          <a:avLst>
            <a:gd name="adj" fmla="val 4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1DD88-0073-4F24-B97B-60B7C2A77E33}">
      <dsp:nvSpPr>
        <dsp:cNvPr id="0" name=""/>
        <dsp:cNvSpPr/>
      </dsp:nvSpPr>
      <dsp:spPr>
        <a:xfrm>
          <a:off x="9309262" y="2288956"/>
          <a:ext cx="2657269" cy="4188043"/>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en-US" sz="2100" kern="1200" dirty="0"/>
            <a:t>Future</a:t>
          </a:r>
        </a:p>
        <a:p>
          <a:pPr marL="171450" lvl="1" indent="-171450" algn="l" defTabSz="711200">
            <a:lnSpc>
              <a:spcPct val="90000"/>
            </a:lnSpc>
            <a:spcBef>
              <a:spcPct val="0"/>
            </a:spcBef>
            <a:spcAft>
              <a:spcPct val="15000"/>
            </a:spcAft>
            <a:buChar char="•"/>
          </a:pPr>
          <a:r>
            <a:rPr lang="en-US" sz="1600" kern="1200" dirty="0"/>
            <a:t>Continued network plugin development</a:t>
          </a:r>
        </a:p>
        <a:p>
          <a:pPr marL="171450" lvl="1" indent="-171450" algn="l" defTabSz="711200">
            <a:lnSpc>
              <a:spcPct val="90000"/>
            </a:lnSpc>
            <a:spcBef>
              <a:spcPct val="0"/>
            </a:spcBef>
            <a:spcAft>
              <a:spcPct val="15000"/>
            </a:spcAft>
            <a:buChar char="•"/>
          </a:pPr>
          <a:r>
            <a:rPr lang="en-US" sz="1600" kern="1200" dirty="0"/>
            <a:t>Multiple containers per pod with Hyper-V isolation</a:t>
          </a:r>
        </a:p>
        <a:p>
          <a:pPr marL="171450" lvl="1" indent="-171450" algn="l" defTabSz="711200">
            <a:lnSpc>
              <a:spcPct val="90000"/>
            </a:lnSpc>
            <a:spcBef>
              <a:spcPct val="0"/>
            </a:spcBef>
            <a:spcAft>
              <a:spcPct val="15000"/>
            </a:spcAft>
            <a:buChar char="•"/>
          </a:pPr>
          <a:r>
            <a:rPr lang="en-US" sz="1600" kern="1200" dirty="0"/>
            <a:t>Linux &amp; Windows pods on same host</a:t>
          </a:r>
        </a:p>
      </dsp:txBody>
      <dsp:txXfrm>
        <a:off x="9387091" y="2366785"/>
        <a:ext cx="2501611" cy="4032385"/>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10/31/2017 5:33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10/31/2017 5:32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02244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4CD443-B383-4917-8A14-0D9DD35F18AA}"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0701195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8CED99-CC51-44DF-B156-AE0BC0BD53CF}"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5020838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AD9F08-9E64-40E2-8AD0-E84017F61498}"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2658033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6D7F75-F0CA-4AA3-B123-982B52D3995D}"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4129285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957BD0-F751-4653-88EC-D97C28F1984E}"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113221444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9FDBED3-EAF2-4743-8FF1-7DD1D3AB2133}"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62121141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83C2291-1857-4C0D-A323-993B87FDA04C}"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8431952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0B2C6F9-5B32-4930-AEE5-B8AD06F81AEA}"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26713633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58FEF6E-0789-48D8-89EB-E341A61B7DE7}"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20489295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505408-42AF-4D41-B18E-917833721FB7}"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83845963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A609B0-9109-436E-93C8-9CA3D6A15668}"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3710140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048582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52F0415-12FB-42E5-AE87-4025A4BA3967}"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9153929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60357D-28B8-4C05-AC2D-83AC70A4F0BB}"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42644838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E0A306-3B43-4155-A540-FDD35F5B05FF}"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4193431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A396A2E-3073-41A8-A943-7834148DD12B}"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10207464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EFF32E-7B10-4190-AF25-1C9AD6DDC3EA}"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33812472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5C65C81-B18D-4FA8-A628-AB46351905D6}"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9032325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A76CA7-C62B-4716-BDE7-173A88FFB75D}"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5671318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6EA709-FB86-4F40-B92C-2CC3F6D7A232}"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34848967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90A778-45A0-4B8F-8044-20B4088BEB51}"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5121261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83E8C7-A514-42B2-95FC-83145531251C}"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3850150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125430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AEC412-E0D9-407F-B0BE-AD005E3D70EF}"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17387927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D13F85-42F4-4BBA-BB09-DD8B56FB0A3F}"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31823466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8EFF66-1443-40DC-8BC2-9359A5D5CD4B}"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30113316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C6B8F57-54AC-452B-A0C3-8F1B031A2716}"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16407401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F8CA40E-063E-4A12-9A88-153384C6F2A1}"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157250613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A1EDA28-0467-4BA1-88D2-780C8D29191D}"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39390320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35009E7-3598-478F-90DC-B70459F4D740}"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19161314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BF5C77-4283-45B3-B037-971CE42D4CAB}"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11575899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638170-79B3-469B-A874-E9A3E81DE861}"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144324680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2EBD93-3CC1-4B0F-BB2B-118154AE01E2}"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3042685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6E20D4-1C7B-4132-B453-0BD08A473AEA}"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2714671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7A87F6A-6476-410D-BD2B-BEA2E2EFC132}"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10812191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ACBF3A-62D6-4FF3-8F68-2070622FAD5F}"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3740726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BADDF8-1972-4FE4-86D6-6671C62187ED}"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5877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CF794F4-19DF-49A9-B5BA-D2C6EA2B88F0}"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93730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7E36DF-7387-4F64-875C-E6CB213CCE2A}"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013234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711691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1511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856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3B2400-6B6A-4E1F-A4D9-36D2C6CF0081}"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19813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059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2055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4262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4422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00826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10/31/2017 5:32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890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80582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06947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B9D4FB-0BF0-484B-B53E-A96A02C6B062}"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66820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26507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2A039A-41FD-4AF3-8346-33C09D3BB2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179EBF2-FD61-47BF-8E89-213CBC17A8E2}"/>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316672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329992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517394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129231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112149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197479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621986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630639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070859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597714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71738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C81779B-4A5D-4F6C-882F-71EEE3DAE76F}"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2004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B9D4FB-0BF0-484B-B53E-A96A02C6B062}"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64013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348052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216194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47182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196718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381939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292239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875468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054096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270910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621633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0347084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017040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988346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135386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4994021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2914972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Shape 1478"/>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479" name="Shape 14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356314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576446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6070088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4136889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647411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02C6AAD-78F2-42F4-AE35-B3C6D6C2AD9E}"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0935420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10/31/2017 5:32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1856570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340170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6BA2C7-DE13-4B38-861B-679DE279CF5C}"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3860144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6940333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02C6AAD-78F2-42F4-AE35-B3C6D6C2AD9E}"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1600644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6BA2C7-DE13-4B38-861B-679DE279CF5C}"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1289912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6BA2C7-DE13-4B38-861B-679DE279CF5C}"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6067355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6BA2C7-DE13-4B38-861B-679DE279CF5C}"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4217182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6BA2C7-DE13-4B38-861B-679DE279CF5C}"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04928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965071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6037819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3417599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187" y="4342754"/>
            <a:ext cx="5487900" cy="4115099"/>
          </a:xfrm>
          <a:prstGeom prst="rect">
            <a:avLst/>
          </a:prstGeom>
          <a:noFill/>
          <a:ln>
            <a:noFill/>
          </a:ln>
        </p:spPr>
        <p:txBody>
          <a:bodyPr wrap="square" lIns="90575" tIns="45275" rIns="90575" bIns="45275" anchor="t" anchorCtr="0">
            <a:noAutofit/>
          </a:bodyPr>
          <a:lstStyle/>
          <a:p>
            <a:pPr marL="457200" marR="0" lvl="0" indent="-292100" algn="l" defTabSz="932742" rtl="0" eaLnBrk="1" fontAlgn="auto" latinLnBrk="0" hangingPunct="1">
              <a:lnSpc>
                <a:spcPct val="115000"/>
              </a:lnSpc>
              <a:spcBef>
                <a:spcPts val="0"/>
              </a:spcBef>
              <a:spcAft>
                <a:spcPts val="340"/>
              </a:spcAft>
              <a:buClr>
                <a:schemeClr val="dk1"/>
              </a:buClr>
              <a:buSzTx/>
              <a:buFontTx/>
              <a:buChar char="●"/>
              <a:tabLst/>
              <a:defRPr/>
            </a:pPr>
            <a:r>
              <a:rPr lang="en-US" sz="1000" dirty="0"/>
              <a:t>As you may all be aware we have a pretty deep partnership with RedHat</a:t>
            </a:r>
          </a:p>
          <a:p>
            <a:pPr marL="457200" marR="0" lvl="0" indent="-292100" algn="l" defTabSz="932742" rtl="0" eaLnBrk="1" fontAlgn="auto" latinLnBrk="0" hangingPunct="1">
              <a:lnSpc>
                <a:spcPct val="115000"/>
              </a:lnSpc>
              <a:spcBef>
                <a:spcPts val="0"/>
              </a:spcBef>
              <a:spcAft>
                <a:spcPts val="340"/>
              </a:spcAft>
              <a:buClr>
                <a:schemeClr val="dk1"/>
              </a:buClr>
              <a:buSzTx/>
              <a:buFontTx/>
              <a:buChar char="●"/>
              <a:tabLst/>
              <a:defRPr/>
            </a:pPr>
            <a:r>
              <a:rPr lang="en-US" sz="1000" dirty="0" err="1"/>
              <a:t>OpenShift</a:t>
            </a:r>
            <a:r>
              <a:rPr lang="en-US" sz="1000" dirty="0"/>
              <a:t> offers services on top of Kubernetes that are used for production use cases</a:t>
            </a:r>
          </a:p>
          <a:p>
            <a:pPr marL="457200" lvl="0" indent="-292100" rtl="0">
              <a:lnSpc>
                <a:spcPct val="115000"/>
              </a:lnSpc>
              <a:spcBef>
                <a:spcPts val="0"/>
              </a:spcBef>
              <a:buClr>
                <a:schemeClr val="dk1"/>
              </a:buClr>
              <a:buChar char="●"/>
            </a:pPr>
            <a:r>
              <a:rPr lang="en-US" sz="1000" dirty="0">
                <a:solidFill>
                  <a:schemeClr val="dk1"/>
                </a:solidFill>
              </a:rPr>
              <a:t>Services</a:t>
            </a:r>
            <a:r>
              <a:rPr lang="en-US" sz="1000" baseline="0" dirty="0">
                <a:solidFill>
                  <a:schemeClr val="dk1"/>
                </a:solidFill>
              </a:rPr>
              <a:t> include</a:t>
            </a:r>
          </a:p>
          <a:p>
            <a:pPr marL="674462" lvl="1" indent="-292100" rtl="0">
              <a:lnSpc>
                <a:spcPct val="115000"/>
              </a:lnSpc>
              <a:spcBef>
                <a:spcPts val="0"/>
              </a:spcBef>
              <a:buClr>
                <a:schemeClr val="dk1"/>
              </a:buClr>
              <a:buChar char="●"/>
            </a:pPr>
            <a:r>
              <a:rPr lang="en-US" sz="1000" dirty="0">
                <a:solidFill>
                  <a:schemeClr val="dk1"/>
                </a:solidFill>
              </a:rPr>
              <a:t>Container Image Registry</a:t>
            </a:r>
          </a:p>
          <a:p>
            <a:pPr marL="674462" lvl="1" indent="-292100" rtl="0">
              <a:lnSpc>
                <a:spcPct val="115000"/>
              </a:lnSpc>
              <a:spcBef>
                <a:spcPts val="0"/>
              </a:spcBef>
              <a:buClr>
                <a:schemeClr val="dk1"/>
              </a:buClr>
              <a:buChar char="●"/>
            </a:pPr>
            <a:r>
              <a:rPr lang="en-US" sz="1000" dirty="0">
                <a:solidFill>
                  <a:schemeClr val="dk1"/>
                </a:solidFill>
              </a:rPr>
              <a:t>Software Defined Networking</a:t>
            </a:r>
          </a:p>
          <a:p>
            <a:pPr marL="674462" lvl="1" indent="-292100" rtl="0">
              <a:lnSpc>
                <a:spcPct val="115000"/>
              </a:lnSpc>
              <a:spcBef>
                <a:spcPts val="0"/>
              </a:spcBef>
              <a:buClr>
                <a:schemeClr val="dk1"/>
              </a:buClr>
              <a:buChar char="●"/>
            </a:pPr>
            <a:r>
              <a:rPr lang="en-US" sz="1000" dirty="0">
                <a:solidFill>
                  <a:schemeClr val="dk1"/>
                </a:solidFill>
              </a:rPr>
              <a:t>Operational Management</a:t>
            </a:r>
          </a:p>
          <a:p>
            <a:pPr marL="674462" lvl="1" indent="-292100" rtl="0">
              <a:lnSpc>
                <a:spcPct val="115000"/>
              </a:lnSpc>
              <a:spcBef>
                <a:spcPts val="0"/>
              </a:spcBef>
              <a:buClr>
                <a:schemeClr val="dk1"/>
              </a:buClr>
              <a:buChar char="●"/>
            </a:pPr>
            <a:r>
              <a:rPr lang="en-US" sz="1000" dirty="0">
                <a:solidFill>
                  <a:schemeClr val="dk1"/>
                </a:solidFill>
              </a:rPr>
              <a:t>Source</a:t>
            </a:r>
            <a:r>
              <a:rPr lang="en-US" sz="1000" baseline="0" dirty="0">
                <a:solidFill>
                  <a:schemeClr val="dk1"/>
                </a:solidFill>
              </a:rPr>
              <a:t> to Image (Build, deploy)</a:t>
            </a:r>
          </a:p>
          <a:p>
            <a:pPr marL="674462" lvl="1" indent="-292100" rtl="0">
              <a:lnSpc>
                <a:spcPct val="115000"/>
              </a:lnSpc>
              <a:spcBef>
                <a:spcPts val="0"/>
              </a:spcBef>
              <a:buClr>
                <a:schemeClr val="dk1"/>
              </a:buClr>
              <a:buChar char="●"/>
            </a:pPr>
            <a:r>
              <a:rPr lang="en-US" sz="1000" dirty="0">
                <a:solidFill>
                  <a:schemeClr val="dk1"/>
                </a:solidFill>
              </a:rPr>
              <a:t>Monitoring</a:t>
            </a:r>
          </a:p>
          <a:p>
            <a:pPr marL="674462" lvl="1" indent="-292100" rtl="0">
              <a:lnSpc>
                <a:spcPct val="115000"/>
              </a:lnSpc>
              <a:spcBef>
                <a:spcPts val="0"/>
              </a:spcBef>
              <a:buClr>
                <a:schemeClr val="dk1"/>
              </a:buClr>
              <a:buChar char="●"/>
            </a:pPr>
            <a:r>
              <a:rPr lang="en-US" sz="1000" dirty="0">
                <a:solidFill>
                  <a:schemeClr val="dk1"/>
                </a:solidFill>
              </a:rPr>
              <a:t>Log and Metrics</a:t>
            </a:r>
          </a:p>
          <a:p>
            <a:pPr marL="674462" lvl="1" indent="-292100" rtl="0">
              <a:lnSpc>
                <a:spcPct val="115000"/>
              </a:lnSpc>
              <a:spcBef>
                <a:spcPts val="0"/>
              </a:spcBef>
              <a:buClr>
                <a:schemeClr val="dk1"/>
              </a:buClr>
              <a:buChar char="●"/>
            </a:pPr>
            <a:r>
              <a:rPr lang="en-US" sz="1000" dirty="0">
                <a:solidFill>
                  <a:schemeClr val="dk1"/>
                </a:solidFill>
              </a:rPr>
              <a:t>Security Analysis</a:t>
            </a:r>
          </a:p>
          <a:p>
            <a:pPr marL="674462" lvl="1" indent="-292100" rtl="0">
              <a:lnSpc>
                <a:spcPct val="115000"/>
              </a:lnSpc>
              <a:spcBef>
                <a:spcPts val="0"/>
              </a:spcBef>
              <a:buClr>
                <a:schemeClr val="dk1"/>
              </a:buClr>
              <a:buChar char="●"/>
            </a:pPr>
            <a:r>
              <a:rPr lang="en-US" sz="1000" dirty="0">
                <a:solidFill>
                  <a:schemeClr val="dk1"/>
                </a:solidFill>
              </a:rPr>
              <a:t>Advanced RBAC</a:t>
            </a:r>
          </a:p>
        </p:txBody>
      </p:sp>
      <p:sp>
        <p:nvSpPr>
          <p:cNvPr id="199" name="Shape 199"/>
          <p:cNvSpPr txBox="1">
            <a:spLocks noGrp="1"/>
          </p:cNvSpPr>
          <p:nvPr>
            <p:ph type="sldNum" idx="12"/>
          </p:nvPr>
        </p:nvSpPr>
        <p:spPr>
          <a:xfrm>
            <a:off x="3884258" y="8685508"/>
            <a:ext cx="2972400" cy="456900"/>
          </a:xfrm>
          <a:prstGeom prst="rect">
            <a:avLst/>
          </a:prstGeom>
          <a:noFill/>
          <a:ln>
            <a:noFill/>
          </a:ln>
        </p:spPr>
        <p:txBody>
          <a:bodyPr wrap="square" lIns="90575" tIns="45275" rIns="90575" bIns="45275" anchor="b" anchorCtr="0">
            <a:noAutofit/>
          </a:bodyPr>
          <a:lstStyle/>
          <a:p>
            <a:pPr marL="0" marR="0" lvl="0" indent="0" algn="r" rtl="0">
              <a:spcBef>
                <a:spcPts val="0"/>
              </a:spcBef>
              <a:buSzPct val="25000"/>
              <a:buNone/>
            </a:pPr>
            <a:r>
              <a:rPr lang="en" sz="1300"/>
              <a:t> </a:t>
            </a:r>
          </a:p>
        </p:txBody>
      </p:sp>
    </p:spTree>
    <p:extLst>
      <p:ext uri="{BB962C8B-B14F-4D97-AF65-F5344CB8AC3E}">
        <p14:creationId xmlns:p14="http://schemas.microsoft.com/office/powerpoint/2010/main" val="9657378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0700862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8376977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9089133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E5255-EE34-4A9A-AAAF-4B6F88600A9A}" type="slidenum">
              <a:rPr lang="en-US" smtClean="0"/>
              <a:t>76</a:t>
            </a:fld>
            <a:endParaRPr lang="en-US"/>
          </a:p>
        </p:txBody>
      </p:sp>
    </p:spTree>
    <p:extLst>
      <p:ext uri="{BB962C8B-B14F-4D97-AF65-F5344CB8AC3E}">
        <p14:creationId xmlns:p14="http://schemas.microsoft.com/office/powerpoint/2010/main" val="29901516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A5829CD6-4A23-4AF3-8D21-CA4E1FCC6D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446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A5829CD6-4A23-4AF3-8D21-CA4E1FCC6D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5619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302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gradFill>
                <a:gsLst>
                  <a:gs pos="19048">
                    <a:schemeClr val="tx1"/>
                  </a:gs>
                  <a:gs pos="65000">
                    <a:schemeClr val="tx1"/>
                  </a:gs>
                </a:gsLst>
                <a:lin ang="5400000" scaled="0"/>
              </a:gradFill>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268278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5:32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7585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90971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341631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E428DC2-F43F-4397-8176-60B66391CBCA}"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2095127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3C9590-3AA8-42DF-A63B-BF16279C0E7A}"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299801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DD0108-BFF6-42E1-B528-BD5D4A6B38BC}"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3797214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E65531-BF9E-44E0-A1E5-2DE5F272A609}"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41750330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2BB40B-8313-47E3-B588-E69299166019}"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5282759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4F57637-E8E9-412B-9CC4-E1A562529A67}"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39307260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264A03-FED8-42C8-B835-16474AEF570C}"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332664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5:32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2003523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DCCC08-A478-4B73-86D3-419C87EBC3A6}"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1274087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EF44472-7EF3-4504-8CF9-342949EBAC4F}"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983445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A4706C-644B-48B4-82BD-950CD3CE72B5}"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6666324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31E1269-4E1D-4C9C-A72D-31032BB75AA9}"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0841077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54DD62-E482-494E-A650-3151E2E5920B}"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7056910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90D374-1B03-4CA8-9397-FAC48B471FEC}"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138533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842E4AE-A491-4189-AB92-CCCE46B9BD82}"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0249579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5AC728-27F7-4EC5-8F5E-0092831F0A87}"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6597251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8CD343-8EA0-4B50-9B9C-276E162A72CB}"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0850305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36E8E00-31FE-45EB-8539-09F694CA87AD}" type="datetime1">
              <a:rPr lang="en-US" smtClean="0"/>
              <a:t>10/31/2017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30156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sp>
        <p:nvSpPr>
          <p:cNvPr id="143" name="Freeform 19"/>
          <p:cNvSpPr>
            <a:spLocks noChangeAspect="1" noEditPoints="1"/>
          </p:cNvSpPr>
          <p:nvPr userDrawn="1"/>
        </p:nvSpPr>
        <p:spPr bwMode="black">
          <a:xfrm>
            <a:off x="6727387" y="3466015"/>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36172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82725" y="142107"/>
            <a:ext cx="5522970" cy="476909"/>
          </a:xfrm>
          <a:prstGeom prst="rect">
            <a:avLst/>
          </a:prstGeom>
        </p:spPr>
        <p:txBody>
          <a:bodyPr wrap="square" lIns="91425" tIns="91425" rIns="91425" bIns="91425" anchor="t" anchorCtr="0"/>
          <a:lstStyle>
            <a:lvl1pPr lvl="0" rtl="0">
              <a:spcBef>
                <a:spcPts val="0"/>
              </a:spcBef>
              <a:buNone/>
              <a:defRPr sz="3264">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rtl="0">
              <a:spcBef>
                <a:spcPts val="0"/>
              </a:spcBef>
              <a:buNone/>
              <a:defRPr>
                <a:solidFill>
                  <a:srgbClr val="434343"/>
                </a:solidFill>
              </a:defRPr>
            </a:lvl9pPr>
          </a:lstStyle>
          <a:p>
            <a:endParaRPr/>
          </a:p>
        </p:txBody>
      </p:sp>
    </p:spTree>
    <p:extLst>
      <p:ext uri="{BB962C8B-B14F-4D97-AF65-F5344CB8AC3E}">
        <p14:creationId xmlns:p14="http://schemas.microsoft.com/office/powerpoint/2010/main" val="485533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285"/>
        <p:cNvGrpSpPr/>
        <p:nvPr/>
      </p:nvGrpSpPr>
      <p:grpSpPr>
        <a:xfrm>
          <a:off x="0" y="0"/>
          <a:ext cx="0" cy="0"/>
          <a:chOff x="0" y="0"/>
          <a:chExt cx="0" cy="0"/>
        </a:xfrm>
      </p:grpSpPr>
      <p:sp>
        <p:nvSpPr>
          <p:cNvPr id="286" name="Shape 286"/>
          <p:cNvSpPr txBox="1">
            <a:spLocks noGrp="1"/>
          </p:cNvSpPr>
          <p:nvPr>
            <p:ph type="sldNum" idx="12"/>
          </p:nvPr>
        </p:nvSpPr>
        <p:spPr>
          <a:xfrm>
            <a:off x="140532" y="6437578"/>
            <a:ext cx="490441" cy="53524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
        <p:nvSpPr>
          <p:cNvPr id="287" name="Shape 287"/>
          <p:cNvSpPr txBox="1">
            <a:spLocks noGrp="1"/>
          </p:cNvSpPr>
          <p:nvPr>
            <p:ph type="body" idx="1"/>
          </p:nvPr>
        </p:nvSpPr>
        <p:spPr>
          <a:xfrm>
            <a:off x="1124302" y="2803587"/>
            <a:ext cx="10187872" cy="448362"/>
          </a:xfrm>
          <a:prstGeom prst="rect">
            <a:avLst/>
          </a:prstGeom>
        </p:spPr>
        <p:txBody>
          <a:bodyPr wrap="square" lIns="91425" tIns="91425" rIns="91425" bIns="91425" anchor="b" anchorCtr="0"/>
          <a:lstStyle>
            <a:lvl1pPr lvl="0" algn="ctr" rtl="0">
              <a:spcBef>
                <a:spcPts val="0"/>
              </a:spcBef>
              <a:spcAft>
                <a:spcPts val="0"/>
              </a:spcAft>
              <a:defRPr sz="1904"/>
            </a:lvl1pPr>
            <a:lvl2pPr lvl="1" algn="ctr" rtl="0">
              <a:spcBef>
                <a:spcPts val="0"/>
              </a:spcBef>
              <a:spcAft>
                <a:spcPts val="0"/>
              </a:spcAft>
              <a:defRPr sz="1904"/>
            </a:lvl2pPr>
            <a:lvl3pPr lvl="2" algn="ctr" rtl="0">
              <a:spcBef>
                <a:spcPts val="0"/>
              </a:spcBef>
              <a:spcAft>
                <a:spcPts val="0"/>
              </a:spcAft>
              <a:defRPr sz="1904"/>
            </a:lvl3pPr>
            <a:lvl4pPr lvl="3" algn="ctr" rtl="0">
              <a:spcBef>
                <a:spcPts val="0"/>
              </a:spcBef>
              <a:spcAft>
                <a:spcPts val="0"/>
              </a:spcAft>
              <a:defRPr sz="1904"/>
            </a:lvl4pPr>
            <a:lvl5pPr lvl="4" algn="ctr" rtl="0">
              <a:spcBef>
                <a:spcPts val="0"/>
              </a:spcBef>
              <a:spcAft>
                <a:spcPts val="0"/>
              </a:spcAft>
              <a:defRPr sz="1904"/>
            </a:lvl5pPr>
            <a:lvl6pPr lvl="5" algn="ctr" rtl="0">
              <a:spcBef>
                <a:spcPts val="0"/>
              </a:spcBef>
              <a:spcAft>
                <a:spcPts val="0"/>
              </a:spcAft>
              <a:defRPr sz="1904"/>
            </a:lvl6pPr>
            <a:lvl7pPr lvl="6" algn="ctr" rtl="0">
              <a:spcBef>
                <a:spcPts val="0"/>
              </a:spcBef>
              <a:spcAft>
                <a:spcPts val="0"/>
              </a:spcAft>
              <a:defRPr sz="1904"/>
            </a:lvl7pPr>
            <a:lvl8pPr lvl="7" algn="ctr" rtl="0">
              <a:spcBef>
                <a:spcPts val="0"/>
              </a:spcBef>
              <a:spcAft>
                <a:spcPts val="0"/>
              </a:spcAft>
              <a:defRPr sz="1904"/>
            </a:lvl8pPr>
            <a:lvl9pPr lvl="8" algn="ctr" rtl="0">
              <a:spcBef>
                <a:spcPts val="0"/>
              </a:spcBef>
              <a:spcAft>
                <a:spcPts val="0"/>
              </a:spcAft>
              <a:defRPr sz="1904"/>
            </a:lvl9pPr>
          </a:lstStyle>
          <a:p>
            <a:endParaRPr/>
          </a:p>
        </p:txBody>
      </p:sp>
      <p:sp>
        <p:nvSpPr>
          <p:cNvPr id="288" name="Shape 288"/>
          <p:cNvSpPr txBox="1">
            <a:spLocks noGrp="1"/>
          </p:cNvSpPr>
          <p:nvPr>
            <p:ph type="title"/>
          </p:nvPr>
        </p:nvSpPr>
        <p:spPr>
          <a:xfrm>
            <a:off x="1124302" y="0"/>
            <a:ext cx="10187872" cy="1445821"/>
          </a:xfrm>
          <a:prstGeom prst="rect">
            <a:avLst/>
          </a:prstGeom>
        </p:spPr>
        <p:txBody>
          <a:bodyPr wrap="square"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89" name="Shape 289"/>
          <p:cNvSpPr txBox="1">
            <a:spLocks noGrp="1"/>
          </p:cNvSpPr>
          <p:nvPr>
            <p:ph type="subTitle" idx="2"/>
          </p:nvPr>
        </p:nvSpPr>
        <p:spPr>
          <a:xfrm>
            <a:off x="1124302" y="1264379"/>
            <a:ext cx="10187872" cy="738633"/>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886145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dirty="0"/>
              <a:t>Session Code</a:t>
            </a:r>
          </a:p>
        </p:txBody>
      </p:sp>
    </p:spTree>
    <p:extLst>
      <p:ext uri="{BB962C8B-B14F-4D97-AF65-F5344CB8AC3E}">
        <p14:creationId xmlns:p14="http://schemas.microsoft.com/office/powerpoint/2010/main" val="3783766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4853" y="1508579"/>
            <a:ext cx="4571622" cy="5485946"/>
          </a:xfrm>
          <a:prstGeom prst="rect">
            <a:avLst/>
          </a:prstGeom>
        </p:spPr>
      </p:pic>
      <p:sp>
        <p:nvSpPr>
          <p:cNvPr id="2" name="Title 1"/>
          <p:cNvSpPr>
            <a:spLocks noGrp="1"/>
          </p:cNvSpPr>
          <p:nvPr>
            <p:ph type="title"/>
          </p:nvPr>
        </p:nvSpPr>
        <p:spPr>
          <a:xfrm>
            <a:off x="274639" y="295274"/>
            <a:ext cx="1121172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49"/>
            <a:ext cx="10572902" cy="462427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2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175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9"/>
            <a:ext cx="12436472" cy="6986562"/>
          </a:xfrm>
          <a:prstGeom prst="rect">
            <a:avLst/>
          </a:prstGeom>
        </p:spPr>
      </p:pic>
      <p:sp>
        <p:nvSpPr>
          <p:cNvPr id="5" name="Text Placeholder 4"/>
          <p:cNvSpPr>
            <a:spLocks noGrp="1"/>
          </p:cNvSpPr>
          <p:nvPr>
            <p:ph type="body" sz="quarter" idx="12" hasCustomPrompt="1"/>
          </p:nvPr>
        </p:nvSpPr>
        <p:spPr>
          <a:xfrm>
            <a:off x="276540" y="3040593"/>
            <a:ext cx="6399213" cy="1828800"/>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6540" y="1211263"/>
            <a:ext cx="7315135"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79425"/>
            <a:ext cx="2010227" cy="430619"/>
          </a:xfrm>
          <a:prstGeom prst="rect">
            <a:avLst/>
          </a:prstGeom>
        </p:spPr>
      </p:pic>
    </p:spTree>
    <p:extLst>
      <p:ext uri="{BB962C8B-B14F-4D97-AF65-F5344CB8AC3E}">
        <p14:creationId xmlns:p14="http://schemas.microsoft.com/office/powerpoint/2010/main" val="4217850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marL="342900" indent="-342900">
              <a:buFont typeface="Arial" panose="020B0604020202020204" pitchFamily="34" charset="0"/>
              <a:buChar char="•"/>
              <a:defRPr>
                <a:solidFill>
                  <a:srgbClr val="442359"/>
                </a:solidFill>
              </a:defRPr>
            </a:lvl1pPr>
            <a:lvl2pPr marL="584200" indent="-241300">
              <a:buFont typeface="Arial" panose="020B0604020202020204" pitchFamily="34" charset="0"/>
              <a:buChar char="•"/>
              <a:defRPr/>
            </a:lvl2pPr>
            <a:lvl3pPr marL="800100" indent="-228600">
              <a:buFont typeface="Arial" panose="020B0604020202020204" pitchFamily="34" charset="0"/>
              <a:buChar char="•"/>
              <a:defRPr/>
            </a:lvl3pPr>
            <a:lvl4pPr marL="1028700" indent="-228600">
              <a:buFont typeface="Arial" panose="020B0604020202020204" pitchFamily="34" charset="0"/>
              <a:buChar char="•"/>
              <a:defRPr/>
            </a:lvl4pPr>
            <a:lvl5pPr marL="12573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31893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angalore titl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solidFill>
                  <a:schemeClr val="bg1"/>
                </a:solidFill>
                <a:latin typeface="+mj-lt"/>
              </a:defRPr>
            </a:lvl1pPr>
          </a:lstStyle>
          <a:p>
            <a:pPr lvl="0"/>
            <a:r>
              <a:rPr lang="en-US" dirty="0"/>
              <a:t>Speaker Name</a:t>
            </a:r>
          </a:p>
        </p:txBody>
      </p:sp>
      <p:pic>
        <p:nvPicPr>
          <p:cNvPr id="6" name="Picture 5"/>
          <p:cNvPicPr>
            <a:picLocks noChangeAspect="1"/>
          </p:cNvPicPr>
          <p:nvPr userDrawn="1"/>
        </p:nvPicPr>
        <p:blipFill rotWithShape="1">
          <a:blip r:embed="rId2"/>
          <a:srcRect r="44843"/>
          <a:stretch/>
        </p:blipFill>
        <p:spPr>
          <a:xfrm>
            <a:off x="6548582" y="0"/>
            <a:ext cx="5887893" cy="699452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1996415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1.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19" r:id="rId18"/>
    <p:sldLayoutId id="2147484520" r:id="rId19"/>
    <p:sldLayoutId id="2147484521" r:id="rId20"/>
    <p:sldLayoutId id="2147484522" r:id="rId21"/>
    <p:sldLayoutId id="2147484523" r:id="rId22"/>
    <p:sldLayoutId id="2147484524" r:id="rId23"/>
    <p:sldLayoutId id="2147484525" r:id="rId24"/>
    <p:sldLayoutId id="2147484526" r:id="rId25"/>
    <p:sldLayoutId id="214748452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5.xml"/><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ww.docker.com/docker-window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mp"/><Relationship Id="rId5" Type="http://schemas.openxmlformats.org/officeDocument/2006/relationships/image" Target="../media/image17.tmp"/><Relationship Id="rId4" Type="http://schemas.openxmlformats.org/officeDocument/2006/relationships/image" Target="../media/image16.tmp"/></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19.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19.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19.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2.pn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0.png"/><Relationship Id="rId5" Type="http://schemas.openxmlformats.org/officeDocument/2006/relationships/image" Target="../media/image38.png"/><Relationship Id="rId10" Type="http://schemas.microsoft.com/office/2007/relationships/hdphoto" Target="../media/hdphoto1.wdp"/><Relationship Id="rId4" Type="http://schemas.openxmlformats.org/officeDocument/2006/relationships/image" Target="../media/image37.png"/><Relationship Id="rId9"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41.png"/><Relationship Id="rId12"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0.png"/><Relationship Id="rId5" Type="http://schemas.openxmlformats.org/officeDocument/2006/relationships/image" Target="../media/image38.png"/><Relationship Id="rId10" Type="http://schemas.microsoft.com/office/2007/relationships/hdphoto" Target="../media/hdphoto1.wdp"/><Relationship Id="rId4" Type="http://schemas.openxmlformats.org/officeDocument/2006/relationships/image" Target="../media/image37.png"/><Relationship Id="rId9" Type="http://schemas.openxmlformats.org/officeDocument/2006/relationships/image" Target="../media/image42.png"/></Relationships>
</file>

<file path=ppt/slides/_rels/slide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microsoft.com/office/2007/relationships/hdphoto" Target="../media/hdphoto1.wdp"/></Relationships>
</file>

<file path=ppt/slides/_rels/slide4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10" Type="http://schemas.microsoft.com/office/2007/relationships/hdphoto" Target="../media/hdphoto1.wdp"/><Relationship Id="rId4" Type="http://schemas.openxmlformats.org/officeDocument/2006/relationships/image" Target="../media/image37.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2.png"/><Relationship Id="rId7" Type="http://schemas.openxmlformats.org/officeDocument/2006/relationships/image" Target="../media/image43.png"/><Relationship Id="rId12" Type="http://schemas.microsoft.com/office/2007/relationships/hdphoto" Target="../media/hdphoto1.wdp"/><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37.png"/><Relationship Id="rId9" Type="http://schemas.microsoft.com/office/2007/relationships/hdphoto" Target="../media/hdphoto3.wdp"/></Relationships>
</file>

<file path=ppt/slides/_rels/slide5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9.png"/><Relationship Id="rId7"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microsoft.com/office/2007/relationships/hdphoto" Target="../media/hdphoto5.wdp"/></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8" Type="http://schemas.openxmlformats.org/officeDocument/2006/relationships/hyperlink" Target="https://www.google.com/url?sa=i&amp;rct=j&amp;q=&amp;esrc=s&amp;source=images&amp;cd=&amp;cad=rja&amp;uact=8&amp;ved=0ahUKEwiM2fnM6bfWAhWLjVQKHQ95AHIQjRwIBw&amp;url=https://azure.microsoft.com/en-us/services/service-fabric/&amp;psig=AFQjCNGpazfx_3QP67bt_CeniH6jvaW4OQ&amp;ust=1506136432828208" TargetMode="External"/><Relationship Id="rId3" Type="http://schemas.openxmlformats.org/officeDocument/2006/relationships/image" Target="../media/image54.png"/><Relationship Id="rId7" Type="http://schemas.openxmlformats.org/officeDocument/2006/relationships/image" Target="../media/image59.sv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19.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1.jpeg"/><Relationship Id="rId7" Type="http://schemas.openxmlformats.org/officeDocument/2006/relationships/image" Target="../media/image73.sv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sv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8.xml"/><Relationship Id="rId1" Type="http://schemas.openxmlformats.org/officeDocument/2006/relationships/slideLayout" Target="../slideLayouts/slideLayout25.xml"/><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2.xml"/><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D953D31-75DC-42A3-BB01-46B5202E08A9}"/>
              </a:ext>
            </a:extLst>
          </p:cNvPr>
          <p:cNvSpPr>
            <a:spLocks noGrp="1"/>
          </p:cNvSpPr>
          <p:nvPr>
            <p:ph type="title"/>
          </p:nvPr>
        </p:nvSpPr>
        <p:spPr>
          <a:xfrm>
            <a:off x="274702" y="1211263"/>
            <a:ext cx="9143936" cy="1828786"/>
          </a:xfrm>
        </p:spPr>
        <p:txBody>
          <a:bodyPr/>
          <a:lstStyle/>
          <a:p>
            <a:r>
              <a:rPr lang="en-US" dirty="0"/>
              <a:t>Windows Containers</a:t>
            </a:r>
          </a:p>
        </p:txBody>
      </p:sp>
      <p:sp>
        <p:nvSpPr>
          <p:cNvPr id="4" name="Text Placeholder 4">
            <a:extLst>
              <a:ext uri="{FF2B5EF4-FFF2-40B4-BE49-F238E27FC236}">
                <a16:creationId xmlns:a16="http://schemas.microsoft.com/office/drawing/2014/main" id="{FDF95301-54E4-48D5-BA17-0D15CFD3B9E4}"/>
              </a:ext>
            </a:extLst>
          </p:cNvPr>
          <p:cNvSpPr>
            <a:spLocks noGrp="1"/>
          </p:cNvSpPr>
          <p:nvPr>
            <p:ph type="body" sz="quarter" idx="12"/>
          </p:nvPr>
        </p:nvSpPr>
        <p:spPr>
          <a:xfrm>
            <a:off x="274701" y="3041371"/>
            <a:ext cx="11277536" cy="1828007"/>
          </a:xfrm>
        </p:spPr>
        <p:txBody>
          <a:bodyPr/>
          <a:lstStyle/>
          <a:p>
            <a:r>
              <a:rPr lang="en-US" dirty="0"/>
              <a:t>Fabio Hara</a:t>
            </a:r>
          </a:p>
          <a:p>
            <a:r>
              <a:rPr lang="en-US" sz="2000" dirty="0"/>
              <a:t>Product Marketing Manager | App Innovation | Cloud Infrastructure | Communities</a:t>
            </a:r>
          </a:p>
          <a:p>
            <a:r>
              <a:rPr lang="en-US" sz="2000" dirty="0"/>
              <a:t>@</a:t>
            </a:r>
            <a:r>
              <a:rPr lang="en-US" sz="2000" dirty="0" err="1"/>
              <a:t>fabiohara</a:t>
            </a:r>
            <a:br>
              <a:rPr lang="en-US" sz="2000" dirty="0"/>
            </a:br>
            <a:r>
              <a:rPr lang="en-US" sz="2000" dirty="0"/>
              <a:t>github.com/</a:t>
            </a:r>
            <a:r>
              <a:rPr lang="en-US" sz="2000" dirty="0" err="1"/>
              <a:t>fabioharams</a:t>
            </a:r>
            <a:br>
              <a:rPr lang="en-US" sz="2000" dirty="0"/>
            </a:br>
            <a:r>
              <a:rPr lang="en-US" sz="2000" dirty="0"/>
              <a:t>fb.com/</a:t>
            </a:r>
            <a:r>
              <a:rPr lang="en-US" sz="2000" dirty="0" err="1"/>
              <a:t>fabioharatecnologia</a:t>
            </a:r>
            <a:endParaRPr lang="en-US" sz="2000" dirty="0"/>
          </a:p>
          <a:p>
            <a:endParaRPr lang="en-US" sz="2400" dirty="0"/>
          </a:p>
        </p:txBody>
      </p:sp>
    </p:spTree>
    <p:extLst>
      <p:ext uri="{BB962C8B-B14F-4D97-AF65-F5344CB8AC3E}">
        <p14:creationId xmlns:p14="http://schemas.microsoft.com/office/powerpoint/2010/main" val="128541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580" y="2917177"/>
            <a:ext cx="11588620" cy="1831975"/>
          </a:xfrm>
        </p:spPr>
        <p:txBody>
          <a:bodyPr anchor="ctr"/>
          <a:lstStyle/>
          <a:p>
            <a:r>
              <a:rPr lang="da-DK" sz="7200" b="1" dirty="0"/>
              <a:t>Integrando com Docker.</a:t>
            </a:r>
          </a:p>
        </p:txBody>
      </p:sp>
    </p:spTree>
    <p:extLst>
      <p:ext uri="{BB962C8B-B14F-4D97-AF65-F5344CB8AC3E}">
        <p14:creationId xmlns:p14="http://schemas.microsoft.com/office/powerpoint/2010/main" val="3807317272"/>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63089"/>
          </a:xfrm>
        </p:spPr>
        <p:txBody>
          <a:bodyPr/>
          <a:lstStyle/>
          <a:p>
            <a:pPr marL="742950" indent="-742950">
              <a:buFont typeface="+mj-lt"/>
              <a:buAutoNum type="arabicPeriod"/>
            </a:pPr>
            <a:r>
              <a:rPr lang="pt-BR" dirty="0"/>
              <a:t>Comandos PowerShell no Dockerfile</a:t>
            </a:r>
          </a:p>
          <a:p>
            <a:pPr marL="984250" lvl="1" indent="-742950">
              <a:buFont typeface="+mj-lt"/>
              <a:buAutoNum type="arabicPeriod"/>
            </a:pPr>
            <a:r>
              <a:rPr lang="en-US" dirty="0"/>
              <a:t>FROM </a:t>
            </a:r>
            <a:r>
              <a:rPr lang="en-US" dirty="0" err="1"/>
              <a:t>windowsservercore</a:t>
            </a:r>
            <a:endParaRPr lang="en-US" dirty="0"/>
          </a:p>
          <a:p>
            <a:pPr marL="984250" lvl="1" indent="-742950">
              <a:buFont typeface="+mj-lt"/>
              <a:buAutoNum type="arabicPeriod"/>
            </a:pPr>
            <a:r>
              <a:rPr lang="en-US" dirty="0"/>
              <a:t>RUN </a:t>
            </a:r>
            <a:r>
              <a:rPr lang="en-US" dirty="0" err="1"/>
              <a:t>powershell</a:t>
            </a:r>
            <a:r>
              <a:rPr lang="en-US" dirty="0"/>
              <a:t> -command Expand-Archive -Path c:\apache.zip -</a:t>
            </a:r>
            <a:r>
              <a:rPr lang="en-US" dirty="0" err="1"/>
              <a:t>DestinationPath</a:t>
            </a:r>
            <a:r>
              <a:rPr lang="en-US" dirty="0"/>
              <a:t> c:\</a:t>
            </a:r>
          </a:p>
          <a:p>
            <a:pPr marL="742950" indent="-742950">
              <a:buFont typeface="+mj-lt"/>
              <a:buAutoNum type="arabicPeriod"/>
            </a:pPr>
            <a:r>
              <a:rPr lang="pt-BR" dirty="0"/>
              <a:t>Chamada REST</a:t>
            </a:r>
          </a:p>
          <a:p>
            <a:pPr marL="984250" lvl="1" indent="-742950">
              <a:buFont typeface="+mj-lt"/>
              <a:buAutoNum type="arabicPeriod"/>
            </a:pPr>
            <a:r>
              <a:rPr lang="pt-BR" dirty="0"/>
              <a:t>FROM windowsservercore</a:t>
            </a:r>
          </a:p>
          <a:p>
            <a:pPr marL="984250" lvl="1" indent="-742950">
              <a:buFont typeface="+mj-lt"/>
              <a:buAutoNum type="arabicPeriod"/>
            </a:pPr>
            <a:r>
              <a:rPr lang="pt-BR" dirty="0"/>
              <a:t>RUN powershell.exe -Command \</a:t>
            </a:r>
          </a:p>
          <a:p>
            <a:pPr marL="984250" lvl="1" indent="-742950">
              <a:buFont typeface="+mj-lt"/>
              <a:buAutoNum type="arabicPeriod"/>
            </a:pPr>
            <a:r>
              <a:rPr lang="pt-BR" dirty="0"/>
              <a:t>  $ErrorActionPreference = 'Stop'; \</a:t>
            </a:r>
          </a:p>
          <a:p>
            <a:pPr marL="984250" lvl="1" indent="-742950">
              <a:buFont typeface="+mj-lt"/>
              <a:buAutoNum type="arabicPeriod"/>
            </a:pPr>
            <a:r>
              <a:rPr lang="pt-BR" dirty="0"/>
              <a:t>  Invoke-WebRequest https://www.python.org/ftp/python/3.5.1/python-3.5.1.exe -OutFile c:\python\python-3.5.1.exe ; \</a:t>
            </a:r>
          </a:p>
          <a:p>
            <a:pPr marL="984250" lvl="1" indent="-742950">
              <a:buFont typeface="+mj-lt"/>
              <a:buAutoNum type="arabicPeriod"/>
            </a:pPr>
            <a:r>
              <a:rPr lang="pt-BR" dirty="0"/>
              <a:t>  Start-Process c:\python\python-3.5.1.exe -ArgumentList '/quiet InstallAllUsers=1 PrependPath=1' -Wait ; \</a:t>
            </a:r>
          </a:p>
          <a:p>
            <a:pPr marL="984250" lvl="1" indent="-742950">
              <a:buFont typeface="+mj-lt"/>
              <a:buAutoNum type="arabicPeriod"/>
            </a:pPr>
            <a:r>
              <a:rPr lang="pt-BR" dirty="0"/>
              <a:t>  Remove-Item c:\python\python-3.5.1.exe -Force</a:t>
            </a:r>
          </a:p>
        </p:txBody>
      </p:sp>
      <p:sp>
        <p:nvSpPr>
          <p:cNvPr id="3" name="Title 2"/>
          <p:cNvSpPr>
            <a:spLocks noGrp="1"/>
          </p:cNvSpPr>
          <p:nvPr>
            <p:ph type="title"/>
          </p:nvPr>
        </p:nvSpPr>
        <p:spPr/>
        <p:txBody>
          <a:bodyPr/>
          <a:lstStyle/>
          <a:p>
            <a:r>
              <a:rPr lang="pt-BR" dirty="0"/>
              <a:t>Sintaxe (exemplos)(cont...)</a:t>
            </a:r>
            <a:endParaRPr lang="en-US" dirty="0"/>
          </a:p>
        </p:txBody>
      </p:sp>
    </p:spTree>
    <p:extLst>
      <p:ext uri="{BB962C8B-B14F-4D97-AF65-F5344CB8AC3E}">
        <p14:creationId xmlns:p14="http://schemas.microsoft.com/office/powerpoint/2010/main" val="116772390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093976"/>
          </a:xfrm>
        </p:spPr>
        <p:txBody>
          <a:bodyPr/>
          <a:lstStyle/>
          <a:p>
            <a:pPr marL="742950" indent="-742950">
              <a:buFont typeface="+mj-lt"/>
              <a:buAutoNum type="arabicPeriod"/>
            </a:pPr>
            <a:r>
              <a:rPr lang="pt-BR" sz="2800" dirty="0"/>
              <a:t>Comando PowerShell no Dockerfile</a:t>
            </a:r>
          </a:p>
          <a:p>
            <a:pPr marL="984250" lvl="1" indent="-742950">
              <a:buFont typeface="+mj-lt"/>
              <a:buAutoNum type="arabicPeriod"/>
            </a:pPr>
            <a:r>
              <a:rPr lang="en-US" sz="1600" dirty="0"/>
              <a:t>FROM </a:t>
            </a:r>
            <a:r>
              <a:rPr lang="en-US" sz="1600" dirty="0" err="1"/>
              <a:t>windowsservercore</a:t>
            </a:r>
            <a:endParaRPr lang="en-US" sz="1600" dirty="0"/>
          </a:p>
          <a:p>
            <a:pPr marL="984250" lvl="1" indent="-742950">
              <a:buFont typeface="+mj-lt"/>
              <a:buAutoNum type="arabicPeriod"/>
            </a:pPr>
            <a:r>
              <a:rPr lang="en-US" sz="1600" dirty="0"/>
              <a:t>RUN </a:t>
            </a:r>
            <a:r>
              <a:rPr lang="en-US" sz="1600" dirty="0" err="1"/>
              <a:t>powershell</a:t>
            </a:r>
            <a:r>
              <a:rPr lang="en-US" sz="1600" dirty="0"/>
              <a:t> -command Expand-Archive -Path c:\apache.zip -</a:t>
            </a:r>
            <a:r>
              <a:rPr lang="en-US" sz="1600" dirty="0" err="1"/>
              <a:t>DestinationPath</a:t>
            </a:r>
            <a:r>
              <a:rPr lang="en-US" sz="1600" dirty="0"/>
              <a:t> c:\</a:t>
            </a:r>
          </a:p>
          <a:p>
            <a:pPr marL="742950" indent="-742950">
              <a:buFont typeface="+mj-lt"/>
              <a:buAutoNum type="arabicPeriod"/>
            </a:pPr>
            <a:r>
              <a:rPr lang="pt-BR" sz="2800" dirty="0"/>
              <a:t>Chamada REST (usando invoke-webrequest)</a:t>
            </a:r>
          </a:p>
          <a:p>
            <a:pPr marL="984250" lvl="1" indent="-742950">
              <a:buFont typeface="+mj-lt"/>
              <a:buAutoNum type="arabicPeriod"/>
            </a:pPr>
            <a:r>
              <a:rPr lang="pt-BR" sz="1600" dirty="0"/>
              <a:t>FROM windowsservercore</a:t>
            </a:r>
          </a:p>
          <a:p>
            <a:pPr marL="984250" lvl="1" indent="-742950">
              <a:buFont typeface="+mj-lt"/>
              <a:buAutoNum type="arabicPeriod"/>
            </a:pPr>
            <a:r>
              <a:rPr lang="pt-BR" sz="1600" dirty="0"/>
              <a:t>RUN powershell.exe -Command \</a:t>
            </a:r>
          </a:p>
          <a:p>
            <a:pPr marL="984250" lvl="1" indent="-742950">
              <a:buFont typeface="+mj-lt"/>
              <a:buAutoNum type="arabicPeriod"/>
            </a:pPr>
            <a:r>
              <a:rPr lang="pt-BR" sz="1600" dirty="0"/>
              <a:t>  $ErrorActionPreference = 'Stop'; \</a:t>
            </a:r>
          </a:p>
          <a:p>
            <a:pPr marL="984250" lvl="1" indent="-742950">
              <a:buFont typeface="+mj-lt"/>
              <a:buAutoNum type="arabicPeriod"/>
            </a:pPr>
            <a:r>
              <a:rPr lang="pt-BR" sz="1600" dirty="0"/>
              <a:t>  Invoke-WebRequest https://www.python.org/ftp/python/3.5.1/python-3.5.1.exe -OutFile c:\python\python-3.5.1.exe ; \</a:t>
            </a:r>
          </a:p>
          <a:p>
            <a:pPr marL="984250" lvl="1" indent="-742950">
              <a:buFont typeface="+mj-lt"/>
              <a:buAutoNum type="arabicPeriod"/>
            </a:pPr>
            <a:r>
              <a:rPr lang="pt-BR" sz="1600" dirty="0"/>
              <a:t>  Start-Process c:\python\python-3.5.1.exe -ArgumentList '/quiet InstallAllUsers=1 PrependPath=1' -Wait ; \</a:t>
            </a:r>
          </a:p>
          <a:p>
            <a:pPr marL="984250" lvl="1" indent="-742950">
              <a:buFont typeface="+mj-lt"/>
              <a:buAutoNum type="arabicPeriod"/>
            </a:pPr>
            <a:r>
              <a:rPr lang="pt-BR" sz="1600" dirty="0"/>
              <a:t>  Remove-Item c:\python\python-3.5.1.exe –Force</a:t>
            </a:r>
          </a:p>
          <a:p>
            <a:pPr marL="742950" indent="-742950">
              <a:buFont typeface="+mj-lt"/>
              <a:buAutoNum type="arabicPeriod"/>
            </a:pPr>
            <a:r>
              <a:rPr lang="pt-BR" sz="2800" dirty="0"/>
              <a:t>Chamada REST (usando biblioteca .Net WebClient)</a:t>
            </a:r>
          </a:p>
          <a:p>
            <a:pPr marL="984250" lvl="1" indent="-742950">
              <a:buFont typeface="+mj-lt"/>
              <a:buAutoNum type="arabicPeriod"/>
            </a:pPr>
            <a:r>
              <a:rPr lang="pt-BR" sz="1600" dirty="0"/>
              <a:t>FROM windowsservercore</a:t>
            </a:r>
          </a:p>
          <a:p>
            <a:pPr marL="984250" lvl="1" indent="-742950">
              <a:buFont typeface="+mj-lt"/>
              <a:buAutoNum type="arabicPeriod"/>
            </a:pPr>
            <a:r>
              <a:rPr lang="pt-BR" sz="1600" dirty="0"/>
              <a:t>RUN powershell.exe -Command \</a:t>
            </a:r>
          </a:p>
          <a:p>
            <a:pPr marL="984250" lvl="1" indent="-742950">
              <a:buFont typeface="+mj-lt"/>
              <a:buAutoNum type="arabicPeriod"/>
            </a:pPr>
            <a:r>
              <a:rPr lang="pt-BR" sz="1600" dirty="0"/>
              <a:t>  $ErrorActionPreference = 'Stop'; \</a:t>
            </a:r>
          </a:p>
          <a:p>
            <a:pPr marL="984250" lvl="1" indent="-742950">
              <a:buFont typeface="+mj-lt"/>
              <a:buAutoNum type="arabicPeriod"/>
            </a:pPr>
            <a:r>
              <a:rPr lang="pt-BR" sz="1600" dirty="0"/>
              <a:t>  (New-Object System.Net.WebClient).DownloadFile('https://www.python.org/ftp/python/3.5.1/python-3.5.1.exe','c:\python\python-3.5.1.exe') ; \</a:t>
            </a:r>
          </a:p>
          <a:p>
            <a:pPr marL="984250" lvl="1" indent="-742950">
              <a:buFont typeface="+mj-lt"/>
              <a:buAutoNum type="arabicPeriod"/>
            </a:pPr>
            <a:r>
              <a:rPr lang="pt-BR" sz="1600" dirty="0"/>
              <a:t>  Start-Process c:\python\python-3.5.1.exe -ArgumentList '/quiet InstallAllUsers=1 PrependPath=1' -Wait ; \</a:t>
            </a:r>
          </a:p>
          <a:p>
            <a:pPr marL="984250" lvl="1" indent="-742950">
              <a:buFont typeface="+mj-lt"/>
              <a:buAutoNum type="arabicPeriod"/>
            </a:pPr>
            <a:r>
              <a:rPr lang="pt-BR" sz="1600" dirty="0"/>
              <a:t>  Remove-Item c:\python\python-3.5.1.exe -Force</a:t>
            </a:r>
          </a:p>
          <a:p>
            <a:pPr marL="984250" lvl="1" indent="-742950">
              <a:buFont typeface="+mj-lt"/>
              <a:buAutoNum type="arabicPeriod"/>
            </a:pPr>
            <a:endParaRPr lang="pt-BR" sz="1600" dirty="0"/>
          </a:p>
        </p:txBody>
      </p:sp>
      <p:sp>
        <p:nvSpPr>
          <p:cNvPr id="3" name="Title 2"/>
          <p:cNvSpPr>
            <a:spLocks noGrp="1"/>
          </p:cNvSpPr>
          <p:nvPr>
            <p:ph type="title"/>
          </p:nvPr>
        </p:nvSpPr>
        <p:spPr/>
        <p:txBody>
          <a:bodyPr/>
          <a:lstStyle/>
          <a:p>
            <a:r>
              <a:rPr lang="pt-BR" dirty="0"/>
              <a:t>Sintaxe (exemplos)(cont...)</a:t>
            </a:r>
            <a:endParaRPr lang="en-US" dirty="0"/>
          </a:p>
        </p:txBody>
      </p:sp>
      <p:sp>
        <p:nvSpPr>
          <p:cNvPr id="4" name="Rectangle 3"/>
          <p:cNvSpPr/>
          <p:nvPr/>
        </p:nvSpPr>
        <p:spPr bwMode="auto">
          <a:xfrm>
            <a:off x="7956223" y="226243"/>
            <a:ext cx="4392890" cy="1611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t-BR" sz="2400" dirty="0">
                <a:gradFill>
                  <a:gsLst>
                    <a:gs pos="0">
                      <a:srgbClr val="FFFFFF"/>
                    </a:gs>
                    <a:gs pos="100000">
                      <a:srgbClr val="FFFFFF"/>
                    </a:gs>
                  </a:gsLst>
                  <a:lin ang="5400000" scaled="0"/>
                </a:gradFill>
                <a:ea typeface="Segoe UI" pitchFamily="34" charset="0"/>
                <a:cs typeface="Segoe UI" pitchFamily="34" charset="0"/>
              </a:rPr>
              <a:t>Invoke-webrequest e WebClient por enquanto não são suportados no Nano Server (TP5)</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073950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57459"/>
          </a:xfrm>
        </p:spPr>
        <p:txBody>
          <a:bodyPr/>
          <a:lstStyle/>
          <a:p>
            <a:pPr marL="742950" indent="-742950">
              <a:buFont typeface="+mj-lt"/>
              <a:buAutoNum type="arabicPeriod"/>
            </a:pPr>
            <a:r>
              <a:rPr lang="pt-BR" dirty="0"/>
              <a:t>PowerShell script no Dockerfile</a:t>
            </a:r>
          </a:p>
          <a:p>
            <a:pPr marL="984250" lvl="1" indent="-742950">
              <a:buFont typeface="+mj-lt"/>
              <a:buAutoNum type="arabicPeriod"/>
            </a:pPr>
            <a:r>
              <a:rPr lang="en-US" dirty="0"/>
              <a:t>FROM </a:t>
            </a:r>
            <a:r>
              <a:rPr lang="en-US" dirty="0" err="1"/>
              <a:t>windowsservercore</a:t>
            </a:r>
            <a:endParaRPr lang="en-US" dirty="0"/>
          </a:p>
          <a:p>
            <a:pPr marL="984250" lvl="1" indent="-742950">
              <a:buFont typeface="+mj-lt"/>
              <a:buAutoNum type="arabicPeriod"/>
            </a:pPr>
            <a:r>
              <a:rPr lang="en-US" dirty="0"/>
              <a:t>ADD script.ps1 /windows/temp/script.ps1</a:t>
            </a:r>
          </a:p>
          <a:p>
            <a:pPr marL="984250" lvl="1" indent="-742950">
              <a:buFont typeface="+mj-lt"/>
              <a:buAutoNum type="arabicPeriod"/>
            </a:pPr>
            <a:r>
              <a:rPr lang="en-US" dirty="0"/>
              <a:t>RUN powershell.exe -</a:t>
            </a:r>
            <a:r>
              <a:rPr lang="en-US" dirty="0" err="1"/>
              <a:t>executionpolicy</a:t>
            </a:r>
            <a:r>
              <a:rPr lang="en-US" dirty="0"/>
              <a:t> bypass c:\windows\temp\script.ps1</a:t>
            </a:r>
          </a:p>
        </p:txBody>
      </p:sp>
      <p:sp>
        <p:nvSpPr>
          <p:cNvPr id="3" name="Title 2"/>
          <p:cNvSpPr>
            <a:spLocks noGrp="1"/>
          </p:cNvSpPr>
          <p:nvPr>
            <p:ph type="title"/>
          </p:nvPr>
        </p:nvSpPr>
        <p:spPr/>
        <p:txBody>
          <a:bodyPr/>
          <a:lstStyle/>
          <a:p>
            <a:r>
              <a:rPr lang="pt-BR" dirty="0"/>
              <a:t>Sintaxe (exemplos)(cont...)</a:t>
            </a:r>
            <a:endParaRPr lang="en-US" dirty="0"/>
          </a:p>
        </p:txBody>
      </p:sp>
    </p:spTree>
    <p:extLst>
      <p:ext uri="{BB962C8B-B14F-4D97-AF65-F5344CB8AC3E}">
        <p14:creationId xmlns:p14="http://schemas.microsoft.com/office/powerpoint/2010/main" val="195547254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75400"/>
          </a:xfrm>
        </p:spPr>
        <p:txBody>
          <a:bodyPr/>
          <a:lstStyle/>
          <a:p>
            <a:pPr marL="742950" indent="-742950">
              <a:buFont typeface="+mj-lt"/>
              <a:buAutoNum type="arabicPeriod"/>
            </a:pPr>
            <a:r>
              <a:rPr lang="pt-BR" sz="3200" dirty="0"/>
              <a:t>Criar diretório para repositório do Dockerfile</a:t>
            </a:r>
          </a:p>
          <a:p>
            <a:pPr marL="800100" lvl="1" indent="-457200">
              <a:buFont typeface="+mj-lt"/>
              <a:buAutoNum type="arabicPeriod"/>
            </a:pPr>
            <a:r>
              <a:rPr lang="pt-BR" sz="1800" dirty="0"/>
              <a:t>Powershell new-item c:\build\dockerfile –force</a:t>
            </a:r>
          </a:p>
          <a:p>
            <a:pPr marL="742950" indent="-742950">
              <a:buFont typeface="+mj-lt"/>
              <a:buAutoNum type="arabicPeriod"/>
            </a:pPr>
            <a:r>
              <a:rPr lang="pt-BR" sz="3200" dirty="0"/>
              <a:t>Editar Dockerfile com Notepad</a:t>
            </a:r>
          </a:p>
          <a:p>
            <a:pPr marL="800100" lvl="1" indent="-457200">
              <a:buFont typeface="+mj-lt"/>
              <a:buAutoNum type="arabicPeriod"/>
            </a:pPr>
            <a:r>
              <a:rPr lang="pt-BR" sz="1800" dirty="0"/>
              <a:t>Notepad c:\build\dockerfile</a:t>
            </a:r>
          </a:p>
          <a:p>
            <a:pPr marL="742950" indent="-742950">
              <a:buFont typeface="+mj-lt"/>
              <a:buAutoNum type="arabicPeriod"/>
            </a:pPr>
            <a:r>
              <a:rPr lang="pt-BR" sz="3200" dirty="0"/>
              <a:t>Criar nova imagem (usando microsoft/iis:windowsservercore) e executar comando</a:t>
            </a:r>
          </a:p>
          <a:p>
            <a:pPr marL="800100" lvl="1" indent="-457200">
              <a:buFont typeface="+mj-lt"/>
              <a:buAutoNum type="arabicPeriod"/>
            </a:pPr>
            <a:r>
              <a:rPr lang="pt-BR" sz="1800" dirty="0"/>
              <a:t>Copie e cole o seguinte texto</a:t>
            </a:r>
          </a:p>
          <a:p>
            <a:pPr marL="914400" lvl="2" indent="-342900">
              <a:buFont typeface="+mj-lt"/>
              <a:buAutoNum type="arabicPeriod"/>
            </a:pPr>
            <a:r>
              <a:rPr lang="en-US" sz="1600" dirty="0"/>
              <a:t>FROM </a:t>
            </a:r>
            <a:r>
              <a:rPr lang="en-US" sz="1600" dirty="0" err="1"/>
              <a:t>microsoft</a:t>
            </a:r>
            <a:r>
              <a:rPr lang="en-US" sz="1600" dirty="0"/>
              <a:t>/</a:t>
            </a:r>
            <a:r>
              <a:rPr lang="en-US" sz="1600" dirty="0" err="1"/>
              <a:t>iis:windowsservercore</a:t>
            </a:r>
            <a:endParaRPr lang="en-US" sz="1600" dirty="0"/>
          </a:p>
          <a:p>
            <a:pPr marL="914400" lvl="2" indent="-342900">
              <a:buFont typeface="+mj-lt"/>
              <a:buAutoNum type="arabicPeriod"/>
            </a:pPr>
            <a:r>
              <a:rPr lang="en-US" sz="1600" dirty="0"/>
              <a:t>RUN echo "Hello World – teste de </a:t>
            </a:r>
            <a:r>
              <a:rPr lang="en-US" sz="1600" dirty="0" err="1"/>
              <a:t>Dockerfile</a:t>
            </a:r>
            <a:r>
              <a:rPr lang="en-US" sz="1600" dirty="0"/>
              <a:t>" &gt; c:\inetpub\wwwroot\index.html</a:t>
            </a:r>
          </a:p>
          <a:p>
            <a:pPr marL="800100" lvl="1" indent="-457200">
              <a:buFont typeface="+mj-lt"/>
              <a:buAutoNum type="arabicPeriod"/>
            </a:pPr>
            <a:r>
              <a:rPr lang="pt-BR" sz="1800" dirty="0"/>
              <a:t>Salvar e fechar notepad</a:t>
            </a:r>
          </a:p>
          <a:p>
            <a:pPr marL="742950" indent="-742950">
              <a:buFont typeface="+mj-lt"/>
              <a:buAutoNum type="arabicPeriod"/>
            </a:pPr>
            <a:r>
              <a:rPr lang="pt-BR" sz="3200" dirty="0"/>
              <a:t>Criar nova imagem a partir do Dockerfile</a:t>
            </a:r>
          </a:p>
          <a:p>
            <a:pPr marL="800100" lvl="1" indent="-457200">
              <a:buFont typeface="+mj-lt"/>
              <a:buAutoNum type="arabicPeriod"/>
            </a:pPr>
            <a:r>
              <a:rPr lang="pt-BR" sz="1800" dirty="0"/>
              <a:t>CD build</a:t>
            </a:r>
          </a:p>
          <a:p>
            <a:pPr marL="800100" lvl="1" indent="-457200">
              <a:buFont typeface="+mj-lt"/>
              <a:buAutoNum type="arabicPeriod"/>
            </a:pPr>
            <a:r>
              <a:rPr lang="pt-BR" sz="1800" dirty="0"/>
              <a:t>Docker build –t teste2 .</a:t>
            </a:r>
          </a:p>
          <a:p>
            <a:pPr marL="800100" lvl="1" indent="-457200">
              <a:buFont typeface="+mj-lt"/>
              <a:buAutoNum type="arabicPeriod"/>
            </a:pPr>
            <a:r>
              <a:rPr lang="pt-BR" sz="1800" dirty="0"/>
              <a:t>OU</a:t>
            </a:r>
          </a:p>
          <a:p>
            <a:pPr marL="800100" lvl="1" indent="-457200">
              <a:buFont typeface="+mj-lt"/>
              <a:buAutoNum type="arabicPeriod"/>
            </a:pPr>
            <a:r>
              <a:rPr lang="pt-BR" sz="1800" dirty="0"/>
              <a:t>Docker build –t iis-dockerfile c:\build</a:t>
            </a:r>
          </a:p>
        </p:txBody>
      </p:sp>
      <p:sp>
        <p:nvSpPr>
          <p:cNvPr id="3" name="Title 2"/>
          <p:cNvSpPr>
            <a:spLocks noGrp="1"/>
          </p:cNvSpPr>
          <p:nvPr>
            <p:ph type="title"/>
          </p:nvPr>
        </p:nvSpPr>
        <p:spPr/>
        <p:txBody>
          <a:bodyPr/>
          <a:lstStyle/>
          <a:p>
            <a:r>
              <a:rPr lang="pt-BR" dirty="0"/>
              <a:t>Criando imagems via Dockerfile</a:t>
            </a:r>
            <a:endParaRPr lang="en-US" dirty="0"/>
          </a:p>
        </p:txBody>
      </p:sp>
      <p:sp>
        <p:nvSpPr>
          <p:cNvPr id="4" name="Down Arrow 3"/>
          <p:cNvSpPr/>
          <p:nvPr/>
        </p:nvSpPr>
        <p:spPr bwMode="auto">
          <a:xfrm>
            <a:off x="3421929" y="5684363"/>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1930127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075236"/>
          </a:xfrm>
        </p:spPr>
        <p:txBody>
          <a:bodyPr/>
          <a:lstStyle/>
          <a:p>
            <a:r>
              <a:rPr lang="pt-BR" sz="2800" dirty="0"/>
              <a:t>Visualizar imagens disponíveis</a:t>
            </a:r>
            <a:endParaRPr lang="pt-BR" sz="1600" dirty="0"/>
          </a:p>
          <a:p>
            <a:pPr lvl="1"/>
            <a:r>
              <a:rPr lang="pt-BR" sz="1600" dirty="0"/>
              <a:t>Docker images</a:t>
            </a:r>
          </a:p>
          <a:p>
            <a:r>
              <a:rPr lang="pt-BR" sz="3200" dirty="0"/>
              <a:t>Vsualizar histórico de criação da imagem</a:t>
            </a:r>
          </a:p>
          <a:p>
            <a:pPr lvl="1"/>
            <a:r>
              <a:rPr lang="pt-BR" sz="1600" dirty="0"/>
              <a:t>Docker history nome_imagem</a:t>
            </a:r>
          </a:p>
          <a:p>
            <a:r>
              <a:rPr lang="pt-BR" sz="2800" dirty="0"/>
              <a:t>Implantar novo container baseado em imagem</a:t>
            </a:r>
          </a:p>
          <a:p>
            <a:pPr lvl="1"/>
            <a:r>
              <a:rPr lang="pt-BR" sz="1600" dirty="0"/>
              <a:t>docker run -d -p 80:80 iis-dockerfile ping -t localhost</a:t>
            </a:r>
          </a:p>
          <a:p>
            <a:r>
              <a:rPr lang="pt-BR" sz="2800" dirty="0"/>
              <a:t>Teste: verificar IP do host e abrir browser em outra maquina usando este IP</a:t>
            </a:r>
          </a:p>
          <a:p>
            <a:r>
              <a:rPr lang="pt-BR" sz="2800" dirty="0"/>
              <a:t>Verificar nome do container em execução</a:t>
            </a:r>
          </a:p>
          <a:p>
            <a:pPr lvl="1"/>
            <a:r>
              <a:rPr lang="pt-BR" sz="1600" dirty="0"/>
              <a:t>Docker ps</a:t>
            </a:r>
          </a:p>
          <a:p>
            <a:r>
              <a:rPr lang="pt-BR" sz="2800" dirty="0"/>
              <a:t>Remover container (rm)</a:t>
            </a:r>
          </a:p>
          <a:p>
            <a:pPr lvl="1"/>
            <a:r>
              <a:rPr lang="pt-BR" sz="1600" dirty="0"/>
              <a:t>Docker rm –f nome_container</a:t>
            </a:r>
          </a:p>
          <a:p>
            <a:r>
              <a:rPr lang="pt-BR" sz="2800" dirty="0"/>
              <a:t>Extra: remover imagem (rmi)</a:t>
            </a:r>
          </a:p>
          <a:p>
            <a:pPr lvl="1"/>
            <a:r>
              <a:rPr lang="pt-BR" sz="1400" dirty="0"/>
              <a:t>Docker rmi –f id_do_container</a:t>
            </a:r>
          </a:p>
        </p:txBody>
      </p:sp>
      <p:sp>
        <p:nvSpPr>
          <p:cNvPr id="3" name="Title 2"/>
          <p:cNvSpPr>
            <a:spLocks noGrp="1"/>
          </p:cNvSpPr>
          <p:nvPr>
            <p:ph type="title"/>
          </p:nvPr>
        </p:nvSpPr>
        <p:spPr/>
        <p:txBody>
          <a:bodyPr/>
          <a:lstStyle/>
          <a:p>
            <a:r>
              <a:rPr lang="pt-BR" dirty="0"/>
              <a:t>Criando imagens via Dockerfile (cont...)</a:t>
            </a:r>
            <a:endParaRPr lang="en-US" dirty="0"/>
          </a:p>
        </p:txBody>
      </p:sp>
    </p:spTree>
    <p:extLst>
      <p:ext uri="{BB962C8B-B14F-4D97-AF65-F5344CB8AC3E}">
        <p14:creationId xmlns:p14="http://schemas.microsoft.com/office/powerpoint/2010/main" val="74904291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Instalando imagens via Docker Hub</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2</a:t>
            </a:r>
            <a:endParaRPr lang="en-US" dirty="0">
              <a:solidFill>
                <a:srgbClr val="FFFFFF"/>
              </a:solidFill>
            </a:endParaRPr>
          </a:p>
        </p:txBody>
      </p:sp>
    </p:spTree>
    <p:extLst>
      <p:ext uri="{BB962C8B-B14F-4D97-AF65-F5344CB8AC3E}">
        <p14:creationId xmlns:p14="http://schemas.microsoft.com/office/powerpoint/2010/main" val="1358842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11887200" cy="5278368"/>
          </a:xfrm>
        </p:spPr>
        <p:txBody>
          <a:bodyPr/>
          <a:lstStyle/>
          <a:p>
            <a:pPr marL="742950" indent="-742950">
              <a:buFont typeface="+mj-lt"/>
              <a:buAutoNum type="arabicPeriod"/>
            </a:pPr>
            <a:r>
              <a:rPr lang="pt-BR" sz="3600" dirty="0"/>
              <a:t>Abrir PowerShell em modo administrativo e listar imagens de container disponíveis</a:t>
            </a:r>
          </a:p>
          <a:p>
            <a:pPr marL="800100" lvl="1" indent="-457200">
              <a:buFont typeface="+mj-lt"/>
              <a:buAutoNum type="arabicPeriod"/>
            </a:pPr>
            <a:r>
              <a:rPr lang="pt-BR" sz="2000" dirty="0"/>
              <a:t>Find-containerimage</a:t>
            </a:r>
          </a:p>
          <a:p>
            <a:pPr marL="742950" indent="-742950">
              <a:buFont typeface="+mj-lt"/>
              <a:buAutoNum type="arabicPeriod"/>
            </a:pPr>
            <a:r>
              <a:rPr lang="pt-BR" sz="3600" dirty="0"/>
              <a:t>Listar imagens do Docker Hub</a:t>
            </a:r>
          </a:p>
          <a:p>
            <a:pPr marL="800100" lvl="1" indent="-457200">
              <a:buFont typeface="+mj-lt"/>
              <a:buAutoNum type="arabicPeriod"/>
            </a:pPr>
            <a:r>
              <a:rPr lang="pt-BR" sz="2000" dirty="0"/>
              <a:t>Docker search *</a:t>
            </a:r>
          </a:p>
          <a:p>
            <a:pPr marL="742950" indent="-742950">
              <a:buFont typeface="+mj-lt"/>
              <a:buAutoNum type="arabicPeriod"/>
            </a:pPr>
            <a:r>
              <a:rPr lang="pt-BR" sz="3600" dirty="0"/>
              <a:t>Baixar imagem com Apache para Windows Server Core</a:t>
            </a:r>
          </a:p>
          <a:p>
            <a:pPr marL="800100" lvl="1" indent="-457200">
              <a:buFont typeface="+mj-lt"/>
              <a:buAutoNum type="arabicPeriod"/>
            </a:pPr>
            <a:r>
              <a:rPr lang="pt-BR" sz="2000" dirty="0"/>
              <a:t>Docker pull microsoft/sample-httpd:windowsservercore</a:t>
            </a:r>
          </a:p>
          <a:p>
            <a:pPr marL="742950" indent="-742950">
              <a:buFont typeface="+mj-lt"/>
              <a:buAutoNum type="arabicPeriod"/>
            </a:pPr>
            <a:r>
              <a:rPr lang="pt-BR" sz="3600" dirty="0"/>
              <a:t>Baixar imagem com Apache para Nano Server</a:t>
            </a:r>
          </a:p>
          <a:p>
            <a:pPr marL="800100" lvl="1" indent="-457200">
              <a:buFont typeface="+mj-lt"/>
              <a:buAutoNum type="arabicPeriod"/>
            </a:pPr>
            <a:r>
              <a:rPr lang="pt-BR" sz="2000" dirty="0"/>
              <a:t>Docker pull microsoft/sample-httpd:nanoserver</a:t>
            </a:r>
          </a:p>
          <a:p>
            <a:pPr marL="742950" indent="-742950">
              <a:buFont typeface="+mj-lt"/>
              <a:buAutoNum type="arabicPeriod"/>
            </a:pPr>
            <a:r>
              <a:rPr lang="pt-BR" sz="3600" dirty="0"/>
              <a:t>Listar imagens locais</a:t>
            </a:r>
          </a:p>
          <a:p>
            <a:pPr marL="800100" lvl="1" indent="-457200">
              <a:buFont typeface="+mj-lt"/>
              <a:buAutoNum type="arabicPeriod"/>
            </a:pPr>
            <a:r>
              <a:rPr lang="pt-BR" sz="2000" dirty="0"/>
              <a:t>Docker images</a:t>
            </a:r>
          </a:p>
        </p:txBody>
      </p:sp>
      <p:sp>
        <p:nvSpPr>
          <p:cNvPr id="3" name="Title 2"/>
          <p:cNvSpPr>
            <a:spLocks noGrp="1"/>
          </p:cNvSpPr>
          <p:nvPr>
            <p:ph type="title"/>
          </p:nvPr>
        </p:nvSpPr>
        <p:spPr/>
        <p:txBody>
          <a:bodyPr/>
          <a:lstStyle/>
          <a:p>
            <a:r>
              <a:rPr lang="pt-BR" dirty="0"/>
              <a:t>Baixando imagem do Docker Hub</a:t>
            </a:r>
            <a:endParaRPr lang="en-US" dirty="0"/>
          </a:p>
        </p:txBody>
      </p:sp>
    </p:spTree>
    <p:extLst>
      <p:ext uri="{BB962C8B-B14F-4D97-AF65-F5344CB8AC3E}">
        <p14:creationId xmlns:p14="http://schemas.microsoft.com/office/powerpoint/2010/main" val="238525715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Usando VM como Host de Containers</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3665228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32495"/>
            <a:ext cx="11887200" cy="4222694"/>
          </a:xfrm>
        </p:spPr>
        <p:txBody>
          <a:bodyPr/>
          <a:lstStyle/>
          <a:p>
            <a:pPr marL="914400" indent="-914400">
              <a:buFont typeface="+mj-lt"/>
              <a:buAutoNum type="arabicPeriod"/>
            </a:pPr>
            <a:r>
              <a:rPr lang="pt-BR" sz="4800" dirty="0"/>
              <a:t>Instalar VM com Windows Server 2016 e desligar</a:t>
            </a:r>
          </a:p>
          <a:p>
            <a:pPr marL="914400" indent="-914400">
              <a:buFont typeface="+mj-lt"/>
              <a:buAutoNum type="arabicPeriod"/>
            </a:pPr>
            <a:r>
              <a:rPr lang="pt-BR" sz="4800" dirty="0"/>
              <a:t>Executar comandos PowerShell no Host</a:t>
            </a:r>
          </a:p>
          <a:p>
            <a:pPr marL="685800" lvl="1" indent="-342900">
              <a:buFont typeface="+mj-lt"/>
              <a:buAutoNum type="arabicPeriod"/>
            </a:pPr>
            <a:r>
              <a:rPr lang="pt-BR" sz="1400" dirty="0"/>
              <a:t>#colocar o nome da VM</a:t>
            </a:r>
          </a:p>
          <a:p>
            <a:pPr marL="685800" lvl="1" indent="-342900">
              <a:buFont typeface="+mj-lt"/>
              <a:buAutoNum type="arabicPeriod"/>
            </a:pPr>
            <a:r>
              <a:rPr lang="pt-BR" sz="1400" dirty="0"/>
              <a:t>$vm = "&lt;virtual-machine&gt;"</a:t>
            </a:r>
          </a:p>
          <a:p>
            <a:pPr marL="685800" lvl="1" indent="-342900">
              <a:buFont typeface="+mj-lt"/>
              <a:buAutoNum type="arabicPeriod"/>
            </a:pPr>
            <a:r>
              <a:rPr lang="pt-BR" sz="1400" dirty="0"/>
              <a:t>#configurar o virtual processor</a:t>
            </a:r>
          </a:p>
          <a:p>
            <a:pPr marL="685800" lvl="1" indent="-342900">
              <a:buFont typeface="+mj-lt"/>
              <a:buAutoNum type="arabicPeriod"/>
            </a:pPr>
            <a:r>
              <a:rPr lang="pt-BR" sz="1400" dirty="0"/>
              <a:t>Set-VMProcessor -VMName $vm -ExposeVirtualizationExtensions $true -Count 2</a:t>
            </a:r>
          </a:p>
          <a:p>
            <a:pPr marL="685800" lvl="1" indent="-342900">
              <a:buFont typeface="+mj-lt"/>
              <a:buAutoNum type="arabicPeriod"/>
            </a:pPr>
            <a:r>
              <a:rPr lang="pt-BR" sz="1400" dirty="0"/>
              <a:t>#desativar dynamic memory</a:t>
            </a:r>
          </a:p>
          <a:p>
            <a:pPr marL="685800" lvl="1" indent="-342900">
              <a:buFont typeface="+mj-lt"/>
              <a:buAutoNum type="arabicPeriod"/>
            </a:pPr>
            <a:r>
              <a:rPr lang="pt-BR" sz="1400" dirty="0"/>
              <a:t>Set-VMMemory $vm -DynamicMemoryEnabled $false</a:t>
            </a:r>
          </a:p>
          <a:p>
            <a:pPr marL="685800" lvl="1" indent="-342900">
              <a:buFont typeface="+mj-lt"/>
              <a:buAutoNum type="arabicPeriod"/>
            </a:pPr>
            <a:r>
              <a:rPr lang="pt-BR" sz="1400" dirty="0"/>
              <a:t>#habilitar mac spoofing</a:t>
            </a:r>
          </a:p>
          <a:p>
            <a:pPr marL="685800" lvl="1" indent="-342900">
              <a:buFont typeface="+mj-lt"/>
              <a:buAutoNum type="arabicPeriod"/>
            </a:pPr>
            <a:r>
              <a:rPr lang="pt-BR" sz="1400" dirty="0"/>
              <a:t>Get-VMNetworkAdapter -VMName $vm | Set-VMNetworkAdapter -MacAddressSpoofing On</a:t>
            </a:r>
            <a:endParaRPr lang="pt-BR" sz="700" dirty="0"/>
          </a:p>
        </p:txBody>
      </p:sp>
      <p:sp>
        <p:nvSpPr>
          <p:cNvPr id="3" name="Title 2"/>
          <p:cNvSpPr>
            <a:spLocks noGrp="1"/>
          </p:cNvSpPr>
          <p:nvPr>
            <p:ph type="title"/>
          </p:nvPr>
        </p:nvSpPr>
        <p:spPr/>
        <p:txBody>
          <a:bodyPr/>
          <a:lstStyle/>
          <a:p>
            <a:r>
              <a:rPr lang="pt-BR" dirty="0"/>
              <a:t>Habilitar Hyper-V Container em uma VM do Hyper-V</a:t>
            </a:r>
            <a:endParaRPr lang="en-US" dirty="0"/>
          </a:p>
        </p:txBody>
      </p:sp>
    </p:spTree>
    <p:extLst>
      <p:ext uri="{BB962C8B-B14F-4D97-AF65-F5344CB8AC3E}">
        <p14:creationId xmlns:p14="http://schemas.microsoft.com/office/powerpoint/2010/main" val="351236517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Implantando Windows Containers e Hyper-V Containers</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3</a:t>
            </a:r>
            <a:endParaRPr lang="en-US" dirty="0">
              <a:solidFill>
                <a:srgbClr val="FFFFFF"/>
              </a:solidFill>
            </a:endParaRPr>
          </a:p>
        </p:txBody>
      </p:sp>
    </p:spTree>
    <p:extLst>
      <p:ext uri="{BB962C8B-B14F-4D97-AF65-F5344CB8AC3E}">
        <p14:creationId xmlns:p14="http://schemas.microsoft.com/office/powerpoint/2010/main" val="1886858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8576971" y="1804835"/>
            <a:ext cx="3466961" cy="3466961"/>
            <a:chOff x="8576971" y="1804835"/>
            <a:chExt cx="3466961" cy="3466961"/>
          </a:xfrm>
        </p:grpSpPr>
        <p:sp>
          <p:nvSpPr>
            <p:cNvPr id="30" name="Freeform 29"/>
            <p:cNvSpPr/>
            <p:nvPr/>
          </p:nvSpPr>
          <p:spPr>
            <a:xfrm rot="3600000">
              <a:off x="8576971" y="1804835"/>
              <a:ext cx="3466961" cy="3466961"/>
            </a:xfrm>
            <a:custGeom>
              <a:avLst/>
              <a:gdLst>
                <a:gd name="connsiteX0" fmla="*/ 4331931 w 4642950"/>
                <a:gd name="connsiteY0" fmla="*/ 3482212 h 4642950"/>
                <a:gd name="connsiteX1" fmla="*/ 2321475 w 4642950"/>
                <a:gd name="connsiteY1" fmla="*/ 4642950 h 4642950"/>
                <a:gd name="connsiteX2" fmla="*/ 311019 w 4642950"/>
                <a:gd name="connsiteY2" fmla="*/ 3482213 h 4642950"/>
                <a:gd name="connsiteX3" fmla="*/ 2321475 w 4642950"/>
                <a:gd name="connsiteY3" fmla="*/ 2321475 h 4642950"/>
                <a:gd name="connsiteX4" fmla="*/ 4331931 w 4642950"/>
                <a:gd name="connsiteY4" fmla="*/ 3482212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4331931" y="3482212"/>
                  </a:moveTo>
                  <a:cubicBezTo>
                    <a:pt x="3917239" y="4200479"/>
                    <a:pt x="3150858" y="4642950"/>
                    <a:pt x="2321475" y="4642950"/>
                  </a:cubicBezTo>
                  <a:cubicBezTo>
                    <a:pt x="1492092" y="4642950"/>
                    <a:pt x="725710" y="4200479"/>
                    <a:pt x="311019" y="3482213"/>
                  </a:cubicBezTo>
                  <a:lnTo>
                    <a:pt x="2321475" y="2321475"/>
                  </a:lnTo>
                  <a:lnTo>
                    <a:pt x="4331931" y="3482212"/>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2564" tIns="3010760" rIns="1352564" bIns="357647" numCol="1" spcCol="1270" anchor="ctr" anchorCtr="0">
              <a:noAutofit/>
            </a:bodyPr>
            <a:lstStyle/>
            <a:p>
              <a:pPr lvl="0" algn="ctr" defTabSz="2844800">
                <a:lnSpc>
                  <a:spcPct val="90000"/>
                </a:lnSpc>
                <a:spcBef>
                  <a:spcPct val="0"/>
                </a:spcBef>
                <a:spcAft>
                  <a:spcPct val="35000"/>
                </a:spcAft>
              </a:pPr>
              <a:endParaRPr lang="en-US" sz="6400" kern="1200" dirty="0"/>
            </a:p>
          </p:txBody>
        </p:sp>
        <p:grpSp>
          <p:nvGrpSpPr>
            <p:cNvPr id="32" name="Group 31"/>
            <p:cNvGrpSpPr/>
            <p:nvPr/>
          </p:nvGrpSpPr>
          <p:grpSpPr>
            <a:xfrm>
              <a:off x="8576971" y="1804835"/>
              <a:ext cx="3466961" cy="3466961"/>
              <a:chOff x="8576971" y="1804835"/>
              <a:chExt cx="3466961" cy="3466961"/>
            </a:xfrm>
          </p:grpSpPr>
          <p:sp>
            <p:nvSpPr>
              <p:cNvPr id="29" name="Freeform 28"/>
              <p:cNvSpPr/>
              <p:nvPr/>
            </p:nvSpPr>
            <p:spPr>
              <a:xfrm rot="3600000">
                <a:off x="8576971" y="1804835"/>
                <a:ext cx="3466961" cy="3466961"/>
              </a:xfrm>
              <a:custGeom>
                <a:avLst/>
                <a:gdLst>
                  <a:gd name="connsiteX0" fmla="*/ 2321475 w 4642950"/>
                  <a:gd name="connsiteY0" fmla="*/ 0 h 4642950"/>
                  <a:gd name="connsiteX1" fmla="*/ 4331931 w 4642950"/>
                  <a:gd name="connsiteY1" fmla="*/ 1160737 h 4642950"/>
                  <a:gd name="connsiteX2" fmla="*/ 4331931 w 4642950"/>
                  <a:gd name="connsiteY2" fmla="*/ 3482212 h 4642950"/>
                  <a:gd name="connsiteX3" fmla="*/ 2321475 w 4642950"/>
                  <a:gd name="connsiteY3" fmla="*/ 2321475 h 4642950"/>
                  <a:gd name="connsiteX4" fmla="*/ 2321475 w 4642950"/>
                  <a:gd name="connsiteY4" fmla="*/ 0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2321475" y="0"/>
                    </a:moveTo>
                    <a:cubicBezTo>
                      <a:pt x="3150858" y="0"/>
                      <a:pt x="3917240" y="442471"/>
                      <a:pt x="4331931" y="1160737"/>
                    </a:cubicBezTo>
                    <a:cubicBezTo>
                      <a:pt x="4746623" y="1879004"/>
                      <a:pt x="4746623" y="2763945"/>
                      <a:pt x="4331931" y="3482212"/>
                    </a:cubicBezTo>
                    <a:lnTo>
                      <a:pt x="2321475" y="2321475"/>
                    </a:lnTo>
                    <a:lnTo>
                      <a:pt x="2321475" y="0"/>
                    </a:lnTo>
                    <a:close/>
                  </a:path>
                </a:pathLst>
              </a:custGeom>
              <a:solidFill>
                <a:srgbClr val="00188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5288" tIns="917695" rIns="604296" bIns="2299525" numCol="1" spcCol="1270" anchor="ctr" anchorCtr="0">
                <a:noAutofit/>
              </a:bodyPr>
              <a:lstStyle/>
              <a:p>
                <a:pPr lvl="0" algn="ctr" defTabSz="2133600">
                  <a:lnSpc>
                    <a:spcPct val="90000"/>
                  </a:lnSpc>
                  <a:spcBef>
                    <a:spcPct val="0"/>
                  </a:spcBef>
                  <a:spcAft>
                    <a:spcPct val="35000"/>
                  </a:spcAft>
                </a:pPr>
                <a:endParaRPr lang="en-US" sz="4800" kern="1200" dirty="0"/>
              </a:p>
            </p:txBody>
          </p:sp>
          <p:sp>
            <p:nvSpPr>
              <p:cNvPr id="31" name="Freeform 30"/>
              <p:cNvSpPr/>
              <p:nvPr/>
            </p:nvSpPr>
            <p:spPr>
              <a:xfrm rot="3600000">
                <a:off x="8576971" y="1804835"/>
                <a:ext cx="3466961" cy="3466961"/>
              </a:xfrm>
              <a:custGeom>
                <a:avLst/>
                <a:gdLst>
                  <a:gd name="connsiteX0" fmla="*/ 311019 w 4642950"/>
                  <a:gd name="connsiteY0" fmla="*/ 3482213 h 4642950"/>
                  <a:gd name="connsiteX1" fmla="*/ 311019 w 4642950"/>
                  <a:gd name="connsiteY1" fmla="*/ 1160738 h 4642950"/>
                  <a:gd name="connsiteX2" fmla="*/ 2321475 w 4642950"/>
                  <a:gd name="connsiteY2" fmla="*/ 0 h 4642950"/>
                  <a:gd name="connsiteX3" fmla="*/ 2321475 w 4642950"/>
                  <a:gd name="connsiteY3" fmla="*/ 2321475 h 4642950"/>
                  <a:gd name="connsiteX4" fmla="*/ 311019 w 4642950"/>
                  <a:gd name="connsiteY4" fmla="*/ 3482213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311019" y="3482213"/>
                    </a:moveTo>
                    <a:cubicBezTo>
                      <a:pt x="-103673" y="2763946"/>
                      <a:pt x="-103673" y="1879005"/>
                      <a:pt x="311019" y="1160738"/>
                    </a:cubicBezTo>
                    <a:cubicBezTo>
                      <a:pt x="725711" y="442471"/>
                      <a:pt x="1492092" y="0"/>
                      <a:pt x="2321475" y="0"/>
                    </a:cubicBezTo>
                    <a:lnTo>
                      <a:pt x="2321475" y="2321475"/>
                    </a:lnTo>
                    <a:lnTo>
                      <a:pt x="311019" y="3482213"/>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419" tIns="972968" rIns="2631165" bIns="2244252" numCol="1" spcCol="1270" anchor="ctr" anchorCtr="0">
                <a:noAutofit/>
              </a:bodyPr>
              <a:lstStyle/>
              <a:p>
                <a:pPr lvl="0" algn="ctr" defTabSz="2133600">
                  <a:lnSpc>
                    <a:spcPct val="90000"/>
                  </a:lnSpc>
                  <a:spcBef>
                    <a:spcPct val="0"/>
                  </a:spcBef>
                  <a:spcAft>
                    <a:spcPct val="35000"/>
                  </a:spcAft>
                </a:pPr>
                <a:endParaRPr lang="en-US" sz="4800" kern="1200" dirty="0"/>
              </a:p>
            </p:txBody>
          </p:sp>
        </p:grpSp>
      </p:grpSp>
      <p:sp>
        <p:nvSpPr>
          <p:cNvPr id="27" name="Oval 26"/>
          <p:cNvSpPr/>
          <p:nvPr/>
        </p:nvSpPr>
        <p:spPr bwMode="auto">
          <a:xfrm>
            <a:off x="9615741" y="2843605"/>
            <a:ext cx="1389421" cy="1389421"/>
          </a:xfrm>
          <a:prstGeom prst="ellipse">
            <a:avLst/>
          </a:prstGeom>
          <a:solidFill>
            <a:schemeClr val="tx2"/>
          </a:solidFill>
          <a:ln w="28575">
            <a:solidFill>
              <a:srgbClr val="42BE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312664"/>
            <a:ext cx="12057380" cy="898600"/>
          </a:xfrm>
        </p:spPr>
        <p:txBody>
          <a:bodyPr/>
          <a:lstStyle/>
          <a:p>
            <a:r>
              <a:rPr lang="en-US" spc="0" dirty="0" err="1"/>
              <a:t>Integração</a:t>
            </a:r>
            <a:r>
              <a:rPr lang="en-US" spc="0" dirty="0"/>
              <a:t> com Docker</a:t>
            </a:r>
            <a:br>
              <a:rPr lang="en-US" spc="0" dirty="0"/>
            </a:br>
            <a:r>
              <a:rPr lang="en-US" sz="3200" spc="0" dirty="0" err="1">
                <a:gradFill>
                  <a:gsLst>
                    <a:gs pos="7619">
                      <a:srgbClr val="00188F"/>
                    </a:gs>
                    <a:gs pos="35000">
                      <a:srgbClr val="00188F"/>
                    </a:gs>
                  </a:gsLst>
                  <a:lin ang="5400000" scaled="0"/>
                </a:gradFill>
              </a:rPr>
              <a:t>União</a:t>
            </a:r>
            <a:r>
              <a:rPr lang="en-US" sz="3200" spc="0" dirty="0">
                <a:gradFill>
                  <a:gsLst>
                    <a:gs pos="7619">
                      <a:srgbClr val="00188F"/>
                    </a:gs>
                    <a:gs pos="35000">
                      <a:srgbClr val="00188F"/>
                    </a:gs>
                  </a:gsLst>
                  <a:lin ang="5400000" scaled="0"/>
                </a:gradFill>
              </a:rPr>
              <a:t> de </a:t>
            </a:r>
            <a:r>
              <a:rPr lang="en-US" sz="3200" spc="0" dirty="0" err="1">
                <a:gradFill>
                  <a:gsLst>
                    <a:gs pos="7619">
                      <a:srgbClr val="00188F"/>
                    </a:gs>
                    <a:gs pos="35000">
                      <a:srgbClr val="00188F"/>
                    </a:gs>
                  </a:gsLst>
                  <a:lin ang="5400000" scaled="0"/>
                </a:gradFill>
              </a:rPr>
              <a:t>investimentos</a:t>
            </a:r>
            <a:r>
              <a:rPr lang="en-US" sz="3200" spc="0" dirty="0">
                <a:gradFill>
                  <a:gsLst>
                    <a:gs pos="7619">
                      <a:srgbClr val="00188F"/>
                    </a:gs>
                    <a:gs pos="35000">
                      <a:srgbClr val="00188F"/>
                    </a:gs>
                  </a:gsLst>
                  <a:lin ang="5400000" scaled="0"/>
                </a:gradFill>
              </a:rPr>
              <a:t> </a:t>
            </a:r>
            <a:r>
              <a:rPr lang="en-US" sz="3200" spc="0" dirty="0" err="1">
                <a:gradFill>
                  <a:gsLst>
                    <a:gs pos="7619">
                      <a:srgbClr val="00188F"/>
                    </a:gs>
                    <a:gs pos="35000">
                      <a:srgbClr val="00188F"/>
                    </a:gs>
                  </a:gsLst>
                  <a:lin ang="5400000" scaled="0"/>
                </a:gradFill>
              </a:rPr>
              <a:t>estratégicos</a:t>
            </a:r>
            <a:r>
              <a:rPr lang="en-US" sz="3200" spc="0" dirty="0">
                <a:gradFill>
                  <a:gsLst>
                    <a:gs pos="7619">
                      <a:srgbClr val="00188F"/>
                    </a:gs>
                    <a:gs pos="35000">
                      <a:srgbClr val="00188F"/>
                    </a:gs>
                  </a:gsLst>
                  <a:lin ang="5400000" scaled="0"/>
                </a:gradFill>
              </a:rPr>
              <a:t> para </a:t>
            </a:r>
            <a:r>
              <a:rPr lang="en-US" sz="3200" spc="0" dirty="0" err="1">
                <a:gradFill>
                  <a:gsLst>
                    <a:gs pos="7619">
                      <a:srgbClr val="00188F"/>
                    </a:gs>
                    <a:gs pos="35000">
                      <a:srgbClr val="00188F"/>
                    </a:gs>
                  </a:gsLst>
                  <a:lin ang="5400000" scaled="0"/>
                </a:gradFill>
              </a:rPr>
              <a:t>direcionar</a:t>
            </a:r>
            <a:r>
              <a:rPr lang="en-US" sz="3200" spc="0" dirty="0">
                <a:gradFill>
                  <a:gsLst>
                    <a:gs pos="7619">
                      <a:srgbClr val="00188F"/>
                    </a:gs>
                    <a:gs pos="35000">
                      <a:srgbClr val="00188F"/>
                    </a:gs>
                  </a:gsLst>
                  <a:lin ang="5400000" scaled="0"/>
                </a:gradFill>
              </a:rPr>
              <a:t> o </a:t>
            </a:r>
            <a:r>
              <a:rPr lang="en-US" sz="3200" spc="0" dirty="0" err="1">
                <a:gradFill>
                  <a:gsLst>
                    <a:gs pos="7619">
                      <a:srgbClr val="00188F"/>
                    </a:gs>
                    <a:gs pos="35000">
                      <a:srgbClr val="00188F"/>
                    </a:gs>
                  </a:gsLst>
                  <a:lin ang="5400000" scaled="0"/>
                </a:gradFill>
              </a:rPr>
              <a:t>futuro</a:t>
            </a:r>
            <a:r>
              <a:rPr lang="en-US" sz="3200" spc="0" dirty="0">
                <a:gradFill>
                  <a:gsLst>
                    <a:gs pos="7619">
                      <a:srgbClr val="00188F"/>
                    </a:gs>
                    <a:gs pos="35000">
                      <a:srgbClr val="00188F"/>
                    </a:gs>
                  </a:gsLst>
                  <a:lin ang="5400000" scaled="0"/>
                </a:gradFill>
              </a:rPr>
              <a:t> dos containers</a:t>
            </a:r>
            <a:endParaRPr lang="en-US" spc="0" dirty="0">
              <a:gradFill>
                <a:gsLst>
                  <a:gs pos="7619">
                    <a:srgbClr val="00188F"/>
                  </a:gs>
                  <a:gs pos="35000">
                    <a:srgbClr val="00188F"/>
                  </a:gs>
                </a:gsLst>
                <a:lin ang="5400000" scaled="0"/>
              </a:gradFill>
            </a:endParaRPr>
          </a:p>
        </p:txBody>
      </p:sp>
      <p:sp>
        <p:nvSpPr>
          <p:cNvPr id="4" name="TextBox 7"/>
          <p:cNvSpPr txBox="1"/>
          <p:nvPr/>
        </p:nvSpPr>
        <p:spPr>
          <a:xfrm>
            <a:off x="3498866" y="5490953"/>
            <a:ext cx="4697396" cy="1120307"/>
          </a:xfrm>
          <a:prstGeom prst="rect">
            <a:avLst/>
          </a:prstGeom>
          <a:noFill/>
        </p:spPr>
        <p:txBody>
          <a:bodyPr wrap="square" lIns="182880" tIns="146304" rIns="182880" bIns="146304" rtlCol="0">
            <a:spAutoFit/>
          </a:bodyPr>
          <a:lstStyle/>
          <a:p>
            <a:pPr algn="ctr">
              <a:lnSpc>
                <a:spcPct val="90000"/>
              </a:lnSpc>
              <a:spcAft>
                <a:spcPts val="600"/>
              </a:spcAft>
            </a:pPr>
            <a:r>
              <a:rPr lang="en-US" dirty="0" err="1">
                <a:gradFill>
                  <a:gsLst>
                    <a:gs pos="2917">
                      <a:schemeClr val="tx1"/>
                    </a:gs>
                    <a:gs pos="30000">
                      <a:schemeClr val="tx1"/>
                    </a:gs>
                  </a:gsLst>
                  <a:lin ang="5400000" scaled="0"/>
                </a:gradFill>
              </a:rPr>
              <a:t>Investimentos</a:t>
            </a:r>
            <a:r>
              <a:rPr lang="en-US" dirty="0">
                <a:gradFill>
                  <a:gsLst>
                    <a:gs pos="2917">
                      <a:schemeClr val="tx1"/>
                    </a:gs>
                    <a:gs pos="30000">
                      <a:schemeClr val="tx1"/>
                    </a:gs>
                  </a:gsLst>
                  <a:lin ang="5400000" scaled="0"/>
                </a:gradFill>
              </a:rPr>
              <a:t> no Windows Server 2016</a:t>
            </a:r>
          </a:p>
          <a:p>
            <a:pPr algn="ctr">
              <a:lnSpc>
                <a:spcPct val="90000"/>
              </a:lnSpc>
              <a:spcAft>
                <a:spcPts val="600"/>
              </a:spcAft>
            </a:pPr>
            <a:r>
              <a:rPr lang="en-US" dirty="0">
                <a:gradFill>
                  <a:gsLst>
                    <a:gs pos="2917">
                      <a:schemeClr val="tx1"/>
                    </a:gs>
                    <a:gs pos="30000">
                      <a:schemeClr val="tx1"/>
                    </a:gs>
                  </a:gsLst>
                  <a:lin ang="5400000" scaled="0"/>
                </a:gradFill>
              </a:rPr>
              <a:t>Desenvolvimento Open source do</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Docker Engine para Windows Server</a:t>
            </a:r>
          </a:p>
        </p:txBody>
      </p:sp>
      <p:sp>
        <p:nvSpPr>
          <p:cNvPr id="5" name="Rectangle 8"/>
          <p:cNvSpPr/>
          <p:nvPr/>
        </p:nvSpPr>
        <p:spPr>
          <a:xfrm>
            <a:off x="8196262" y="5425725"/>
            <a:ext cx="4135438" cy="1166473"/>
          </a:xfrm>
          <a:prstGeom prst="rect">
            <a:avLst/>
          </a:prstGeom>
        </p:spPr>
        <p:txBody>
          <a:bodyPr wrap="square">
            <a:spAutoFit/>
          </a:bodyPr>
          <a:lstStyle/>
          <a:p>
            <a:pPr algn="ctr">
              <a:lnSpc>
                <a:spcPct val="90000"/>
              </a:lnSpc>
              <a:spcAft>
                <a:spcPts val="600"/>
              </a:spcAft>
            </a:pPr>
            <a:r>
              <a:rPr lang="en-US" dirty="0">
                <a:gradFill>
                  <a:gsLst>
                    <a:gs pos="2917">
                      <a:schemeClr val="tx1"/>
                    </a:gs>
                    <a:gs pos="30000">
                      <a:schemeClr val="tx1"/>
                    </a:gs>
                  </a:gsLst>
                  <a:lin ang="5400000" scaled="0"/>
                </a:gradFill>
              </a:rPr>
              <a:t>Azure </a:t>
            </a:r>
            <a:r>
              <a:rPr lang="en-US" dirty="0" err="1">
                <a:gradFill>
                  <a:gsLst>
                    <a:gs pos="2917">
                      <a:schemeClr val="tx1"/>
                    </a:gs>
                    <a:gs pos="30000">
                      <a:schemeClr val="tx1"/>
                    </a:gs>
                  </a:gsLst>
                  <a:lin ang="5400000" scaled="0"/>
                </a:gradFill>
              </a:rPr>
              <a:t>suportado</a:t>
            </a:r>
            <a:r>
              <a:rPr lang="en-US" dirty="0">
                <a:gradFill>
                  <a:gsLst>
                    <a:gs pos="2917">
                      <a:schemeClr val="tx1"/>
                    </a:gs>
                    <a:gs pos="30000">
                      <a:schemeClr val="tx1"/>
                    </a:gs>
                  </a:gsLst>
                  <a:lin ang="5400000" scaled="0"/>
                </a:gradFill>
              </a:rPr>
              <a:t> para APIs </a:t>
            </a:r>
            <a:r>
              <a:rPr lang="en-US" dirty="0" err="1">
                <a:gradFill>
                  <a:gsLst>
                    <a:gs pos="2917">
                      <a:schemeClr val="tx1"/>
                    </a:gs>
                    <a:gs pos="30000">
                      <a:schemeClr val="tx1"/>
                    </a:gs>
                  </a:gsLst>
                  <a:lin ang="5400000" scaled="0"/>
                </a:gradFill>
              </a:rPr>
              <a:t>abertas</a:t>
            </a:r>
            <a:r>
              <a:rPr lang="en-US" dirty="0">
                <a:gradFill>
                  <a:gsLst>
                    <a:gs pos="2917">
                      <a:schemeClr val="tx1"/>
                    </a:gs>
                    <a:gs pos="30000">
                      <a:schemeClr val="tx1"/>
                    </a:gs>
                  </a:gsLst>
                  <a:lin ang="5400000" scaled="0"/>
                </a:gradFill>
              </a:rPr>
              <a:t> de </a:t>
            </a:r>
            <a:r>
              <a:rPr lang="en-US" dirty="0" err="1">
                <a:gradFill>
                  <a:gsLst>
                    <a:gs pos="2917">
                      <a:schemeClr val="tx1"/>
                    </a:gs>
                    <a:gs pos="30000">
                      <a:schemeClr val="tx1"/>
                    </a:gs>
                  </a:gsLst>
                  <a:lin ang="5400000" scaled="0"/>
                </a:gradFill>
              </a:rPr>
              <a:t>orquestração</a:t>
            </a:r>
            <a:r>
              <a:rPr lang="en-US" dirty="0">
                <a:gradFill>
                  <a:gsLst>
                    <a:gs pos="2917">
                      <a:schemeClr val="tx1"/>
                    </a:gs>
                    <a:gs pos="30000">
                      <a:schemeClr val="tx1"/>
                    </a:gs>
                  </a:gsLst>
                  <a:lin ang="5400000" scaled="0"/>
                </a:gradFill>
              </a:rPr>
              <a:t> do Docker</a:t>
            </a:r>
          </a:p>
          <a:p>
            <a:pPr algn="ctr">
              <a:lnSpc>
                <a:spcPct val="90000"/>
              </a:lnSpc>
              <a:spcAft>
                <a:spcPts val="600"/>
              </a:spcAft>
            </a:pPr>
            <a:r>
              <a:rPr lang="en-US" dirty="0" err="1">
                <a:gradFill>
                  <a:gsLst>
                    <a:gs pos="2917">
                      <a:schemeClr val="tx1"/>
                    </a:gs>
                    <a:gs pos="30000">
                      <a:schemeClr val="tx1"/>
                    </a:gs>
                  </a:gsLst>
                  <a:lin ang="5400000" scaled="0"/>
                </a:gradFill>
              </a:rPr>
              <a:t>Federação</a:t>
            </a:r>
            <a:r>
              <a:rPr lang="en-US" dirty="0">
                <a:gradFill>
                  <a:gsLst>
                    <a:gs pos="2917">
                      <a:schemeClr val="tx1"/>
                    </a:gs>
                    <a:gs pos="30000">
                      <a:schemeClr val="tx1"/>
                    </a:gs>
                  </a:gsLst>
                  <a:lin ang="5400000" scaled="0"/>
                </a:gradFill>
              </a:rPr>
              <a:t> das </a:t>
            </a:r>
            <a:r>
              <a:rPr lang="en-US" dirty="0" err="1">
                <a:gradFill>
                  <a:gsLst>
                    <a:gs pos="2917">
                      <a:schemeClr val="tx1"/>
                    </a:gs>
                    <a:gs pos="30000">
                      <a:schemeClr val="tx1"/>
                    </a:gs>
                  </a:gsLst>
                  <a:lin ang="5400000" scaled="0"/>
                </a:gradFill>
              </a:rPr>
              <a:t>imagens</a:t>
            </a:r>
            <a:r>
              <a:rPr lang="en-US" dirty="0">
                <a:gradFill>
                  <a:gsLst>
                    <a:gs pos="2917">
                      <a:schemeClr val="tx1"/>
                    </a:gs>
                    <a:gs pos="30000">
                      <a:schemeClr val="tx1"/>
                    </a:gs>
                  </a:gsLst>
                  <a:lin ang="5400000" scaled="0"/>
                </a:gradFill>
              </a:rPr>
              <a:t> do Docker Hub para a </a:t>
            </a:r>
            <a:r>
              <a:rPr lang="en-US" dirty="0" err="1">
                <a:gradFill>
                  <a:gsLst>
                    <a:gs pos="2917">
                      <a:schemeClr val="tx1"/>
                    </a:gs>
                    <a:gs pos="30000">
                      <a:schemeClr val="tx1"/>
                    </a:gs>
                  </a:gsLst>
                  <a:lin ang="5400000" scaled="0"/>
                </a:gradFill>
              </a:rPr>
              <a:t>galeria</a:t>
            </a:r>
            <a:r>
              <a:rPr lang="en-US" dirty="0">
                <a:gradFill>
                  <a:gsLst>
                    <a:gs pos="2917">
                      <a:schemeClr val="tx1"/>
                    </a:gs>
                    <a:gs pos="30000">
                      <a:schemeClr val="tx1"/>
                    </a:gs>
                  </a:gsLst>
                  <a:lin ang="5400000" scaled="0"/>
                </a:gradFill>
              </a:rPr>
              <a:t> do Azure Gallery e Portal</a:t>
            </a:r>
          </a:p>
        </p:txBody>
      </p:sp>
      <p:sp>
        <p:nvSpPr>
          <p:cNvPr id="10" name="TextBox 11"/>
          <p:cNvSpPr txBox="1"/>
          <p:nvPr/>
        </p:nvSpPr>
        <p:spPr>
          <a:xfrm rot="10800000">
            <a:off x="3239537" y="5146951"/>
            <a:ext cx="814967" cy="1888209"/>
          </a:xfrm>
          <a:prstGeom prst="rect">
            <a:avLst/>
          </a:prstGeom>
          <a:noFill/>
        </p:spPr>
        <p:txBody>
          <a:bodyPr wrap="none" lIns="182880" tIns="146304" rIns="182880" bIns="146304" rtlCol="0">
            <a:spAutoFit/>
          </a:bodyPr>
          <a:lstStyle/>
          <a:p>
            <a:pPr>
              <a:lnSpc>
                <a:spcPct val="90000"/>
              </a:lnSpc>
              <a:spcAft>
                <a:spcPts val="600"/>
              </a:spcAft>
            </a:pPr>
            <a:r>
              <a:rPr lang="en-US" sz="11500" dirty="0">
                <a:solidFill>
                  <a:srgbClr val="FFA141"/>
                </a:solidFill>
              </a:rPr>
              <a:t>}</a:t>
            </a:r>
            <a:endParaRPr lang="en-US" sz="1600" dirty="0">
              <a:solidFill>
                <a:srgbClr val="FFA141"/>
              </a:solidFill>
            </a:endParaRPr>
          </a:p>
        </p:txBody>
      </p:sp>
      <p:sp>
        <p:nvSpPr>
          <p:cNvPr id="11" name="TextBox 12"/>
          <p:cNvSpPr txBox="1"/>
          <p:nvPr/>
        </p:nvSpPr>
        <p:spPr>
          <a:xfrm>
            <a:off x="1245364" y="5528829"/>
            <a:ext cx="2253502" cy="960263"/>
          </a:xfrm>
          <a:prstGeom prst="rect">
            <a:avLst/>
          </a:prstGeom>
          <a:noFill/>
        </p:spPr>
        <p:txBody>
          <a:bodyPr wrap="none" lIns="182880" tIns="146304" rIns="182880" bIns="146304" rtlCol="0">
            <a:spAutoFit/>
          </a:bodyPr>
          <a:lstStyle/>
          <a:p>
            <a:pPr algn="r">
              <a:lnSpc>
                <a:spcPct val="90000"/>
              </a:lnSpc>
              <a:spcAft>
                <a:spcPts val="600"/>
              </a:spcAft>
            </a:pPr>
            <a:r>
              <a:rPr lang="en-US" sz="2400" dirty="0" err="1">
                <a:gradFill>
                  <a:gsLst>
                    <a:gs pos="2917">
                      <a:schemeClr val="tx1"/>
                    </a:gs>
                    <a:gs pos="30000">
                      <a:schemeClr val="tx1"/>
                    </a:gs>
                  </a:gsLst>
                  <a:lin ang="5400000" scaled="0"/>
                </a:gradFill>
              </a:rPr>
              <a:t>Investimentos</a:t>
            </a:r>
            <a:br>
              <a:rPr lang="en-US" sz="2400" dirty="0">
                <a:gradFill>
                  <a:gsLst>
                    <a:gs pos="2917">
                      <a:schemeClr val="tx1"/>
                    </a:gs>
                    <a:gs pos="30000">
                      <a:schemeClr val="tx1"/>
                    </a:gs>
                  </a:gsLst>
                  <a:lin ang="5400000" scaled="0"/>
                </a:gradFill>
              </a:rPr>
            </a:br>
            <a:r>
              <a:rPr lang="en-US" sz="2400" dirty="0" err="1">
                <a:gradFill>
                  <a:gsLst>
                    <a:gs pos="2917">
                      <a:schemeClr val="tx1"/>
                    </a:gs>
                    <a:gs pos="30000">
                      <a:schemeClr val="tx1"/>
                    </a:gs>
                  </a:gsLst>
                  <a:lin ang="5400000" scaled="0"/>
                </a:gradFill>
              </a:rPr>
              <a:t>Estratégicos</a:t>
            </a:r>
            <a:endParaRPr lang="en-US" sz="2400" dirty="0">
              <a:gradFill>
                <a:gsLst>
                  <a:gs pos="2917">
                    <a:schemeClr val="tx1"/>
                  </a:gs>
                  <a:gs pos="30000">
                    <a:schemeClr val="tx1"/>
                  </a:gs>
                </a:gsLst>
                <a:lin ang="5400000" scaled="0"/>
              </a:gradFill>
            </a:endParaRPr>
          </a:p>
        </p:txBody>
      </p:sp>
      <p:sp>
        <p:nvSpPr>
          <p:cNvPr id="16" name="Rectangle 16"/>
          <p:cNvSpPr/>
          <p:nvPr/>
        </p:nvSpPr>
        <p:spPr>
          <a:xfrm>
            <a:off x="221918" y="1964422"/>
            <a:ext cx="3748315" cy="3830161"/>
          </a:xfrm>
          <a:prstGeom prst="rect">
            <a:avLst/>
          </a:prstGeom>
          <a:noFill/>
          <a:ln w="12700" cap="flat" cmpd="sng" algn="ctr">
            <a:noFill/>
            <a:prstDash val="solid"/>
            <a:miter lim="800000"/>
          </a:ln>
          <a:effectLst/>
        </p:spPr>
        <p:txBody>
          <a:bodyPr lIns="182880" tIns="182880" rIns="182880" bIns="9144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584">
              <a:lnSpc>
                <a:spcPct val="90000"/>
              </a:lnSpc>
              <a:spcBef>
                <a:spcPts val="306"/>
              </a:spcBef>
              <a:spcAft>
                <a:spcPts val="612"/>
              </a:spcAft>
              <a:buClr>
                <a:srgbClr val="EFEFEF"/>
              </a:buClr>
            </a:pPr>
            <a:r>
              <a:rPr lang="en-US" b="1" dirty="0">
                <a:gradFill>
                  <a:gsLst>
                    <a:gs pos="7619">
                      <a:srgbClr val="00188F"/>
                    </a:gs>
                    <a:gs pos="35000">
                      <a:srgbClr val="00188F"/>
                    </a:gs>
                  </a:gsLst>
                  <a:lin ang="5400000" scaled="0"/>
                </a:gradFill>
                <a:cs typeface="Segoe UI" pitchFamily="34" charset="0"/>
              </a:rPr>
              <a:t>Docker: </a:t>
            </a:r>
            <a:r>
              <a:rPr lang="en-US" dirty="0" err="1">
                <a:gradFill>
                  <a:gsLst>
                    <a:gs pos="19048">
                      <a:schemeClr val="tx1"/>
                    </a:gs>
                    <a:gs pos="65000">
                      <a:schemeClr val="tx1"/>
                    </a:gs>
                  </a:gsLst>
                  <a:lin ang="5400000" scaled="0"/>
                </a:gradFill>
                <a:cs typeface="Segoe UI" pitchFamily="34" charset="0"/>
              </a:rPr>
              <a:t>Mecanismo</a:t>
            </a:r>
            <a:r>
              <a:rPr lang="en-US" dirty="0">
                <a:gradFill>
                  <a:gsLst>
                    <a:gs pos="19048">
                      <a:schemeClr val="tx1"/>
                    </a:gs>
                    <a:gs pos="65000">
                      <a:schemeClr val="tx1"/>
                    </a:gs>
                  </a:gsLst>
                  <a:lin ang="5400000" scaled="0"/>
                </a:gradFill>
                <a:cs typeface="Segoe UI" pitchFamily="34" charset="0"/>
              </a:rPr>
              <a:t> open source que automatize a </a:t>
            </a:r>
            <a:r>
              <a:rPr lang="en-US" dirty="0" err="1">
                <a:gradFill>
                  <a:gsLst>
                    <a:gs pos="19048">
                      <a:schemeClr val="tx1"/>
                    </a:gs>
                    <a:gs pos="65000">
                      <a:schemeClr val="tx1"/>
                    </a:gs>
                  </a:gsLst>
                  <a:lin ang="5400000" scaled="0"/>
                </a:gradFill>
                <a:cs typeface="Segoe UI" pitchFamily="34" charset="0"/>
              </a:rPr>
              <a:t>implantação</a:t>
            </a:r>
            <a:r>
              <a:rPr lang="en-US" dirty="0">
                <a:gradFill>
                  <a:gsLst>
                    <a:gs pos="19048">
                      <a:schemeClr val="tx1"/>
                    </a:gs>
                    <a:gs pos="65000">
                      <a:schemeClr val="tx1"/>
                    </a:gs>
                  </a:gsLst>
                  <a:lin ang="5400000" scaled="0"/>
                </a:gradFill>
                <a:cs typeface="Segoe UI" pitchFamily="34" charset="0"/>
              </a:rPr>
              <a:t> de </a:t>
            </a:r>
            <a:r>
              <a:rPr lang="en-US" dirty="0" err="1">
                <a:gradFill>
                  <a:gsLst>
                    <a:gs pos="19048">
                      <a:schemeClr val="tx1"/>
                    </a:gs>
                    <a:gs pos="65000">
                      <a:schemeClr val="tx1"/>
                    </a:gs>
                  </a:gsLst>
                  <a:lin ang="5400000" scaled="0"/>
                </a:gradFill>
                <a:cs typeface="Segoe UI" pitchFamily="34" charset="0"/>
              </a:rPr>
              <a:t>qualquer</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aplicação</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como</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portátil</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como</a:t>
            </a:r>
            <a:r>
              <a:rPr lang="en-US" dirty="0">
                <a:gradFill>
                  <a:gsLst>
                    <a:gs pos="19048">
                      <a:schemeClr val="tx1"/>
                    </a:gs>
                    <a:gs pos="65000">
                      <a:schemeClr val="tx1"/>
                    </a:gs>
                  </a:gsLst>
                  <a:lin ang="5400000" scaled="0"/>
                </a:gradFill>
                <a:cs typeface="Segoe UI" pitchFamily="34" charset="0"/>
              </a:rPr>
              <a:t> um container auto-</a:t>
            </a:r>
            <a:r>
              <a:rPr lang="en-US" dirty="0" err="1">
                <a:gradFill>
                  <a:gsLst>
                    <a:gs pos="19048">
                      <a:schemeClr val="tx1"/>
                    </a:gs>
                    <a:gs pos="65000">
                      <a:schemeClr val="tx1"/>
                    </a:gs>
                  </a:gsLst>
                  <a:lin ang="5400000" scaled="0"/>
                </a:gradFill>
                <a:cs typeface="Segoe UI" pitchFamily="34" charset="0"/>
              </a:rPr>
              <a:t>suficiente</a:t>
            </a:r>
            <a:r>
              <a:rPr lang="en-US" dirty="0">
                <a:gradFill>
                  <a:gsLst>
                    <a:gs pos="19048">
                      <a:schemeClr val="tx1"/>
                    </a:gs>
                    <a:gs pos="65000">
                      <a:schemeClr val="tx1"/>
                    </a:gs>
                  </a:gsLst>
                  <a:lin ang="5400000" scaled="0"/>
                </a:gradFill>
                <a:cs typeface="Segoe UI" pitchFamily="34" charset="0"/>
              </a:rPr>
              <a:t> que </a:t>
            </a:r>
            <a:r>
              <a:rPr lang="en-US" dirty="0" err="1">
                <a:gradFill>
                  <a:gsLst>
                    <a:gs pos="19048">
                      <a:schemeClr val="tx1"/>
                    </a:gs>
                    <a:gs pos="65000">
                      <a:schemeClr val="tx1"/>
                    </a:gs>
                  </a:gsLst>
                  <a:lin ang="5400000" scaled="0"/>
                </a:gradFill>
                <a:cs typeface="Segoe UI" pitchFamily="34" charset="0"/>
              </a:rPr>
              <a:t>pode</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ser</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executado</a:t>
            </a:r>
            <a:r>
              <a:rPr lang="en-US" dirty="0">
                <a:gradFill>
                  <a:gsLst>
                    <a:gs pos="19048">
                      <a:schemeClr val="tx1"/>
                    </a:gs>
                    <a:gs pos="65000">
                      <a:schemeClr val="tx1"/>
                    </a:gs>
                  </a:gsLst>
                  <a:lin ang="5400000" scaled="0"/>
                </a:gradFill>
                <a:cs typeface="Segoe UI" pitchFamily="34" charset="0"/>
              </a:rPr>
              <a:t> em </a:t>
            </a:r>
            <a:r>
              <a:rPr lang="en-US" dirty="0" err="1">
                <a:gradFill>
                  <a:gsLst>
                    <a:gs pos="19048">
                      <a:schemeClr val="tx1"/>
                    </a:gs>
                    <a:gs pos="65000">
                      <a:schemeClr val="tx1"/>
                    </a:gs>
                  </a:gsLst>
                  <a:lin ang="5400000" scaled="0"/>
                </a:gradFill>
                <a:cs typeface="Segoe UI" pitchFamily="34" charset="0"/>
              </a:rPr>
              <a:t>qualquer</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lugar</a:t>
            </a:r>
            <a:r>
              <a:rPr lang="en-US" dirty="0">
                <a:gradFill>
                  <a:gsLst>
                    <a:gs pos="19048">
                      <a:schemeClr val="tx1"/>
                    </a:gs>
                    <a:gs pos="65000">
                      <a:schemeClr val="tx1"/>
                    </a:gs>
                  </a:gsLst>
                  <a:lin ang="5400000" scaled="0"/>
                </a:gradFill>
                <a:cs typeface="Segoe UI" pitchFamily="34" charset="0"/>
              </a:rPr>
              <a:t>.</a:t>
            </a:r>
          </a:p>
          <a:p>
            <a:pPr marL="0" lvl="1" defTabSz="471584">
              <a:lnSpc>
                <a:spcPct val="90000"/>
              </a:lnSpc>
              <a:spcBef>
                <a:spcPts val="306"/>
              </a:spcBef>
              <a:spcAft>
                <a:spcPts val="612"/>
              </a:spcAft>
              <a:buClr>
                <a:srgbClr val="EFEFEF"/>
              </a:buClr>
            </a:pPr>
            <a:r>
              <a:rPr lang="en-US" b="1" dirty="0" err="1">
                <a:gradFill>
                  <a:gsLst>
                    <a:gs pos="7619">
                      <a:srgbClr val="00188F"/>
                    </a:gs>
                    <a:gs pos="35000">
                      <a:srgbClr val="00188F"/>
                    </a:gs>
                  </a:gsLst>
                  <a:lin ang="5400000" scaled="0"/>
                </a:gradFill>
                <a:cs typeface="Segoe UI" pitchFamily="34" charset="0"/>
              </a:rPr>
              <a:t>Parceria</a:t>
            </a:r>
            <a:r>
              <a:rPr lang="en-US" b="1" dirty="0">
                <a:gradFill>
                  <a:gsLst>
                    <a:gs pos="7619">
                      <a:srgbClr val="00188F"/>
                    </a:gs>
                    <a:gs pos="35000">
                      <a:srgbClr val="00188F"/>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Permitir</a:t>
            </a:r>
            <a:r>
              <a:rPr lang="en-US" dirty="0">
                <a:gradFill>
                  <a:gsLst>
                    <a:gs pos="19048">
                      <a:schemeClr val="tx1"/>
                    </a:gs>
                    <a:gs pos="65000">
                      <a:schemeClr val="tx1"/>
                    </a:gs>
                  </a:gsLst>
                  <a:lin ang="5400000" scaled="0"/>
                </a:gradFill>
                <a:cs typeface="Segoe UI" pitchFamily="34" charset="0"/>
              </a:rPr>
              <a:t> o </a:t>
            </a:r>
            <a:r>
              <a:rPr lang="en-US" dirty="0" err="1">
                <a:gradFill>
                  <a:gsLst>
                    <a:gs pos="19048">
                      <a:schemeClr val="tx1"/>
                    </a:gs>
                    <a:gs pos="65000">
                      <a:schemeClr val="tx1"/>
                    </a:gs>
                  </a:gsLst>
                  <a:lin ang="5400000" scaled="0"/>
                </a:gradFill>
                <a:cs typeface="Segoe UI" pitchFamily="34" charset="0"/>
              </a:rPr>
              <a:t>cliente</a:t>
            </a:r>
            <a:r>
              <a:rPr lang="en-US" dirty="0">
                <a:gradFill>
                  <a:gsLst>
                    <a:gs pos="19048">
                      <a:schemeClr val="tx1"/>
                    </a:gs>
                    <a:gs pos="65000">
                      <a:schemeClr val="tx1"/>
                    </a:gs>
                  </a:gsLst>
                  <a:lin ang="5400000" scaled="0"/>
                </a:gradFill>
                <a:cs typeface="Segoe UI" pitchFamily="34" charset="0"/>
              </a:rPr>
              <a:t> Docker </a:t>
            </a:r>
            <a:r>
              <a:rPr lang="en-US" dirty="0" err="1">
                <a:gradFill>
                  <a:gsLst>
                    <a:gs pos="19048">
                      <a:schemeClr val="tx1"/>
                    </a:gs>
                    <a:gs pos="65000">
                      <a:schemeClr val="tx1"/>
                    </a:gs>
                  </a:gsLst>
                  <a:lin ang="5400000" scaled="0"/>
                </a:gradFill>
                <a:cs typeface="Segoe UI" pitchFamily="34" charset="0"/>
              </a:rPr>
              <a:t>gerenciar</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multiplas</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aplicações</a:t>
            </a:r>
            <a:r>
              <a:rPr lang="en-US" dirty="0">
                <a:gradFill>
                  <a:gsLst>
                    <a:gs pos="19048">
                      <a:schemeClr val="tx1"/>
                    </a:gs>
                    <a:gs pos="65000">
                      <a:schemeClr val="tx1"/>
                    </a:gs>
                  </a:gsLst>
                  <a:lin ang="5400000" scaled="0"/>
                </a:gradFill>
                <a:cs typeface="Segoe UI" pitchFamily="34" charset="0"/>
              </a:rPr>
              <a:t> de multi-container para containers Windows e Linux, </a:t>
            </a:r>
            <a:r>
              <a:rPr lang="en-US" dirty="0" err="1">
                <a:gradFill>
                  <a:gsLst>
                    <a:gs pos="19048">
                      <a:schemeClr val="tx1"/>
                    </a:gs>
                    <a:gs pos="65000">
                      <a:schemeClr val="tx1"/>
                    </a:gs>
                  </a:gsLst>
                  <a:lin ang="5400000" scaled="0"/>
                </a:gradFill>
                <a:cs typeface="Segoe UI" pitchFamily="34" charset="0"/>
              </a:rPr>
              <a:t>independente</a:t>
            </a:r>
            <a:r>
              <a:rPr lang="en-US" dirty="0">
                <a:gradFill>
                  <a:gsLst>
                    <a:gs pos="19048">
                      <a:schemeClr val="tx1"/>
                    </a:gs>
                    <a:gs pos="65000">
                      <a:schemeClr val="tx1"/>
                    </a:gs>
                  </a:gsLst>
                  <a:lin ang="5400000" scaled="0"/>
                </a:gradFill>
                <a:cs typeface="Segoe UI" pitchFamily="34" charset="0"/>
              </a:rPr>
              <a:t> do Host de </a:t>
            </a:r>
            <a:r>
              <a:rPr lang="en-US" dirty="0" err="1">
                <a:gradFill>
                  <a:gsLst>
                    <a:gs pos="19048">
                      <a:schemeClr val="tx1"/>
                    </a:gs>
                    <a:gs pos="65000">
                      <a:schemeClr val="tx1"/>
                    </a:gs>
                  </a:gsLst>
                  <a:lin ang="5400000" scaled="0"/>
                </a:gradFill>
                <a:cs typeface="Segoe UI" pitchFamily="34" charset="0"/>
              </a:rPr>
              <a:t>hospedagem</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ou</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provedor</a:t>
            </a:r>
            <a:r>
              <a:rPr lang="en-US" dirty="0">
                <a:gradFill>
                  <a:gsLst>
                    <a:gs pos="19048">
                      <a:schemeClr val="tx1"/>
                    </a:gs>
                    <a:gs pos="65000">
                      <a:schemeClr val="tx1"/>
                    </a:gs>
                  </a:gsLst>
                  <a:lin ang="5400000" scaled="0"/>
                </a:gradFill>
                <a:cs typeface="Segoe UI" pitchFamily="34" charset="0"/>
              </a:rPr>
              <a:t> de </a:t>
            </a:r>
            <a:r>
              <a:rPr lang="en-US" dirty="0" err="1">
                <a:gradFill>
                  <a:gsLst>
                    <a:gs pos="19048">
                      <a:schemeClr val="tx1"/>
                    </a:gs>
                    <a:gs pos="65000">
                      <a:schemeClr val="tx1"/>
                    </a:gs>
                  </a:gsLst>
                  <a:lin ang="5400000" scaled="0"/>
                </a:gradFill>
                <a:cs typeface="Segoe UI" pitchFamily="34" charset="0"/>
              </a:rPr>
              <a:t>nuvem</a:t>
            </a:r>
            <a:endParaRPr lang="en-US" dirty="0">
              <a:gradFill>
                <a:gsLst>
                  <a:gs pos="19048">
                    <a:schemeClr val="tx1"/>
                  </a:gs>
                  <a:gs pos="65000">
                    <a:schemeClr val="tx1"/>
                  </a:gs>
                </a:gsLst>
                <a:lin ang="5400000" scaled="0"/>
              </a:gradFill>
              <a:cs typeface="Segoe UI" pitchFamily="34" charset="0"/>
            </a:endParaRPr>
          </a:p>
        </p:txBody>
      </p:sp>
      <p:sp>
        <p:nvSpPr>
          <p:cNvPr id="9" name="Oval 8"/>
          <p:cNvSpPr/>
          <p:nvPr/>
        </p:nvSpPr>
        <p:spPr bwMode="auto">
          <a:xfrm>
            <a:off x="4173142" y="1814945"/>
            <a:ext cx="3481503" cy="3481503"/>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p:nvPr/>
        </p:nvSpPr>
        <p:spPr bwMode="auto">
          <a:xfrm>
            <a:off x="4244589" y="3999078"/>
            <a:ext cx="3338608" cy="1297370"/>
          </a:xfrm>
          <a:custGeom>
            <a:avLst/>
            <a:gdLst>
              <a:gd name="connsiteX0" fmla="*/ 0 w 3338608"/>
              <a:gd name="connsiteY0" fmla="*/ 0 h 1297370"/>
              <a:gd name="connsiteX1" fmla="*/ 3338608 w 3338608"/>
              <a:gd name="connsiteY1" fmla="*/ 0 h 1297370"/>
              <a:gd name="connsiteX2" fmla="*/ 3316647 w 3338608"/>
              <a:gd name="connsiteY2" fmla="*/ 85409 h 1297370"/>
              <a:gd name="connsiteX3" fmla="*/ 1669304 w 3338608"/>
              <a:gd name="connsiteY3" fmla="*/ 1297370 h 1297370"/>
              <a:gd name="connsiteX4" fmla="*/ 21961 w 3338608"/>
              <a:gd name="connsiteY4" fmla="*/ 85409 h 1297370"/>
              <a:gd name="connsiteX5" fmla="*/ 0 w 3338608"/>
              <a:gd name="connsiteY5" fmla="*/ 0 h 12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608" h="1297370">
                <a:moveTo>
                  <a:pt x="0" y="0"/>
                </a:moveTo>
                <a:lnTo>
                  <a:pt x="3338608" y="0"/>
                </a:lnTo>
                <a:lnTo>
                  <a:pt x="3316647" y="85409"/>
                </a:lnTo>
                <a:cubicBezTo>
                  <a:pt x="3098257" y="787558"/>
                  <a:pt x="2443317" y="1297370"/>
                  <a:pt x="1669304" y="1297370"/>
                </a:cubicBezTo>
                <a:cubicBezTo>
                  <a:pt x="895292" y="1297370"/>
                  <a:pt x="240352" y="787558"/>
                  <a:pt x="21961" y="85409"/>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ight Arrow 12"/>
          <p:cNvSpPr/>
          <p:nvPr/>
        </p:nvSpPr>
        <p:spPr bwMode="auto">
          <a:xfrm>
            <a:off x="7251206" y="2735843"/>
            <a:ext cx="1281061" cy="1385454"/>
          </a:xfrm>
          <a:prstGeom prst="rightArrow">
            <a:avLst/>
          </a:prstGeom>
          <a:solidFill>
            <a:schemeClr val="accent4">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449695" y="4537252"/>
            <a:ext cx="92839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bg1"/>
                    </a:gs>
                    <a:gs pos="30000">
                      <a:schemeClr val="bg1"/>
                    </a:gs>
                  </a:gsLst>
                  <a:lin ang="5400000" scaled="0"/>
                </a:gradFill>
              </a:rPr>
              <a:t>Docker</a:t>
            </a:r>
          </a:p>
        </p:txBody>
      </p:sp>
      <p:sp>
        <p:nvSpPr>
          <p:cNvPr id="24" name="Rectangle 23"/>
          <p:cNvSpPr/>
          <p:nvPr/>
        </p:nvSpPr>
        <p:spPr bwMode="auto">
          <a:xfrm>
            <a:off x="4554993" y="2625213"/>
            <a:ext cx="2717800" cy="13738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2917">
                      <a:schemeClr val="bg1"/>
                    </a:gs>
                    <a:gs pos="30000">
                      <a:schemeClr val="bg1"/>
                    </a:gs>
                  </a:gsLst>
                  <a:lin ang="5400000" scaled="0"/>
                </a:gradFill>
              </a:rPr>
              <a:t>Dockerized app</a:t>
            </a:r>
          </a:p>
        </p:txBody>
      </p:sp>
      <p:grpSp>
        <p:nvGrpSpPr>
          <p:cNvPr id="22" name="Group 21"/>
          <p:cNvGrpSpPr/>
          <p:nvPr/>
        </p:nvGrpSpPr>
        <p:grpSpPr>
          <a:xfrm>
            <a:off x="4714561" y="3109647"/>
            <a:ext cx="1117797" cy="1197840"/>
            <a:chOff x="4489613" y="2864390"/>
            <a:chExt cx="1310996" cy="1404874"/>
          </a:xfrm>
        </p:grpSpPr>
        <p:sp>
          <p:nvSpPr>
            <p:cNvPr id="15" name="Rectangle 14"/>
            <p:cNvSpPr/>
            <p:nvPr/>
          </p:nvSpPr>
          <p:spPr bwMode="auto">
            <a:xfrm>
              <a:off x="4489613" y="2982658"/>
              <a:ext cx="1259089" cy="128660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541520" y="2912452"/>
              <a:ext cx="1259089" cy="1286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45720" numCol="1" spcCol="0" rtlCol="0" fromWordArt="0" anchor="b" anchorCtr="0" forceAA="0" compatLnSpc="1">
              <a:prstTxWarp prst="textNoShape">
                <a:avLst/>
              </a:prstTxWarp>
              <a:noAutofit/>
            </a:bodyPr>
            <a:lstStyle/>
            <a:p>
              <a:pPr algn="ctr">
                <a:lnSpc>
                  <a:spcPct val="90000"/>
                </a:lnSpc>
              </a:pPr>
              <a:r>
                <a:rPr lang="en-US" sz="1050" dirty="0">
                  <a:gradFill>
                    <a:gsLst>
                      <a:gs pos="2917">
                        <a:schemeClr val="bg1"/>
                      </a:gs>
                      <a:gs pos="31000">
                        <a:schemeClr val="bg1"/>
                      </a:gs>
                    </a:gsLst>
                    <a:lin ang="5400000" scaled="0"/>
                  </a:gradFill>
                </a:rPr>
                <a:t>Windows Server</a:t>
              </a:r>
            </a:p>
            <a:p>
              <a:pPr algn="ctr">
                <a:lnSpc>
                  <a:spcPct val="90000"/>
                </a:lnSpc>
              </a:pPr>
              <a:r>
                <a:rPr lang="en-US" sz="1050" dirty="0">
                  <a:gradFill>
                    <a:gsLst>
                      <a:gs pos="2917">
                        <a:schemeClr val="bg1"/>
                      </a:gs>
                      <a:gs pos="31000">
                        <a:schemeClr val="bg1"/>
                      </a:gs>
                    </a:gsLst>
                    <a:lin ang="5400000" scaled="0"/>
                  </a:gradFill>
                </a:rPr>
                <a:t>Container</a:t>
              </a: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668449" y="2864390"/>
              <a:ext cx="901416" cy="969586"/>
            </a:xfrm>
            <a:prstGeom prst="rect">
              <a:avLst/>
            </a:prstGeom>
          </p:spPr>
        </p:pic>
      </p:grpSp>
      <p:grpSp>
        <p:nvGrpSpPr>
          <p:cNvPr id="23" name="Group 22"/>
          <p:cNvGrpSpPr/>
          <p:nvPr/>
        </p:nvGrpSpPr>
        <p:grpSpPr>
          <a:xfrm>
            <a:off x="5983998" y="3109635"/>
            <a:ext cx="1115568" cy="1197864"/>
            <a:chOff x="5952249" y="2912452"/>
            <a:chExt cx="1310996" cy="1356812"/>
          </a:xfrm>
        </p:grpSpPr>
        <p:sp>
          <p:nvSpPr>
            <p:cNvPr id="14" name="Rectangle 13"/>
            <p:cNvSpPr/>
            <p:nvPr/>
          </p:nvSpPr>
          <p:spPr bwMode="auto">
            <a:xfrm>
              <a:off x="5952249" y="2982658"/>
              <a:ext cx="1259089" cy="128660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004156" y="2912452"/>
              <a:ext cx="1259089" cy="1286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45720" numCol="1" spcCol="0" rtlCol="0" fromWordArt="0" anchor="b" anchorCtr="0" forceAA="0" compatLnSpc="1">
              <a:prstTxWarp prst="textNoShape">
                <a:avLst/>
              </a:prstTxWarp>
              <a:noAutofit/>
            </a:bodyPr>
            <a:lstStyle/>
            <a:p>
              <a:pPr algn="ctr">
                <a:lnSpc>
                  <a:spcPct val="90000"/>
                </a:lnSpc>
              </a:pPr>
              <a:r>
                <a:rPr lang="en-US" sz="1050" dirty="0">
                  <a:gradFill>
                    <a:gsLst>
                      <a:gs pos="2917">
                        <a:schemeClr val="bg1"/>
                      </a:gs>
                      <a:gs pos="31000">
                        <a:schemeClr val="bg1"/>
                      </a:gs>
                    </a:gsLst>
                    <a:lin ang="5400000" scaled="0"/>
                  </a:gradFill>
                </a:rPr>
                <a:t>Linux</a:t>
              </a:r>
              <a:br>
                <a:rPr lang="en-US" sz="1050" dirty="0">
                  <a:gradFill>
                    <a:gsLst>
                      <a:gs pos="2917">
                        <a:schemeClr val="bg1"/>
                      </a:gs>
                      <a:gs pos="31000">
                        <a:schemeClr val="bg1"/>
                      </a:gs>
                    </a:gsLst>
                    <a:lin ang="5400000" scaled="0"/>
                  </a:gradFill>
                </a:rPr>
              </a:br>
              <a:r>
                <a:rPr lang="en-US" sz="1050" dirty="0">
                  <a:gradFill>
                    <a:gsLst>
                      <a:gs pos="2917">
                        <a:schemeClr val="bg1"/>
                      </a:gs>
                      <a:gs pos="31000">
                        <a:schemeClr val="bg1"/>
                      </a:gs>
                    </a:gsLst>
                    <a:lin ang="5400000" scaled="0"/>
                  </a:gradFill>
                </a:rPr>
                <a:t>Container</a:t>
              </a:r>
            </a:p>
          </p:txBody>
        </p:sp>
        <p:pic>
          <p:nvPicPr>
            <p:cNvPr id="19" name="Picture 2" descr="http://www.iconsdb.com/icons/preview/white/linux-xx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66" y="3071424"/>
              <a:ext cx="693669" cy="693669"/>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Freeform 128"/>
          <p:cNvSpPr>
            <a:spLocks noChangeAspect="1"/>
          </p:cNvSpPr>
          <p:nvPr/>
        </p:nvSpPr>
        <p:spPr bwMode="black">
          <a:xfrm>
            <a:off x="9945253" y="3318555"/>
            <a:ext cx="740176" cy="4088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sp>
        <p:nvSpPr>
          <p:cNvPr id="47" name="Oval 46"/>
          <p:cNvSpPr/>
          <p:nvPr/>
        </p:nvSpPr>
        <p:spPr bwMode="auto">
          <a:xfrm>
            <a:off x="9777414" y="3002534"/>
            <a:ext cx="1071562" cy="1071562"/>
          </a:xfrm>
          <a:prstGeom prst="ellipse">
            <a:avLst/>
          </a:prstGeom>
          <a:noFill/>
          <a:ln w="76200">
            <a:solidFill>
              <a:srgbClr val="42BE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10727917" y="3450120"/>
            <a:ext cx="216307" cy="2490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9680913" y="3450120"/>
            <a:ext cx="216307" cy="2490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Isosceles Triangle 49"/>
          <p:cNvSpPr/>
          <p:nvPr/>
        </p:nvSpPr>
        <p:spPr bwMode="auto">
          <a:xfrm rot="10800000">
            <a:off x="10746967" y="3441004"/>
            <a:ext cx="190224" cy="163986"/>
          </a:xfrm>
          <a:prstGeom prst="triangle">
            <a:avLst/>
          </a:prstGeom>
          <a:solidFill>
            <a:srgbClr val="42BE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Isosceles Triangle 50"/>
          <p:cNvSpPr/>
          <p:nvPr/>
        </p:nvSpPr>
        <p:spPr bwMode="auto">
          <a:xfrm>
            <a:off x="9720109" y="3558156"/>
            <a:ext cx="190224" cy="163986"/>
          </a:xfrm>
          <a:prstGeom prst="triangle">
            <a:avLst/>
          </a:prstGeom>
          <a:solidFill>
            <a:srgbClr val="42BE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9676047" y="1944300"/>
            <a:ext cx="1268809" cy="683264"/>
          </a:xfrm>
          <a:prstGeom prst="rect">
            <a:avLst/>
          </a:prstGeom>
          <a:noFill/>
        </p:spPr>
        <p:txBody>
          <a:bodyPr wrap="none" lIns="182880" tIns="146304" rIns="182880" bIns="146304" rtlCol="0">
            <a:spAutoFit/>
          </a:bodyPr>
          <a:lstStyle/>
          <a:p>
            <a:pPr algn="ctr">
              <a:lnSpc>
                <a:spcPct val="90000"/>
              </a:lnSpc>
            </a:pPr>
            <a:r>
              <a:rPr lang="en-US" sz="1400" dirty="0">
                <a:gradFill>
                  <a:gsLst>
                    <a:gs pos="2917">
                      <a:schemeClr val="bg1"/>
                    </a:gs>
                    <a:gs pos="30000">
                      <a:schemeClr val="bg1"/>
                    </a:gs>
                  </a:gsLst>
                  <a:lin ang="5400000" scaled="0"/>
                </a:gradFill>
              </a:rPr>
              <a:t>Datacenter</a:t>
            </a:r>
            <a:br>
              <a:rPr lang="en-US" sz="1400" dirty="0">
                <a:gradFill>
                  <a:gsLst>
                    <a:gs pos="2917">
                      <a:schemeClr val="bg1"/>
                    </a:gs>
                    <a:gs pos="30000">
                      <a:schemeClr val="bg1"/>
                    </a:gs>
                  </a:gsLst>
                  <a:lin ang="5400000" scaled="0"/>
                </a:gradFill>
              </a:rPr>
            </a:br>
            <a:r>
              <a:rPr lang="en-US" sz="1400" dirty="0">
                <a:gradFill>
                  <a:gsLst>
                    <a:gs pos="2917">
                      <a:schemeClr val="bg1"/>
                    </a:gs>
                    <a:gs pos="30000">
                      <a:schemeClr val="bg1"/>
                    </a:gs>
                  </a:gsLst>
                  <a:lin ang="5400000" scaled="0"/>
                </a:gradFill>
              </a:rPr>
              <a:t>de </a:t>
            </a:r>
            <a:r>
              <a:rPr lang="en-US" sz="1400" dirty="0" err="1">
                <a:gradFill>
                  <a:gsLst>
                    <a:gs pos="2917">
                      <a:schemeClr val="bg1"/>
                    </a:gs>
                    <a:gs pos="30000">
                      <a:schemeClr val="bg1"/>
                    </a:gs>
                  </a:gsLst>
                  <a:lin ang="5400000" scaled="0"/>
                </a:gradFill>
              </a:rPr>
              <a:t>cliente</a:t>
            </a:r>
            <a:endParaRPr lang="en-US" sz="1400" dirty="0">
              <a:gradFill>
                <a:gsLst>
                  <a:gs pos="2917">
                    <a:schemeClr val="bg1"/>
                  </a:gs>
                  <a:gs pos="30000">
                    <a:schemeClr val="bg1"/>
                  </a:gs>
                </a:gsLst>
                <a:lin ang="5400000" scaled="0"/>
              </a:gradFill>
            </a:endParaRPr>
          </a:p>
        </p:txBody>
      </p:sp>
      <p:sp>
        <p:nvSpPr>
          <p:cNvPr id="54" name="TextBox 53"/>
          <p:cNvSpPr txBox="1"/>
          <p:nvPr/>
        </p:nvSpPr>
        <p:spPr>
          <a:xfrm>
            <a:off x="10335234" y="4239637"/>
            <a:ext cx="1179618" cy="683264"/>
          </a:xfrm>
          <a:prstGeom prst="rect">
            <a:avLst/>
          </a:prstGeom>
          <a:noFill/>
        </p:spPr>
        <p:txBody>
          <a:bodyPr wrap="none" lIns="182880" tIns="146304" rIns="182880" bIns="146304" rtlCol="0">
            <a:spAutoFit/>
          </a:bodyPr>
          <a:lstStyle/>
          <a:p>
            <a:pPr algn="ctr">
              <a:lnSpc>
                <a:spcPct val="90000"/>
              </a:lnSpc>
            </a:pPr>
            <a:r>
              <a:rPr lang="en-US" sz="1400" dirty="0" err="1">
                <a:gradFill>
                  <a:gsLst>
                    <a:gs pos="2917">
                      <a:schemeClr val="bg1"/>
                    </a:gs>
                    <a:gs pos="30000">
                      <a:schemeClr val="bg1"/>
                    </a:gs>
                  </a:gsLst>
                  <a:lin ang="5400000" scaled="0"/>
                </a:gradFill>
              </a:rPr>
              <a:t>Provedor</a:t>
            </a:r>
            <a:r>
              <a:rPr lang="en-US" sz="1400" dirty="0">
                <a:gradFill>
                  <a:gsLst>
                    <a:gs pos="2917">
                      <a:schemeClr val="bg1"/>
                    </a:gs>
                    <a:gs pos="30000">
                      <a:schemeClr val="bg1"/>
                    </a:gs>
                  </a:gsLst>
                  <a:lin ang="5400000" scaled="0"/>
                </a:gradFill>
              </a:rPr>
              <a:t> </a:t>
            </a:r>
            <a:br>
              <a:rPr lang="en-US" sz="1400" dirty="0">
                <a:gradFill>
                  <a:gsLst>
                    <a:gs pos="2917">
                      <a:schemeClr val="bg1"/>
                    </a:gs>
                    <a:gs pos="30000">
                      <a:schemeClr val="bg1"/>
                    </a:gs>
                  </a:gsLst>
                  <a:lin ang="5400000" scaled="0"/>
                </a:gradFill>
              </a:rPr>
            </a:br>
            <a:r>
              <a:rPr lang="en-US" sz="1400" dirty="0">
                <a:gradFill>
                  <a:gsLst>
                    <a:gs pos="2917">
                      <a:schemeClr val="bg1"/>
                    </a:gs>
                    <a:gs pos="30000">
                      <a:schemeClr val="bg1"/>
                    </a:gs>
                  </a:gsLst>
                  <a:lin ang="5400000" scaled="0"/>
                </a:gradFill>
              </a:rPr>
              <a:t>de </a:t>
            </a:r>
            <a:r>
              <a:rPr lang="en-US" sz="1400" dirty="0" err="1">
                <a:gradFill>
                  <a:gsLst>
                    <a:gs pos="2917">
                      <a:schemeClr val="bg1"/>
                    </a:gs>
                    <a:gs pos="30000">
                      <a:schemeClr val="bg1"/>
                    </a:gs>
                  </a:gsLst>
                  <a:lin ang="5400000" scaled="0"/>
                </a:gradFill>
              </a:rPr>
              <a:t>serviço</a:t>
            </a:r>
            <a:endParaRPr lang="en-US" sz="1400" dirty="0">
              <a:gradFill>
                <a:gsLst>
                  <a:gs pos="2917">
                    <a:schemeClr val="bg1"/>
                  </a:gs>
                  <a:gs pos="30000">
                    <a:schemeClr val="bg1"/>
                  </a:gs>
                </a:gsLst>
                <a:lin ang="5400000" scaled="0"/>
              </a:gradFill>
            </a:endParaRPr>
          </a:p>
        </p:txBody>
      </p:sp>
      <p:sp>
        <p:nvSpPr>
          <p:cNvPr id="55" name="TextBox 54"/>
          <p:cNvSpPr txBox="1"/>
          <p:nvPr/>
        </p:nvSpPr>
        <p:spPr>
          <a:xfrm>
            <a:off x="9181362" y="4239637"/>
            <a:ext cx="1123576" cy="683264"/>
          </a:xfrm>
          <a:prstGeom prst="rect">
            <a:avLst/>
          </a:prstGeom>
          <a:noFill/>
        </p:spPr>
        <p:txBody>
          <a:bodyPr wrap="none" lIns="182880" tIns="146304" rIns="182880" bIns="146304" rtlCol="0">
            <a:spAutoFit/>
          </a:bodyPr>
          <a:lstStyle/>
          <a:p>
            <a:pPr algn="ctr">
              <a:lnSpc>
                <a:spcPct val="90000"/>
              </a:lnSpc>
            </a:pPr>
            <a:r>
              <a:rPr lang="en-US" sz="1400" dirty="0">
                <a:gradFill>
                  <a:gsLst>
                    <a:gs pos="2917">
                      <a:schemeClr val="bg1"/>
                    </a:gs>
                    <a:gs pos="30000">
                      <a:schemeClr val="bg1"/>
                    </a:gs>
                  </a:gsLst>
                  <a:lin ang="5400000" scaled="0"/>
                </a:gradFill>
              </a:rPr>
              <a:t>Microsoft</a:t>
            </a:r>
          </a:p>
          <a:p>
            <a:pPr algn="ctr">
              <a:lnSpc>
                <a:spcPct val="90000"/>
              </a:lnSpc>
            </a:pPr>
            <a:r>
              <a:rPr lang="en-US" sz="1400" dirty="0">
                <a:gradFill>
                  <a:gsLst>
                    <a:gs pos="2917">
                      <a:schemeClr val="bg1"/>
                    </a:gs>
                    <a:gs pos="30000">
                      <a:schemeClr val="bg1"/>
                    </a:gs>
                  </a:gsLst>
                  <a:lin ang="5400000" scaled="0"/>
                </a:gradFill>
              </a:rPr>
              <a:t>Azure</a:t>
            </a:r>
          </a:p>
        </p:txBody>
      </p:sp>
      <p:sp>
        <p:nvSpPr>
          <p:cNvPr id="56" name="TextBox 55"/>
          <p:cNvSpPr txBox="1"/>
          <p:nvPr/>
        </p:nvSpPr>
        <p:spPr>
          <a:xfrm>
            <a:off x="7129885" y="3196016"/>
            <a:ext cx="1403269" cy="627864"/>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bg1"/>
                    </a:gs>
                    <a:gs pos="30000">
                      <a:schemeClr val="bg1"/>
                    </a:gs>
                  </a:gsLst>
                  <a:lin ang="5400000" scaled="0"/>
                </a:gradFill>
              </a:rPr>
              <a:t>Execute em </a:t>
            </a:r>
            <a:br>
              <a:rPr lang="en-US" sz="1200" dirty="0">
                <a:gradFill>
                  <a:gsLst>
                    <a:gs pos="2917">
                      <a:schemeClr val="bg1"/>
                    </a:gs>
                    <a:gs pos="30000">
                      <a:schemeClr val="bg1"/>
                    </a:gs>
                  </a:gsLst>
                  <a:lin ang="5400000" scaled="0"/>
                </a:gradFill>
              </a:rPr>
            </a:br>
            <a:r>
              <a:rPr lang="en-US" sz="1200" dirty="0" err="1">
                <a:gradFill>
                  <a:gsLst>
                    <a:gs pos="2917">
                      <a:schemeClr val="bg1"/>
                    </a:gs>
                    <a:gs pos="30000">
                      <a:schemeClr val="bg1"/>
                    </a:gs>
                  </a:gsLst>
                  <a:lin ang="5400000" scaled="0"/>
                </a:gradFill>
              </a:rPr>
              <a:t>qualquer</a:t>
            </a:r>
            <a:r>
              <a:rPr lang="en-US" sz="1200" dirty="0">
                <a:gradFill>
                  <a:gsLst>
                    <a:gs pos="2917">
                      <a:schemeClr val="bg1"/>
                    </a:gs>
                    <a:gs pos="30000">
                      <a:schemeClr val="bg1"/>
                    </a:gs>
                  </a:gsLst>
                  <a:lin ang="5400000" scaled="0"/>
                </a:gradFill>
              </a:rPr>
              <a:t>  </a:t>
            </a:r>
            <a:r>
              <a:rPr lang="en-US" sz="1200" dirty="0" err="1">
                <a:gradFill>
                  <a:gsLst>
                    <a:gs pos="2917">
                      <a:schemeClr val="bg1"/>
                    </a:gs>
                    <a:gs pos="30000">
                      <a:schemeClr val="bg1"/>
                    </a:gs>
                  </a:gsLst>
                  <a:lin ang="5400000" scaled="0"/>
                </a:gradFill>
              </a:rPr>
              <a:t>lugar</a:t>
            </a:r>
            <a:endParaRPr lang="en-US" sz="1200" dirty="0">
              <a:gradFill>
                <a:gsLst>
                  <a:gs pos="2917">
                    <a:schemeClr val="bg1"/>
                  </a:gs>
                  <a:gs pos="30000">
                    <a:schemeClr val="bg1"/>
                  </a:gs>
                </a:gsLst>
                <a:lin ang="5400000" scaled="0"/>
              </a:gradFill>
            </a:endParaRPr>
          </a:p>
        </p:txBody>
      </p:sp>
    </p:spTree>
    <p:extLst>
      <p:ext uri="{BB962C8B-B14F-4D97-AF65-F5344CB8AC3E}">
        <p14:creationId xmlns:p14="http://schemas.microsoft.com/office/powerpoint/2010/main" val="198813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10493"/>
          </a:xfrm>
        </p:spPr>
        <p:txBody>
          <a:bodyPr/>
          <a:lstStyle/>
          <a:p>
            <a:pPr marL="742950" indent="-742950">
              <a:buFont typeface="+mj-lt"/>
              <a:buAutoNum type="arabicPeriod"/>
            </a:pPr>
            <a:r>
              <a:rPr lang="pt-BR" dirty="0"/>
              <a:t>Verificar se Host suporta virtualização</a:t>
            </a:r>
            <a:endParaRPr lang="pt-BR" sz="2000" dirty="0"/>
          </a:p>
          <a:p>
            <a:pPr marL="685800" lvl="1" indent="-342900">
              <a:buFont typeface="+mj-lt"/>
              <a:buAutoNum type="arabicPeriod"/>
            </a:pPr>
            <a:r>
              <a:rPr lang="pt-BR" sz="2000" dirty="0"/>
              <a:t>Mínimo de 4GB de RAM para laboratório</a:t>
            </a:r>
          </a:p>
          <a:p>
            <a:pPr marL="685800" lvl="1" indent="-342900">
              <a:buFont typeface="+mj-lt"/>
              <a:buAutoNum type="arabicPeriod"/>
            </a:pPr>
            <a:r>
              <a:rPr lang="pt-BR" sz="2000" dirty="0"/>
              <a:t>Windows Server 2016 </a:t>
            </a:r>
          </a:p>
          <a:p>
            <a:pPr marL="685800" lvl="1" indent="-342900">
              <a:buFont typeface="+mj-lt"/>
              <a:buAutoNum type="arabicPeriod"/>
            </a:pPr>
            <a:r>
              <a:rPr lang="pt-BR" sz="2000" dirty="0"/>
              <a:t>Processador suportando Intel-VT ou AMD-V</a:t>
            </a:r>
          </a:p>
          <a:p>
            <a:pPr marL="901700" lvl="2" indent="-342900">
              <a:buFont typeface="+mj-lt"/>
              <a:buAutoNum type="arabicPeriod"/>
            </a:pPr>
            <a:r>
              <a:rPr lang="pt-BR" sz="1600" dirty="0"/>
              <a:t>Msinfo32 para verificar se processador suporta virtualização</a:t>
            </a:r>
          </a:p>
          <a:p>
            <a:pPr marL="742950" indent="-742950">
              <a:buFont typeface="+mj-lt"/>
              <a:buAutoNum type="arabicPeriod"/>
            </a:pPr>
            <a:r>
              <a:rPr lang="pt-BR" dirty="0"/>
              <a:t>Instalar Role de Hyper-V</a:t>
            </a:r>
          </a:p>
          <a:p>
            <a:pPr marL="685800" lvl="1" indent="-342900">
              <a:buFont typeface="+mj-lt"/>
              <a:buAutoNum type="arabicPeriod"/>
            </a:pPr>
            <a:r>
              <a:rPr lang="pt-BR" sz="2000" dirty="0"/>
              <a:t>Install-windowsfeature hyper-v</a:t>
            </a:r>
          </a:p>
          <a:p>
            <a:pPr marL="742950" indent="-742950">
              <a:buFont typeface="+mj-lt"/>
              <a:buAutoNum type="arabicPeriod"/>
            </a:pPr>
            <a:r>
              <a:rPr lang="pt-BR" dirty="0"/>
              <a:t>Reiniciar servidor (caso não reinicie após instalação)</a:t>
            </a:r>
          </a:p>
          <a:p>
            <a:pPr marL="685800" lvl="1" indent="-342900">
              <a:buFont typeface="+mj-lt"/>
              <a:buAutoNum type="arabicPeriod"/>
            </a:pPr>
            <a:r>
              <a:rPr lang="pt-BR" sz="2000" dirty="0"/>
              <a:t>Restart-computer -force</a:t>
            </a:r>
          </a:p>
        </p:txBody>
      </p:sp>
      <p:sp>
        <p:nvSpPr>
          <p:cNvPr id="3" name="Title 2"/>
          <p:cNvSpPr>
            <a:spLocks noGrp="1"/>
          </p:cNvSpPr>
          <p:nvPr>
            <p:ph type="title"/>
          </p:nvPr>
        </p:nvSpPr>
        <p:spPr/>
        <p:txBody>
          <a:bodyPr/>
          <a:lstStyle/>
          <a:p>
            <a:r>
              <a:rPr lang="pt-BR" dirty="0"/>
              <a:t>Preparar Host</a:t>
            </a:r>
            <a:endParaRPr lang="en-US" dirty="0"/>
          </a:p>
        </p:txBody>
      </p:sp>
    </p:spTree>
    <p:extLst>
      <p:ext uri="{BB962C8B-B14F-4D97-AF65-F5344CB8AC3E}">
        <p14:creationId xmlns:p14="http://schemas.microsoft.com/office/powerpoint/2010/main" val="282506806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32495"/>
            <a:ext cx="11887200" cy="4222694"/>
          </a:xfrm>
        </p:spPr>
        <p:txBody>
          <a:bodyPr/>
          <a:lstStyle/>
          <a:p>
            <a:pPr marL="914400" indent="-914400">
              <a:buFont typeface="+mj-lt"/>
              <a:buAutoNum type="arabicPeriod"/>
            </a:pPr>
            <a:r>
              <a:rPr lang="pt-BR" sz="4800" dirty="0"/>
              <a:t>Instalar VM com Windows Server 2016 e desligar</a:t>
            </a:r>
          </a:p>
          <a:p>
            <a:pPr marL="914400" indent="-914400">
              <a:buFont typeface="+mj-lt"/>
              <a:buAutoNum type="arabicPeriod"/>
            </a:pPr>
            <a:r>
              <a:rPr lang="pt-BR" sz="4800" dirty="0"/>
              <a:t>Executar comandos PowerShell no Host</a:t>
            </a:r>
          </a:p>
          <a:p>
            <a:pPr marL="685800" lvl="1" indent="-342900">
              <a:buFont typeface="+mj-lt"/>
              <a:buAutoNum type="arabicPeriod"/>
            </a:pPr>
            <a:r>
              <a:rPr lang="pt-BR" sz="1400" dirty="0"/>
              <a:t>#colocar o nome da VM</a:t>
            </a:r>
          </a:p>
          <a:p>
            <a:pPr marL="685800" lvl="1" indent="-342900">
              <a:buFont typeface="+mj-lt"/>
              <a:buAutoNum type="arabicPeriod"/>
            </a:pPr>
            <a:r>
              <a:rPr lang="pt-BR" sz="1400" dirty="0"/>
              <a:t>$vm = "&lt;virtual-machine&gt;"</a:t>
            </a:r>
          </a:p>
          <a:p>
            <a:pPr marL="685800" lvl="1" indent="-342900">
              <a:buFont typeface="+mj-lt"/>
              <a:buAutoNum type="arabicPeriod"/>
            </a:pPr>
            <a:r>
              <a:rPr lang="pt-BR" sz="1400" dirty="0"/>
              <a:t>#configurar o virtual processor</a:t>
            </a:r>
          </a:p>
          <a:p>
            <a:pPr marL="685800" lvl="1" indent="-342900">
              <a:buFont typeface="+mj-lt"/>
              <a:buAutoNum type="arabicPeriod"/>
            </a:pPr>
            <a:r>
              <a:rPr lang="pt-BR" sz="1400" dirty="0"/>
              <a:t>Set-VMProcessor -VMName $vm -ExposeVirtualizationExtensions $true -Count 2</a:t>
            </a:r>
          </a:p>
          <a:p>
            <a:pPr marL="685800" lvl="1" indent="-342900">
              <a:buFont typeface="+mj-lt"/>
              <a:buAutoNum type="arabicPeriod"/>
            </a:pPr>
            <a:r>
              <a:rPr lang="pt-BR" sz="1400" dirty="0"/>
              <a:t>#desativar dynamic memory</a:t>
            </a:r>
          </a:p>
          <a:p>
            <a:pPr marL="685800" lvl="1" indent="-342900">
              <a:buFont typeface="+mj-lt"/>
              <a:buAutoNum type="arabicPeriod"/>
            </a:pPr>
            <a:r>
              <a:rPr lang="pt-BR" sz="1400" dirty="0"/>
              <a:t>Set-VMMemory $vm -DynamicMemoryEnabled $false</a:t>
            </a:r>
          </a:p>
          <a:p>
            <a:pPr marL="685800" lvl="1" indent="-342900">
              <a:buFont typeface="+mj-lt"/>
              <a:buAutoNum type="arabicPeriod"/>
            </a:pPr>
            <a:r>
              <a:rPr lang="pt-BR" sz="1400" dirty="0"/>
              <a:t>#habilitar mac spoofing</a:t>
            </a:r>
          </a:p>
          <a:p>
            <a:pPr marL="685800" lvl="1" indent="-342900">
              <a:buFont typeface="+mj-lt"/>
              <a:buAutoNum type="arabicPeriod"/>
            </a:pPr>
            <a:r>
              <a:rPr lang="pt-BR" sz="1400" dirty="0"/>
              <a:t>Get-VMNetworkAdapter -VMName $vm | Set-VMNetworkAdapter -MacAddressSpoofing On</a:t>
            </a:r>
            <a:endParaRPr lang="pt-BR" sz="700" dirty="0"/>
          </a:p>
        </p:txBody>
      </p:sp>
      <p:sp>
        <p:nvSpPr>
          <p:cNvPr id="3" name="Title 2"/>
          <p:cNvSpPr>
            <a:spLocks noGrp="1"/>
          </p:cNvSpPr>
          <p:nvPr>
            <p:ph type="title"/>
          </p:nvPr>
        </p:nvSpPr>
        <p:spPr/>
        <p:txBody>
          <a:bodyPr/>
          <a:lstStyle/>
          <a:p>
            <a:r>
              <a:rPr lang="pt-BR" dirty="0"/>
              <a:t>(Opcional) Habilitar Hyper-V Container em uma VM do Hyper-V</a:t>
            </a:r>
            <a:endParaRPr lang="en-US" dirty="0"/>
          </a:p>
        </p:txBody>
      </p:sp>
    </p:spTree>
    <p:extLst>
      <p:ext uri="{BB962C8B-B14F-4D97-AF65-F5344CB8AC3E}">
        <p14:creationId xmlns:p14="http://schemas.microsoft.com/office/powerpoint/2010/main" val="19127574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53872"/>
            <a:ext cx="11887200" cy="4530471"/>
          </a:xfrm>
        </p:spPr>
        <p:txBody>
          <a:bodyPr/>
          <a:lstStyle/>
          <a:p>
            <a:pPr marL="742950" indent="-742950">
              <a:buFont typeface="+mj-lt"/>
              <a:buAutoNum type="arabicPeriod"/>
            </a:pPr>
            <a:r>
              <a:rPr lang="pt-BR" sz="3600" dirty="0"/>
              <a:t>Copiar arquivo ISO do Windows Server 2016 localmente e montar volume</a:t>
            </a:r>
          </a:p>
          <a:p>
            <a:pPr marL="800100" lvl="1" indent="-457200">
              <a:buFont typeface="+mj-lt"/>
              <a:buAutoNum type="arabicPeriod"/>
            </a:pPr>
            <a:r>
              <a:rPr lang="pt-BR" sz="2000" dirty="0"/>
              <a:t>Double click no arquivo ISO e entrar no diretório \NanoServer</a:t>
            </a:r>
          </a:p>
          <a:p>
            <a:pPr marL="800100" lvl="1" indent="-457200">
              <a:buFont typeface="+mj-lt"/>
              <a:buAutoNum type="arabicPeriod"/>
            </a:pPr>
            <a:r>
              <a:rPr lang="pt-BR" sz="2000" dirty="0"/>
              <a:t>Copiar pasta NanoServerImageGenerator para c:\Nano</a:t>
            </a:r>
          </a:p>
          <a:p>
            <a:pPr marL="742950" indent="-742950">
              <a:buFont typeface="+mj-lt"/>
              <a:buAutoNum type="arabicPeriod"/>
            </a:pPr>
            <a:r>
              <a:rPr lang="pt-BR" sz="3600" dirty="0"/>
              <a:t>Importar módulo</a:t>
            </a:r>
          </a:p>
          <a:p>
            <a:pPr marL="800100" lvl="1" indent="-457200">
              <a:buFont typeface="+mj-lt"/>
              <a:buAutoNum type="arabicPeriod"/>
            </a:pPr>
            <a:r>
              <a:rPr lang="pt-BR" sz="2000" dirty="0"/>
              <a:t>Import-module .\NanoServerImageGenerator -verbose</a:t>
            </a:r>
          </a:p>
          <a:p>
            <a:pPr marL="742950" indent="-742950">
              <a:buFont typeface="+mj-lt"/>
              <a:buAutoNum type="arabicPeriod"/>
            </a:pPr>
            <a:r>
              <a:rPr lang="pt-BR" sz="3600" dirty="0"/>
              <a:t>Abrir PowerShell em modo Administrativo e criar imagem de Nano Server</a:t>
            </a:r>
          </a:p>
          <a:p>
            <a:pPr marL="800100" lvl="1" indent="-457200">
              <a:buFont typeface="+mj-lt"/>
              <a:buAutoNum type="arabicPeriod"/>
            </a:pPr>
            <a:r>
              <a:rPr lang="pt-BR" sz="2000" dirty="0"/>
              <a:t>New-NanoServerImage -Edition Standard -DeploymentType Guest -MediaPath e:\ -TargetPath .\Nano\Nano.vhd -ComputerName Nano -containers -storage</a:t>
            </a:r>
          </a:p>
        </p:txBody>
      </p:sp>
      <p:sp>
        <p:nvSpPr>
          <p:cNvPr id="3" name="Title 2"/>
          <p:cNvSpPr>
            <a:spLocks noGrp="1"/>
          </p:cNvSpPr>
          <p:nvPr>
            <p:ph type="title"/>
          </p:nvPr>
        </p:nvSpPr>
        <p:spPr/>
        <p:txBody>
          <a:bodyPr/>
          <a:lstStyle/>
          <a:p>
            <a:r>
              <a:rPr lang="pt-BR" dirty="0"/>
              <a:t>Usando VM Nano Server como host de Containers</a:t>
            </a:r>
            <a:endParaRPr lang="en-US" dirty="0"/>
          </a:p>
        </p:txBody>
      </p:sp>
    </p:spTree>
    <p:extLst>
      <p:ext uri="{BB962C8B-B14F-4D97-AF65-F5344CB8AC3E}">
        <p14:creationId xmlns:p14="http://schemas.microsoft.com/office/powerpoint/2010/main" val="123046210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00657"/>
          </a:xfrm>
        </p:spPr>
        <p:txBody>
          <a:bodyPr/>
          <a:lstStyle/>
          <a:p>
            <a:pPr marL="742950" indent="-742950">
              <a:buFont typeface="+mj-lt"/>
              <a:buAutoNum type="arabicPeriod"/>
            </a:pPr>
            <a:r>
              <a:rPr lang="pt-BR" sz="3600" dirty="0"/>
              <a:t>Criar diretório para armazenar VM (ex: c:\VM\Nano)</a:t>
            </a:r>
          </a:p>
          <a:p>
            <a:pPr marL="742950" indent="-742950">
              <a:buFont typeface="+mj-lt"/>
              <a:buAutoNum type="arabicPeriod"/>
            </a:pPr>
            <a:r>
              <a:rPr lang="pt-BR" sz="3600" dirty="0"/>
              <a:t>Copiar arquivo Nano.VHD  para pasta</a:t>
            </a:r>
          </a:p>
          <a:p>
            <a:pPr marL="742950" indent="-742950">
              <a:buFont typeface="+mj-lt"/>
              <a:buAutoNum type="arabicPeriod"/>
            </a:pPr>
            <a:r>
              <a:rPr lang="pt-BR" sz="3600" dirty="0"/>
              <a:t>Criar VM com nome Nano e usar VHD existente (Nano.VHD)</a:t>
            </a:r>
            <a:endParaRPr lang="pt-BR" sz="1800" dirty="0"/>
          </a:p>
        </p:txBody>
      </p:sp>
      <p:sp>
        <p:nvSpPr>
          <p:cNvPr id="3" name="Title 2"/>
          <p:cNvSpPr>
            <a:spLocks noGrp="1"/>
          </p:cNvSpPr>
          <p:nvPr>
            <p:ph type="title"/>
          </p:nvPr>
        </p:nvSpPr>
        <p:spPr/>
        <p:txBody>
          <a:bodyPr/>
          <a:lstStyle/>
          <a:p>
            <a:r>
              <a:rPr lang="pt-BR" dirty="0"/>
              <a:t>Criar VM Nano no Hyper-V</a:t>
            </a:r>
            <a:endParaRPr lang="en-US" dirty="0"/>
          </a:p>
        </p:txBody>
      </p:sp>
    </p:spTree>
    <p:extLst>
      <p:ext uri="{BB962C8B-B14F-4D97-AF65-F5344CB8AC3E}">
        <p14:creationId xmlns:p14="http://schemas.microsoft.com/office/powerpoint/2010/main" val="170382704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19891"/>
          </a:xfrm>
        </p:spPr>
        <p:txBody>
          <a:bodyPr/>
          <a:lstStyle/>
          <a:p>
            <a:pPr marL="742950" indent="-742950">
              <a:buFont typeface="+mj-lt"/>
              <a:buAutoNum type="arabicPeriod"/>
            </a:pPr>
            <a:r>
              <a:rPr lang="pt-BR" sz="3600" dirty="0"/>
              <a:t>Modo de isolamento (não executar)</a:t>
            </a:r>
          </a:p>
          <a:p>
            <a:pPr marL="800100" lvl="1" indent="-457200">
              <a:buFont typeface="+mj-lt"/>
              <a:buAutoNum type="arabicPeriod"/>
            </a:pPr>
            <a:r>
              <a:rPr lang="pt-BR" sz="2000" dirty="0"/>
              <a:t>Docker run –it --isolation=hyperv nanoserver cmd</a:t>
            </a:r>
          </a:p>
          <a:p>
            <a:pPr marL="800100" lvl="1" indent="-457200">
              <a:buFont typeface="+mj-lt"/>
              <a:buAutoNum type="arabicPeriod"/>
            </a:pPr>
            <a:r>
              <a:rPr lang="pt-BR" sz="2000" dirty="0"/>
              <a:t>Prompt Powershell será aberto em modo CMD</a:t>
            </a:r>
          </a:p>
          <a:p>
            <a:pPr marL="742950" indent="-742950">
              <a:buFont typeface="+mj-lt"/>
              <a:buAutoNum type="arabicPeriod"/>
            </a:pPr>
            <a:r>
              <a:rPr lang="pt-BR" sz="3600" dirty="0"/>
              <a:t>Modo normal</a:t>
            </a:r>
          </a:p>
          <a:p>
            <a:pPr marL="800100" lvl="1" indent="-457200">
              <a:buFont typeface="+mj-lt"/>
              <a:buAutoNum type="arabicPeriod"/>
            </a:pPr>
            <a:r>
              <a:rPr lang="pt-BR" sz="2000" dirty="0"/>
              <a:t>Docker run –d windowsservercore ping localhost –t</a:t>
            </a:r>
          </a:p>
          <a:p>
            <a:pPr marL="800100" lvl="1" indent="-457200">
              <a:buFont typeface="+mj-lt"/>
              <a:buAutoNum type="arabicPeriod"/>
            </a:pPr>
            <a:r>
              <a:rPr lang="pt-BR" sz="2000" dirty="0"/>
              <a:t>Copiar ID</a:t>
            </a:r>
            <a:endParaRPr lang="en-US" sz="2000" dirty="0"/>
          </a:p>
          <a:p>
            <a:pPr marL="742950" indent="-742950">
              <a:buFont typeface="+mj-lt"/>
              <a:buAutoNum type="arabicPeriod"/>
            </a:pPr>
            <a:r>
              <a:rPr lang="pt-BR" sz="3600" dirty="0"/>
              <a:t>Visualizando processo do ping via Docker</a:t>
            </a:r>
          </a:p>
          <a:p>
            <a:pPr marL="800100" lvl="1" indent="-457200">
              <a:buFont typeface="+mj-lt"/>
              <a:buAutoNum type="arabicPeriod"/>
            </a:pPr>
            <a:r>
              <a:rPr lang="pt-BR" sz="2000" dirty="0"/>
              <a:t>Docker top “ID_copiado”</a:t>
            </a:r>
          </a:p>
          <a:p>
            <a:pPr marL="800100" lvl="1" indent="-457200">
              <a:buFont typeface="+mj-lt"/>
              <a:buAutoNum type="arabicPeriod"/>
            </a:pPr>
            <a:r>
              <a:rPr lang="pt-BR" sz="2000" dirty="0"/>
              <a:t>Aparecerá o process ID e o comando (ping)</a:t>
            </a:r>
          </a:p>
          <a:p>
            <a:pPr marL="742950" indent="-742950">
              <a:buFont typeface="+mj-lt"/>
              <a:buAutoNum type="arabicPeriod"/>
            </a:pPr>
            <a:r>
              <a:rPr lang="pt-BR" sz="3600" dirty="0"/>
              <a:t>Visualizando processo do ping pelo Windows</a:t>
            </a:r>
          </a:p>
          <a:p>
            <a:pPr marL="800100" lvl="1" indent="-457200">
              <a:buFont typeface="+mj-lt"/>
              <a:buAutoNum type="arabicPeriod"/>
            </a:pPr>
            <a:r>
              <a:rPr lang="pt-BR" sz="2000" dirty="0"/>
              <a:t>Get-process –name ping</a:t>
            </a:r>
          </a:p>
          <a:p>
            <a:pPr marL="800100" lvl="1" indent="-457200">
              <a:buFont typeface="+mj-lt"/>
              <a:buAutoNum type="arabicPeriod"/>
            </a:pPr>
            <a:r>
              <a:rPr lang="pt-BR" sz="2000" dirty="0"/>
              <a:t>Aparecerá mesmo process ID acima</a:t>
            </a:r>
          </a:p>
        </p:txBody>
      </p:sp>
      <p:sp>
        <p:nvSpPr>
          <p:cNvPr id="3" name="Title 2"/>
          <p:cNvSpPr>
            <a:spLocks noGrp="1"/>
          </p:cNvSpPr>
          <p:nvPr>
            <p:ph type="title"/>
          </p:nvPr>
        </p:nvSpPr>
        <p:spPr/>
        <p:txBody>
          <a:bodyPr/>
          <a:lstStyle/>
          <a:p>
            <a:r>
              <a:rPr lang="pt-BR" dirty="0"/>
              <a:t>Criando Container Hyper-V</a:t>
            </a:r>
            <a:endParaRPr lang="en-US" dirty="0"/>
          </a:p>
        </p:txBody>
      </p:sp>
    </p:spTree>
    <p:extLst>
      <p:ext uri="{BB962C8B-B14F-4D97-AF65-F5344CB8AC3E}">
        <p14:creationId xmlns:p14="http://schemas.microsoft.com/office/powerpoint/2010/main" val="118278215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742950" indent="-742950">
              <a:buFont typeface="+mj-lt"/>
              <a:buAutoNum type="arabicPeriod"/>
            </a:pPr>
            <a:r>
              <a:rPr lang="pt-BR" sz="3600" dirty="0"/>
              <a:t>Iniciar container em modo isolado</a:t>
            </a:r>
          </a:p>
          <a:p>
            <a:pPr marL="984250" lvl="1" indent="-742950">
              <a:buFont typeface="+mj-lt"/>
              <a:buAutoNum type="arabicPeriod"/>
            </a:pPr>
            <a:r>
              <a:rPr lang="pt-BR" sz="2000" dirty="0"/>
              <a:t>docker run -d --isolation=hyperv nanoserver ping -t localhost</a:t>
            </a:r>
          </a:p>
          <a:p>
            <a:pPr marL="984250" lvl="1" indent="-742950">
              <a:buFont typeface="+mj-lt"/>
              <a:buAutoNum type="arabicPeriod"/>
            </a:pPr>
            <a:r>
              <a:rPr lang="pt-BR" sz="2000" dirty="0"/>
              <a:t>Copiar ID</a:t>
            </a:r>
          </a:p>
          <a:p>
            <a:pPr marL="742950" indent="-742950">
              <a:buFont typeface="+mj-lt"/>
              <a:buAutoNum type="arabicPeriod"/>
            </a:pPr>
            <a:r>
              <a:rPr lang="pt-BR" sz="3600" dirty="0"/>
              <a:t>Visualizando processo do ping via Docker</a:t>
            </a:r>
          </a:p>
          <a:p>
            <a:pPr marL="984250" lvl="1" indent="-742950">
              <a:buFont typeface="+mj-lt"/>
              <a:buAutoNum type="arabicPeriod"/>
            </a:pPr>
            <a:r>
              <a:rPr lang="pt-BR" sz="2000" dirty="0"/>
              <a:t>Docker top “ID_copiado”</a:t>
            </a:r>
          </a:p>
          <a:p>
            <a:pPr marL="742950" indent="-742950">
              <a:buFont typeface="+mj-lt"/>
              <a:buAutoNum type="arabicPeriod"/>
            </a:pPr>
            <a:r>
              <a:rPr lang="pt-BR" sz="3600" dirty="0"/>
              <a:t>Visualizando processo via Windows</a:t>
            </a:r>
          </a:p>
          <a:p>
            <a:pPr marL="984250" lvl="1" indent="-742950">
              <a:buFont typeface="+mj-lt"/>
              <a:buAutoNum type="arabicPeriod"/>
            </a:pPr>
            <a:r>
              <a:rPr lang="pt-BR" sz="2000" dirty="0"/>
              <a:t>Get-process –name ping</a:t>
            </a:r>
          </a:p>
          <a:p>
            <a:pPr marL="984250" lvl="1" indent="-742950">
              <a:buFont typeface="+mj-lt"/>
              <a:buAutoNum type="arabicPeriod"/>
            </a:pPr>
            <a:r>
              <a:rPr lang="pt-BR" sz="2000" dirty="0"/>
              <a:t>Não aparecerá o ID listado no comando “docker top”</a:t>
            </a:r>
          </a:p>
          <a:p>
            <a:pPr marL="742950" indent="-742950">
              <a:buFont typeface="+mj-lt"/>
              <a:buAutoNum type="arabicPeriod"/>
            </a:pPr>
            <a:r>
              <a:rPr lang="pt-BR" sz="3600" dirty="0"/>
              <a:t>Visualizando o container isolado</a:t>
            </a:r>
          </a:p>
          <a:p>
            <a:pPr marL="984250" lvl="1" indent="-742950">
              <a:buFont typeface="+mj-lt"/>
              <a:buAutoNum type="arabicPeriod"/>
            </a:pPr>
            <a:r>
              <a:rPr lang="pt-BR" sz="2000" dirty="0"/>
              <a:t>Get-process –name vmwp ou via Task Manager</a:t>
            </a:r>
          </a:p>
          <a:p>
            <a:pPr marL="742950" indent="-742950">
              <a:buFont typeface="+mj-lt"/>
              <a:buAutoNum type="arabicPeriod"/>
            </a:pPr>
            <a:endParaRPr lang="pt-BR" sz="3600" dirty="0"/>
          </a:p>
          <a:p>
            <a:pPr marL="984250" lvl="1" indent="-742950">
              <a:buFont typeface="+mj-lt"/>
              <a:buAutoNum type="arabicPeriod"/>
            </a:pPr>
            <a:endParaRPr lang="pt-BR" sz="2000" dirty="0"/>
          </a:p>
          <a:p>
            <a:pPr marL="984250" lvl="1" indent="-742950">
              <a:buFont typeface="+mj-lt"/>
              <a:buAutoNum type="arabicPeriod"/>
            </a:pPr>
            <a:endParaRPr lang="pt-BR" sz="400" dirty="0"/>
          </a:p>
        </p:txBody>
      </p:sp>
      <p:sp>
        <p:nvSpPr>
          <p:cNvPr id="3" name="Title 2"/>
          <p:cNvSpPr>
            <a:spLocks noGrp="1"/>
          </p:cNvSpPr>
          <p:nvPr>
            <p:ph type="title"/>
          </p:nvPr>
        </p:nvSpPr>
        <p:spPr/>
        <p:txBody>
          <a:bodyPr/>
          <a:lstStyle/>
          <a:p>
            <a:r>
              <a:rPr lang="pt-BR" dirty="0"/>
              <a:t>Criando Container Hyper-V (cont...)</a:t>
            </a:r>
            <a:endParaRPr lang="en-US" dirty="0"/>
          </a:p>
        </p:txBody>
      </p:sp>
    </p:spTree>
    <p:extLst>
      <p:ext uri="{BB962C8B-B14F-4D97-AF65-F5344CB8AC3E}">
        <p14:creationId xmlns:p14="http://schemas.microsoft.com/office/powerpoint/2010/main" val="419358193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Gerenciando dados</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4</a:t>
            </a:r>
            <a:endParaRPr lang="en-US" dirty="0">
              <a:solidFill>
                <a:srgbClr val="FFFFFF"/>
              </a:solidFill>
            </a:endParaRPr>
          </a:p>
        </p:txBody>
      </p:sp>
    </p:spTree>
    <p:extLst>
      <p:ext uri="{BB962C8B-B14F-4D97-AF65-F5344CB8AC3E}">
        <p14:creationId xmlns:p14="http://schemas.microsoft.com/office/powerpoint/2010/main" val="1836245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3514808"/>
          </a:xfrm>
        </p:spPr>
        <p:txBody>
          <a:bodyPr/>
          <a:lstStyle/>
          <a:p>
            <a:pPr marL="514350" indent="-514350">
              <a:buFont typeface="+mj-lt"/>
              <a:buAutoNum type="arabicPeriod"/>
            </a:pPr>
            <a:r>
              <a:rPr lang="pt-BR" dirty="0"/>
              <a:t>Executar container e criar volume</a:t>
            </a:r>
          </a:p>
          <a:p>
            <a:pPr lvl="1">
              <a:buFont typeface="+mj-lt"/>
              <a:buAutoNum type="arabicPeriod"/>
            </a:pPr>
            <a:endParaRPr lang="pt-BR" sz="400" dirty="0"/>
          </a:p>
          <a:p>
            <a:pPr marL="685800" lvl="1" indent="-342900">
              <a:buFont typeface="+mj-lt"/>
              <a:buAutoNum type="arabicPeriod"/>
            </a:pPr>
            <a:r>
              <a:rPr lang="pt-BR" dirty="0"/>
              <a:t>Docker run –it –v c:\novo-volume-dados windowsservercore cmd</a:t>
            </a:r>
          </a:p>
          <a:p>
            <a:pPr marL="514350" indent="-514350">
              <a:buFont typeface="+mj-lt"/>
              <a:buAutoNum type="arabicPeriod"/>
            </a:pPr>
            <a:r>
              <a:rPr lang="pt-BR" dirty="0"/>
              <a:t>Criar arquivo na pasta c:\novo-volume-dados</a:t>
            </a:r>
          </a:p>
          <a:p>
            <a:pPr marL="685800" lvl="1" indent="-342900">
              <a:buFont typeface="+mj-lt"/>
              <a:buAutoNum type="arabicPeriod"/>
            </a:pPr>
            <a:r>
              <a:rPr lang="pt-BR" dirty="0"/>
              <a:t>Echo “teste de volume de dados” &gt; c:\novo-volume-dados\testevolume1.txt</a:t>
            </a:r>
          </a:p>
          <a:p>
            <a:pPr marL="685800" lvl="1" indent="-342900">
              <a:buFont typeface="+mj-lt"/>
              <a:buAutoNum type="arabicPeriod"/>
            </a:pPr>
            <a:r>
              <a:rPr lang="pt-BR" dirty="0"/>
              <a:t>Dir</a:t>
            </a:r>
          </a:p>
          <a:p>
            <a:pPr marL="685800" lvl="1" indent="-342900">
              <a:buFont typeface="+mj-lt"/>
              <a:buAutoNum type="arabicPeriod"/>
            </a:pPr>
            <a:r>
              <a:rPr lang="pt-BR" dirty="0"/>
              <a:t>Exit</a:t>
            </a:r>
          </a:p>
          <a:p>
            <a:pPr marL="685800" lvl="1" indent="-342900">
              <a:buFont typeface="+mj-lt"/>
              <a:buAutoNum type="arabicPeriod"/>
            </a:pPr>
            <a:r>
              <a:rPr lang="pt-BR" dirty="0"/>
              <a:t>Visualizar volume no Host em c:\ProgramData\docker\volumes</a:t>
            </a:r>
          </a:p>
        </p:txBody>
      </p:sp>
      <p:sp>
        <p:nvSpPr>
          <p:cNvPr id="3" name="Title 2"/>
          <p:cNvSpPr>
            <a:spLocks noGrp="1"/>
          </p:cNvSpPr>
          <p:nvPr>
            <p:ph type="title"/>
          </p:nvPr>
        </p:nvSpPr>
        <p:spPr/>
        <p:txBody>
          <a:bodyPr/>
          <a:lstStyle/>
          <a:p>
            <a:r>
              <a:rPr lang="pt-BR" dirty="0"/>
              <a:t>Criando volumes de dados</a:t>
            </a:r>
            <a:endParaRPr lang="en-US" dirty="0"/>
          </a:p>
        </p:txBody>
      </p:sp>
    </p:spTree>
    <p:extLst>
      <p:ext uri="{BB962C8B-B14F-4D97-AF65-F5344CB8AC3E}">
        <p14:creationId xmlns:p14="http://schemas.microsoft.com/office/powerpoint/2010/main" val="28432293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64600"/>
          </a:xfrm>
        </p:spPr>
        <p:txBody>
          <a:bodyPr/>
          <a:lstStyle/>
          <a:p>
            <a:pPr marL="742950" indent="-742950">
              <a:buFont typeface="+mj-lt"/>
              <a:buAutoNum type="arabicPeriod"/>
            </a:pPr>
            <a:r>
              <a:rPr lang="pt-BR" dirty="0"/>
              <a:t>Criar pasta no Host e copiar arquivos</a:t>
            </a:r>
          </a:p>
          <a:p>
            <a:pPr marL="800100" lvl="1" indent="-457200">
              <a:buFont typeface="+mj-lt"/>
              <a:buAutoNum type="arabicPeriod"/>
            </a:pPr>
            <a:r>
              <a:rPr lang="pt-BR" dirty="0"/>
              <a:t>Criar pasta c:\origem</a:t>
            </a:r>
          </a:p>
          <a:p>
            <a:pPr marL="800100" lvl="1" indent="-457200">
              <a:buFont typeface="+mj-lt"/>
              <a:buAutoNum type="arabicPeriod"/>
            </a:pPr>
            <a:r>
              <a:rPr lang="pt-BR" dirty="0"/>
              <a:t>Copiar arquivos pequenos para esta pasta</a:t>
            </a:r>
          </a:p>
          <a:p>
            <a:pPr marL="742950" indent="-742950">
              <a:buFont typeface="+mj-lt"/>
              <a:buAutoNum type="arabicPeriod"/>
            </a:pPr>
            <a:r>
              <a:rPr lang="pt-BR" dirty="0"/>
              <a:t>Executar container montando volume de dados existente no Host (c:\origem) para dentro do container (c:\destino</a:t>
            </a:r>
          </a:p>
          <a:p>
            <a:pPr marL="800100" lvl="1" indent="-457200">
              <a:buFont typeface="+mj-lt"/>
              <a:buAutoNum type="arabicPeriod"/>
            </a:pPr>
            <a:r>
              <a:rPr lang="pt-BR" dirty="0"/>
              <a:t>Docker run –it –v c:\origem:c:\destino windowservercore cmd</a:t>
            </a:r>
          </a:p>
          <a:p>
            <a:pPr marL="800100" lvl="1" indent="-457200">
              <a:buFont typeface="+mj-lt"/>
              <a:buAutoNum type="arabicPeriod"/>
            </a:pPr>
            <a:r>
              <a:rPr lang="pt-BR" dirty="0"/>
              <a:t>Command Prompt será aberto</a:t>
            </a:r>
          </a:p>
          <a:p>
            <a:pPr marL="742950" indent="-742950">
              <a:buFont typeface="+mj-lt"/>
              <a:buAutoNum type="arabicPeriod"/>
            </a:pPr>
            <a:r>
              <a:rPr lang="pt-BR" dirty="0"/>
              <a:t>Visualizar conteúdo</a:t>
            </a:r>
          </a:p>
          <a:p>
            <a:pPr marL="800100" lvl="1" indent="-457200">
              <a:buFont typeface="+mj-lt"/>
              <a:buAutoNum type="arabicPeriod"/>
            </a:pPr>
            <a:r>
              <a:rPr lang="pt-BR" dirty="0"/>
              <a:t>Através do Command Prompt entrar na pasta c:\destino e visualizar conteúdo (DIR)</a:t>
            </a:r>
            <a:endParaRPr lang="en-US" dirty="0"/>
          </a:p>
        </p:txBody>
      </p:sp>
      <p:sp>
        <p:nvSpPr>
          <p:cNvPr id="3" name="Title 2"/>
          <p:cNvSpPr>
            <a:spLocks noGrp="1"/>
          </p:cNvSpPr>
          <p:nvPr>
            <p:ph type="title"/>
          </p:nvPr>
        </p:nvSpPr>
        <p:spPr/>
        <p:txBody>
          <a:bodyPr/>
          <a:lstStyle/>
          <a:p>
            <a:r>
              <a:rPr lang="pt-BR" dirty="0"/>
              <a:t>Montando volume de dados</a:t>
            </a:r>
            <a:endParaRPr lang="en-US" dirty="0"/>
          </a:p>
        </p:txBody>
      </p:sp>
    </p:spTree>
    <p:extLst>
      <p:ext uri="{BB962C8B-B14F-4D97-AF65-F5344CB8AC3E}">
        <p14:creationId xmlns:p14="http://schemas.microsoft.com/office/powerpoint/2010/main" val="93116967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96889"/>
          </a:xfrm>
        </p:spPr>
        <p:txBody>
          <a:bodyPr/>
          <a:lstStyle/>
          <a:p>
            <a:pPr marL="742950" indent="-742950">
              <a:buFont typeface="+mj-lt"/>
              <a:buAutoNum type="arabicPeriod"/>
            </a:pPr>
            <a:r>
              <a:rPr lang="pt-BR" sz="3600" dirty="0"/>
              <a:t>Criar pasta e arquivo de teste no host</a:t>
            </a:r>
          </a:p>
          <a:p>
            <a:pPr marL="800100" lvl="1" indent="-457200">
              <a:buFont typeface="+mj-lt"/>
              <a:buAutoNum type="arabicPeriod"/>
            </a:pPr>
            <a:r>
              <a:rPr lang="pt-BR" sz="2000" dirty="0"/>
              <a:t>New-item -type directory –path c:\origem2</a:t>
            </a:r>
          </a:p>
          <a:p>
            <a:pPr marL="800100" lvl="1" indent="-457200">
              <a:buFont typeface="+mj-lt"/>
              <a:buAutoNum type="arabicPeriod"/>
            </a:pPr>
            <a:r>
              <a:rPr lang="pt-BR" sz="2000" dirty="0"/>
              <a:t>Echo “teste com arquivo único1” &gt; c:\origem2\teste1.txt</a:t>
            </a:r>
          </a:p>
          <a:p>
            <a:pPr marL="800100" lvl="1" indent="-457200">
              <a:buFont typeface="+mj-lt"/>
              <a:buAutoNum type="arabicPeriod"/>
            </a:pPr>
            <a:r>
              <a:rPr lang="pt-BR" sz="2000" dirty="0"/>
              <a:t>Echo “teste com arquivo único2” &gt; c:\origem2\teste2.txt</a:t>
            </a:r>
          </a:p>
          <a:p>
            <a:pPr marL="800100" lvl="1" indent="-457200">
              <a:buFont typeface="+mj-lt"/>
              <a:buAutoNum type="arabicPeriod"/>
            </a:pPr>
            <a:r>
              <a:rPr lang="pt-BR" sz="2000" dirty="0"/>
              <a:t>Echo “teste com arquivo único3” &gt; c:\origem2\teste3.txt</a:t>
            </a:r>
          </a:p>
          <a:p>
            <a:pPr marL="742950" indent="-742950">
              <a:buFont typeface="+mj-lt"/>
              <a:buAutoNum type="arabicPeriod"/>
            </a:pPr>
            <a:r>
              <a:rPr lang="pt-BR" sz="3600" dirty="0"/>
              <a:t>Executar container e mapear arquivo</a:t>
            </a:r>
          </a:p>
          <a:p>
            <a:pPr marL="800100" lvl="1" indent="-457200">
              <a:buFont typeface="+mj-lt"/>
              <a:buAutoNum type="arabicPeriod"/>
            </a:pPr>
            <a:r>
              <a:rPr lang="pt-BR" sz="2000" dirty="0"/>
              <a:t>Docker run –it –v c:\origem2\teste1.txt windowsservercore cmd</a:t>
            </a:r>
          </a:p>
          <a:p>
            <a:pPr marL="742950" indent="-742950">
              <a:buFont typeface="+mj-lt"/>
              <a:buAutoNum type="arabicPeriod"/>
            </a:pPr>
            <a:r>
              <a:rPr lang="pt-BR" sz="3600" dirty="0"/>
              <a:t>Visualizar conte[udo de diretório de dentro do container</a:t>
            </a:r>
          </a:p>
          <a:p>
            <a:pPr marL="800100" lvl="1" indent="-457200">
              <a:buFont typeface="+mj-lt"/>
              <a:buAutoNum type="arabicPeriod"/>
            </a:pPr>
            <a:r>
              <a:rPr lang="pt-BR" sz="2000" dirty="0"/>
              <a:t>Cd origem2</a:t>
            </a:r>
          </a:p>
          <a:p>
            <a:pPr marL="800100" lvl="1" indent="-457200">
              <a:buFont typeface="+mj-lt"/>
              <a:buAutoNum type="arabicPeriod"/>
            </a:pPr>
            <a:r>
              <a:rPr lang="pt-BR" sz="2000" dirty="0"/>
              <a:t>Dir</a:t>
            </a:r>
          </a:p>
          <a:p>
            <a:pPr marL="558800" indent="-457200">
              <a:buFont typeface="+mj-lt"/>
              <a:buAutoNum type="arabicPeriod"/>
            </a:pPr>
            <a:r>
              <a:rPr lang="pt-BR" sz="3600" dirty="0"/>
              <a:t>Inspecionando volume compartilhado</a:t>
            </a:r>
          </a:p>
          <a:p>
            <a:pPr marL="800100" lvl="1" indent="-457200">
              <a:buFont typeface="+mj-lt"/>
              <a:buAutoNum type="arabicPeriod"/>
            </a:pPr>
            <a:r>
              <a:rPr lang="pt-BR" sz="2000" dirty="0"/>
              <a:t>Docker inspect nome_container</a:t>
            </a:r>
            <a:br>
              <a:rPr lang="pt-BR" sz="2000" dirty="0"/>
            </a:br>
            <a:endParaRPr lang="en-US" sz="2000" dirty="0"/>
          </a:p>
        </p:txBody>
      </p:sp>
      <p:sp>
        <p:nvSpPr>
          <p:cNvPr id="3" name="Title 2"/>
          <p:cNvSpPr>
            <a:spLocks noGrp="1"/>
          </p:cNvSpPr>
          <p:nvPr>
            <p:ph type="title"/>
          </p:nvPr>
        </p:nvSpPr>
        <p:spPr/>
        <p:txBody>
          <a:bodyPr/>
          <a:lstStyle/>
          <a:p>
            <a:r>
              <a:rPr lang="pt-BR" dirty="0"/>
              <a:t>Montando um único arquivo</a:t>
            </a:r>
            <a:endParaRPr lang="en-US" dirty="0"/>
          </a:p>
        </p:txBody>
      </p:sp>
    </p:spTree>
    <p:extLst>
      <p:ext uri="{BB962C8B-B14F-4D97-AF65-F5344CB8AC3E}">
        <p14:creationId xmlns:p14="http://schemas.microsoft.com/office/powerpoint/2010/main" val="42670158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12664"/>
            <a:ext cx="12057380" cy="898600"/>
          </a:xfrm>
        </p:spPr>
        <p:txBody>
          <a:bodyPr/>
          <a:lstStyle/>
          <a:p>
            <a:r>
              <a:rPr lang="en-US" spc="0" dirty="0" err="1"/>
              <a:t>Integração</a:t>
            </a:r>
            <a:r>
              <a:rPr lang="en-US" spc="0" dirty="0"/>
              <a:t> com Docker</a:t>
            </a:r>
            <a:br>
              <a:rPr lang="en-US" spc="0" dirty="0"/>
            </a:br>
            <a:r>
              <a:rPr lang="en-US" sz="3200" spc="0" dirty="0" err="1">
                <a:gradFill>
                  <a:gsLst>
                    <a:gs pos="7619">
                      <a:srgbClr val="00188F"/>
                    </a:gs>
                    <a:gs pos="35000">
                      <a:srgbClr val="00188F"/>
                    </a:gs>
                  </a:gsLst>
                  <a:lin ang="5400000" scaled="0"/>
                </a:gradFill>
              </a:rPr>
              <a:t>União</a:t>
            </a:r>
            <a:r>
              <a:rPr lang="en-US" sz="3200" spc="0" dirty="0">
                <a:gradFill>
                  <a:gsLst>
                    <a:gs pos="7619">
                      <a:srgbClr val="00188F"/>
                    </a:gs>
                    <a:gs pos="35000">
                      <a:srgbClr val="00188F"/>
                    </a:gs>
                  </a:gsLst>
                  <a:lin ang="5400000" scaled="0"/>
                </a:gradFill>
              </a:rPr>
              <a:t> de </a:t>
            </a:r>
            <a:r>
              <a:rPr lang="en-US" sz="3200" spc="0" dirty="0" err="1">
                <a:gradFill>
                  <a:gsLst>
                    <a:gs pos="7619">
                      <a:srgbClr val="00188F"/>
                    </a:gs>
                    <a:gs pos="35000">
                      <a:srgbClr val="00188F"/>
                    </a:gs>
                  </a:gsLst>
                  <a:lin ang="5400000" scaled="0"/>
                </a:gradFill>
              </a:rPr>
              <a:t>investimentos</a:t>
            </a:r>
            <a:r>
              <a:rPr lang="en-US" sz="3200" spc="0" dirty="0">
                <a:gradFill>
                  <a:gsLst>
                    <a:gs pos="7619">
                      <a:srgbClr val="00188F"/>
                    </a:gs>
                    <a:gs pos="35000">
                      <a:srgbClr val="00188F"/>
                    </a:gs>
                  </a:gsLst>
                  <a:lin ang="5400000" scaled="0"/>
                </a:gradFill>
              </a:rPr>
              <a:t> </a:t>
            </a:r>
            <a:r>
              <a:rPr lang="en-US" sz="3200" spc="0" dirty="0" err="1">
                <a:gradFill>
                  <a:gsLst>
                    <a:gs pos="7619">
                      <a:srgbClr val="00188F"/>
                    </a:gs>
                    <a:gs pos="35000">
                      <a:srgbClr val="00188F"/>
                    </a:gs>
                  </a:gsLst>
                  <a:lin ang="5400000" scaled="0"/>
                </a:gradFill>
              </a:rPr>
              <a:t>estratégicos</a:t>
            </a:r>
            <a:r>
              <a:rPr lang="en-US" sz="3200" spc="0" dirty="0">
                <a:gradFill>
                  <a:gsLst>
                    <a:gs pos="7619">
                      <a:srgbClr val="00188F"/>
                    </a:gs>
                    <a:gs pos="35000">
                      <a:srgbClr val="00188F"/>
                    </a:gs>
                  </a:gsLst>
                  <a:lin ang="5400000" scaled="0"/>
                </a:gradFill>
              </a:rPr>
              <a:t> para </a:t>
            </a:r>
            <a:r>
              <a:rPr lang="en-US" sz="3200" spc="0" dirty="0" err="1">
                <a:gradFill>
                  <a:gsLst>
                    <a:gs pos="7619">
                      <a:srgbClr val="00188F"/>
                    </a:gs>
                    <a:gs pos="35000">
                      <a:srgbClr val="00188F"/>
                    </a:gs>
                  </a:gsLst>
                  <a:lin ang="5400000" scaled="0"/>
                </a:gradFill>
              </a:rPr>
              <a:t>direcionar</a:t>
            </a:r>
            <a:r>
              <a:rPr lang="en-US" sz="3200" spc="0" dirty="0">
                <a:gradFill>
                  <a:gsLst>
                    <a:gs pos="7619">
                      <a:srgbClr val="00188F"/>
                    </a:gs>
                    <a:gs pos="35000">
                      <a:srgbClr val="00188F"/>
                    </a:gs>
                  </a:gsLst>
                  <a:lin ang="5400000" scaled="0"/>
                </a:gradFill>
              </a:rPr>
              <a:t> o </a:t>
            </a:r>
            <a:r>
              <a:rPr lang="en-US" sz="3200" spc="0" dirty="0" err="1">
                <a:gradFill>
                  <a:gsLst>
                    <a:gs pos="7619">
                      <a:srgbClr val="00188F"/>
                    </a:gs>
                    <a:gs pos="35000">
                      <a:srgbClr val="00188F"/>
                    </a:gs>
                  </a:gsLst>
                  <a:lin ang="5400000" scaled="0"/>
                </a:gradFill>
              </a:rPr>
              <a:t>futuro</a:t>
            </a:r>
            <a:r>
              <a:rPr lang="en-US" sz="3200" spc="0" dirty="0">
                <a:gradFill>
                  <a:gsLst>
                    <a:gs pos="7619">
                      <a:srgbClr val="00188F"/>
                    </a:gs>
                    <a:gs pos="35000">
                      <a:srgbClr val="00188F"/>
                    </a:gs>
                  </a:gsLst>
                  <a:lin ang="5400000" scaled="0"/>
                </a:gradFill>
              </a:rPr>
              <a:t> dos containers</a:t>
            </a:r>
            <a:endParaRPr lang="en-US" spc="0" dirty="0">
              <a:gradFill>
                <a:gsLst>
                  <a:gs pos="7619">
                    <a:srgbClr val="00188F"/>
                  </a:gs>
                  <a:gs pos="35000">
                    <a:srgbClr val="00188F"/>
                  </a:gs>
                </a:gsLst>
                <a:lin ang="5400000" scaled="0"/>
              </a:gradFill>
            </a:endParaRPr>
          </a:p>
        </p:txBody>
      </p:sp>
      <p:sp>
        <p:nvSpPr>
          <p:cNvPr id="645" name="Rectangle 644"/>
          <p:cNvSpPr/>
          <p:nvPr/>
        </p:nvSpPr>
        <p:spPr>
          <a:xfrm>
            <a:off x="239202" y="1752044"/>
            <a:ext cx="4913769" cy="3830161"/>
          </a:xfrm>
          <a:prstGeom prst="rect">
            <a:avLst/>
          </a:prstGeom>
          <a:noFill/>
          <a:ln w="12700" cap="flat" cmpd="sng" algn="ctr">
            <a:noFill/>
            <a:prstDash val="solid"/>
            <a:miter lim="800000"/>
          </a:ln>
          <a:effectLst/>
        </p:spPr>
        <p:txBody>
          <a:bodyPr lIns="182880" tIns="182880" rIns="182880" bIns="9144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584">
              <a:lnSpc>
                <a:spcPct val="90000"/>
              </a:lnSpc>
              <a:spcBef>
                <a:spcPts val="306"/>
              </a:spcBef>
              <a:spcAft>
                <a:spcPts val="612"/>
              </a:spcAft>
              <a:buClr>
                <a:srgbClr val="EFEFEF"/>
              </a:buClr>
            </a:pPr>
            <a:r>
              <a:rPr lang="en-US" sz="2000" b="1" dirty="0">
                <a:gradFill>
                  <a:gsLst>
                    <a:gs pos="7619">
                      <a:srgbClr val="00188F"/>
                    </a:gs>
                    <a:gs pos="35000">
                      <a:srgbClr val="00188F"/>
                    </a:gs>
                  </a:gsLst>
                  <a:lin ang="5400000" scaled="0"/>
                </a:gradFill>
                <a:cs typeface="Segoe UI" pitchFamily="34" charset="0"/>
              </a:rPr>
              <a:t>Docker Hub: </a:t>
            </a:r>
            <a:r>
              <a:rPr lang="en-US" sz="2000" dirty="0" err="1">
                <a:gradFill>
                  <a:gsLst>
                    <a:gs pos="19048">
                      <a:schemeClr val="tx1"/>
                    </a:gs>
                    <a:gs pos="65000">
                      <a:schemeClr val="tx1"/>
                    </a:gs>
                  </a:gsLst>
                  <a:lin ang="5400000" scaled="0"/>
                </a:gradFill>
                <a:cs typeface="Segoe UI" pitchFamily="34" charset="0"/>
              </a:rPr>
              <a:t>Coleção</a:t>
            </a:r>
            <a:r>
              <a:rPr lang="en-US" sz="2000" dirty="0">
                <a:gradFill>
                  <a:gsLst>
                    <a:gs pos="19048">
                      <a:schemeClr val="tx1"/>
                    </a:gs>
                    <a:gs pos="65000">
                      <a:schemeClr val="tx1"/>
                    </a:gs>
                  </a:gsLst>
                  <a:lin ang="5400000" scaled="0"/>
                </a:gradFill>
                <a:cs typeface="Segoe UI" pitchFamily="34" charset="0"/>
              </a:rPr>
              <a:t> de </a:t>
            </a:r>
            <a:r>
              <a:rPr lang="en-US" sz="2000" dirty="0" err="1">
                <a:gradFill>
                  <a:gsLst>
                    <a:gs pos="19048">
                      <a:schemeClr val="tx1"/>
                    </a:gs>
                    <a:gs pos="65000">
                      <a:schemeClr val="tx1"/>
                    </a:gs>
                  </a:gsLst>
                  <a:lin ang="5400000" scaled="0"/>
                </a:gradFill>
                <a:cs typeface="Segoe UI" pitchFamily="34" charset="0"/>
              </a:rPr>
              <a:t>aplicações</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abertas</a:t>
            </a:r>
            <a:r>
              <a:rPr lang="en-US" sz="2000" dirty="0">
                <a:gradFill>
                  <a:gsLst>
                    <a:gs pos="19048">
                      <a:schemeClr val="tx1"/>
                    </a:gs>
                    <a:gs pos="65000">
                      <a:schemeClr val="tx1"/>
                    </a:gs>
                  </a:gsLst>
                  <a:lin ang="5400000" scaled="0"/>
                </a:gradFill>
                <a:cs typeface="Segoe UI" pitchFamily="34" charset="0"/>
              </a:rPr>
              <a:t> (e com </a:t>
            </a:r>
            <a:r>
              <a:rPr lang="en-US" sz="2000" dirty="0" err="1">
                <a:gradFill>
                  <a:gsLst>
                    <a:gs pos="19048">
                      <a:schemeClr val="tx1"/>
                    </a:gs>
                    <a:gs pos="65000">
                      <a:schemeClr val="tx1"/>
                    </a:gs>
                  </a:gsLst>
                  <a:lin ang="5400000" scaled="0"/>
                </a:gradFill>
                <a:cs typeface="Segoe UI" pitchFamily="34" charset="0"/>
              </a:rPr>
              <a:t>curadoria</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disponíveis</a:t>
            </a:r>
            <a:r>
              <a:rPr lang="en-US" sz="2000" dirty="0">
                <a:gradFill>
                  <a:gsLst>
                    <a:gs pos="19048">
                      <a:schemeClr val="tx1"/>
                    </a:gs>
                    <a:gs pos="65000">
                      <a:schemeClr val="tx1"/>
                    </a:gs>
                  </a:gsLst>
                  <a:lin ang="5400000" scaled="0"/>
                </a:gradFill>
                <a:cs typeface="Segoe UI" pitchFamily="34" charset="0"/>
              </a:rPr>
              <a:t> para download. </a:t>
            </a:r>
            <a:r>
              <a:rPr lang="en-US" sz="2000" dirty="0">
                <a:gradFill>
                  <a:gsLst>
                    <a:gs pos="19048">
                      <a:schemeClr val="tx1"/>
                    </a:gs>
                    <a:gs pos="65000">
                      <a:schemeClr val="tx1"/>
                    </a:gs>
                  </a:gsLst>
                  <a:lin ang="5400000" scaled="0"/>
                </a:gradFill>
                <a:cs typeface="Segoe UI" pitchFamily="34" charset="0"/>
                <a:hlinkClick r:id="rId3"/>
              </a:rPr>
              <a:t>https://hub.docker.com</a:t>
            </a:r>
            <a:r>
              <a:rPr lang="en-US" sz="2000" dirty="0">
                <a:gradFill>
                  <a:gsLst>
                    <a:gs pos="19048">
                      <a:schemeClr val="tx1"/>
                    </a:gs>
                    <a:gs pos="65000">
                      <a:schemeClr val="tx1"/>
                    </a:gs>
                  </a:gsLst>
                  <a:lin ang="5400000" scaled="0"/>
                </a:gradFill>
                <a:cs typeface="Segoe UI" pitchFamily="34" charset="0"/>
              </a:rPr>
              <a:t> </a:t>
            </a:r>
          </a:p>
          <a:p>
            <a:pPr marL="0" lvl="1" defTabSz="471584">
              <a:lnSpc>
                <a:spcPct val="90000"/>
              </a:lnSpc>
              <a:spcBef>
                <a:spcPts val="306"/>
              </a:spcBef>
              <a:spcAft>
                <a:spcPts val="612"/>
              </a:spcAft>
              <a:buClr>
                <a:srgbClr val="EFEFEF"/>
              </a:buClr>
            </a:pPr>
            <a:r>
              <a:rPr lang="en-US" sz="2000" b="1" dirty="0" err="1">
                <a:gradFill>
                  <a:gsLst>
                    <a:gs pos="7619">
                      <a:srgbClr val="00188F"/>
                    </a:gs>
                    <a:gs pos="35000">
                      <a:srgbClr val="00188F"/>
                    </a:gs>
                  </a:gsLst>
                  <a:lin ang="5400000" scaled="0"/>
                </a:gradFill>
                <a:cs typeface="Segoe UI" pitchFamily="34" charset="0"/>
              </a:rPr>
              <a:t>Colaboração</a:t>
            </a:r>
            <a:r>
              <a:rPr lang="en-US" sz="2000" b="1" dirty="0">
                <a:gradFill>
                  <a:gsLst>
                    <a:gs pos="7619">
                      <a:srgbClr val="00188F"/>
                    </a:gs>
                    <a:gs pos="35000">
                      <a:srgbClr val="00188F"/>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Trazendo</a:t>
            </a:r>
            <a:r>
              <a:rPr lang="en-US" sz="2000" dirty="0">
                <a:gradFill>
                  <a:gsLst>
                    <a:gs pos="19048">
                      <a:schemeClr val="tx1"/>
                    </a:gs>
                    <a:gs pos="65000">
                      <a:schemeClr val="tx1"/>
                    </a:gs>
                  </a:gsLst>
                  <a:lin ang="5400000" scaled="0"/>
                </a:gradFill>
                <a:cs typeface="Segoe UI" pitchFamily="34" charset="0"/>
              </a:rPr>
              <a:t> Windows Server containers para o </a:t>
            </a:r>
            <a:r>
              <a:rPr lang="en-US" sz="2000" dirty="0" err="1">
                <a:gradFill>
                  <a:gsLst>
                    <a:gs pos="19048">
                      <a:schemeClr val="tx1"/>
                    </a:gs>
                    <a:gs pos="65000">
                      <a:schemeClr val="tx1"/>
                    </a:gs>
                  </a:gsLst>
                  <a:lin ang="5400000" scaled="0"/>
                </a:gradFill>
                <a:cs typeface="Segoe UI" pitchFamily="34" charset="0"/>
              </a:rPr>
              <a:t>ecossistema</a:t>
            </a:r>
            <a:r>
              <a:rPr lang="en-US" sz="2000" dirty="0">
                <a:gradFill>
                  <a:gsLst>
                    <a:gs pos="19048">
                      <a:schemeClr val="tx1"/>
                    </a:gs>
                    <a:gs pos="65000">
                      <a:schemeClr val="tx1"/>
                    </a:gs>
                  </a:gsLst>
                  <a:lin ang="5400000" scaled="0"/>
                </a:gradFill>
                <a:cs typeface="Segoe UI" pitchFamily="34" charset="0"/>
              </a:rPr>
              <a:t> de Docker para </a:t>
            </a:r>
            <a:r>
              <a:rPr lang="en-US" sz="2000" dirty="0" err="1">
                <a:gradFill>
                  <a:gsLst>
                    <a:gs pos="19048">
                      <a:schemeClr val="tx1"/>
                    </a:gs>
                    <a:gs pos="65000">
                      <a:schemeClr val="tx1"/>
                    </a:gs>
                  </a:gsLst>
                  <a:lin ang="5400000" scaled="0"/>
                </a:gradFill>
                <a:cs typeface="Segoe UI" pitchFamily="34" charset="0"/>
              </a:rPr>
              <a:t>expandir</a:t>
            </a:r>
            <a:r>
              <a:rPr lang="en-US" sz="2000" dirty="0">
                <a:gradFill>
                  <a:gsLst>
                    <a:gs pos="19048">
                      <a:schemeClr val="tx1"/>
                    </a:gs>
                    <a:gs pos="65000">
                      <a:schemeClr val="tx1"/>
                    </a:gs>
                  </a:gsLst>
                  <a:lin ang="5400000" scaled="0"/>
                </a:gradFill>
                <a:cs typeface="Segoe UI" pitchFamily="34" charset="0"/>
              </a:rPr>
              <a:t> o </a:t>
            </a:r>
            <a:r>
              <a:rPr lang="en-US" sz="2000" dirty="0" err="1">
                <a:gradFill>
                  <a:gsLst>
                    <a:gs pos="19048">
                      <a:schemeClr val="tx1"/>
                    </a:gs>
                    <a:gs pos="65000">
                      <a:schemeClr val="tx1"/>
                    </a:gs>
                  </a:gsLst>
                  <a:lin ang="5400000" scaled="0"/>
                </a:gradFill>
                <a:cs typeface="Segoe UI" pitchFamily="34" charset="0"/>
              </a:rPr>
              <a:t>alcance</a:t>
            </a:r>
            <a:r>
              <a:rPr lang="en-US" sz="2000" dirty="0">
                <a:gradFill>
                  <a:gsLst>
                    <a:gs pos="19048">
                      <a:schemeClr val="tx1"/>
                    </a:gs>
                    <a:gs pos="65000">
                      <a:schemeClr val="tx1"/>
                    </a:gs>
                  </a:gsLst>
                  <a:lin ang="5400000" scaled="0"/>
                </a:gradFill>
                <a:cs typeface="Segoe UI" pitchFamily="34" charset="0"/>
              </a:rPr>
              <a:t> das </a:t>
            </a:r>
            <a:r>
              <a:rPr lang="en-US" sz="2000" dirty="0" err="1">
                <a:gradFill>
                  <a:gsLst>
                    <a:gs pos="19048">
                      <a:schemeClr val="tx1"/>
                    </a:gs>
                    <a:gs pos="65000">
                      <a:schemeClr val="tx1"/>
                    </a:gs>
                  </a:gsLst>
                  <a:lin ang="5400000" scaled="0"/>
                </a:gradFill>
                <a:cs typeface="Segoe UI" pitchFamily="34" charset="0"/>
              </a:rPr>
              <a:t>comunidades</a:t>
            </a:r>
            <a:r>
              <a:rPr lang="en-US" sz="2000" dirty="0">
                <a:gradFill>
                  <a:gsLst>
                    <a:gs pos="19048">
                      <a:schemeClr val="tx1"/>
                    </a:gs>
                    <a:gs pos="65000">
                      <a:schemeClr val="tx1"/>
                    </a:gs>
                  </a:gsLst>
                  <a:lin ang="5400000" scaled="0"/>
                </a:gradFill>
                <a:cs typeface="Segoe UI" pitchFamily="34" charset="0"/>
              </a:rPr>
              <a:t> de </a:t>
            </a:r>
            <a:r>
              <a:rPr lang="en-US" sz="2000" dirty="0" err="1">
                <a:gradFill>
                  <a:gsLst>
                    <a:gs pos="19048">
                      <a:schemeClr val="tx1"/>
                    </a:gs>
                    <a:gs pos="65000">
                      <a:schemeClr val="tx1"/>
                    </a:gs>
                  </a:gsLst>
                  <a:lin ang="5400000" scaled="0"/>
                </a:gradFill>
                <a:cs typeface="Segoe UI" pitchFamily="34" charset="0"/>
              </a:rPr>
              <a:t>desenvolvedores</a:t>
            </a:r>
            <a:r>
              <a:rPr lang="en-US" sz="2000" dirty="0">
                <a:gradFill>
                  <a:gsLst>
                    <a:gs pos="19048">
                      <a:schemeClr val="tx1"/>
                    </a:gs>
                    <a:gs pos="65000">
                      <a:schemeClr val="tx1"/>
                    </a:gs>
                  </a:gsLst>
                  <a:lin ang="5400000" scaled="0"/>
                </a:gradFill>
                <a:cs typeface="Segoe UI" pitchFamily="34" charset="0"/>
              </a:rPr>
              <a:t>.</a:t>
            </a:r>
          </a:p>
          <a:p>
            <a:pPr marL="0" lvl="1" defTabSz="471584">
              <a:lnSpc>
                <a:spcPct val="90000"/>
              </a:lnSpc>
              <a:spcBef>
                <a:spcPts val="306"/>
              </a:spcBef>
              <a:spcAft>
                <a:spcPts val="612"/>
              </a:spcAft>
              <a:buClr>
                <a:srgbClr val="EFEFEF"/>
              </a:buClr>
            </a:pPr>
            <a:r>
              <a:rPr lang="en-US" sz="2000" b="1" dirty="0">
                <a:gradFill>
                  <a:gsLst>
                    <a:gs pos="7619">
                      <a:srgbClr val="00188F"/>
                    </a:gs>
                    <a:gs pos="35000">
                      <a:srgbClr val="00188F"/>
                    </a:gs>
                  </a:gsLst>
                  <a:lin ang="5400000" scaled="0"/>
                </a:gradFill>
                <a:cs typeface="Segoe UI" pitchFamily="34" charset="0"/>
              </a:rPr>
              <a:t>Docker Engine: </a:t>
            </a:r>
            <a:r>
              <a:rPr lang="en-US" sz="2000" dirty="0">
                <a:gradFill>
                  <a:gsLst>
                    <a:gs pos="19048">
                      <a:schemeClr val="tx1"/>
                    </a:gs>
                    <a:gs pos="65000">
                      <a:schemeClr val="tx1"/>
                    </a:gs>
                  </a:gsLst>
                  <a:lin ang="5400000" scaled="0"/>
                </a:gradFill>
                <a:cs typeface="Segoe UI" pitchFamily="34" charset="0"/>
              </a:rPr>
              <a:t>Docker Engine para Windows Server containers </a:t>
            </a:r>
            <a:r>
              <a:rPr lang="en-US" sz="2000" dirty="0" err="1">
                <a:gradFill>
                  <a:gsLst>
                    <a:gs pos="19048">
                      <a:schemeClr val="tx1"/>
                    </a:gs>
                    <a:gs pos="65000">
                      <a:schemeClr val="tx1"/>
                    </a:gs>
                  </a:gsLst>
                  <a:lin ang="5400000" scaled="0"/>
                </a:gradFill>
                <a:cs typeface="Segoe UI" pitchFamily="34" charset="0"/>
              </a:rPr>
              <a:t>será</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desenvolvido</a:t>
            </a:r>
            <a:r>
              <a:rPr lang="en-US" sz="2000" dirty="0">
                <a:gradFill>
                  <a:gsLst>
                    <a:gs pos="19048">
                      <a:schemeClr val="tx1"/>
                    </a:gs>
                    <a:gs pos="65000">
                      <a:schemeClr val="tx1"/>
                    </a:gs>
                  </a:gsLst>
                  <a:lin ang="5400000" scaled="0"/>
                </a:gradFill>
                <a:cs typeface="Segoe UI" pitchFamily="34" charset="0"/>
              </a:rPr>
              <a:t> sob </a:t>
            </a:r>
            <a:r>
              <a:rPr lang="en-US" sz="2000" dirty="0" err="1">
                <a:gradFill>
                  <a:gsLst>
                    <a:gs pos="19048">
                      <a:schemeClr val="tx1"/>
                    </a:gs>
                    <a:gs pos="65000">
                      <a:schemeClr val="tx1"/>
                    </a:gs>
                  </a:gsLst>
                  <a:lin ang="5400000" scaled="0"/>
                </a:gradFill>
                <a:cs typeface="Segoe UI" pitchFamily="34" charset="0"/>
              </a:rPr>
              <a:t>projeto</a:t>
            </a:r>
            <a:r>
              <a:rPr lang="en-US" sz="2000" dirty="0">
                <a:gradFill>
                  <a:gsLst>
                    <a:gs pos="19048">
                      <a:schemeClr val="tx1"/>
                    </a:gs>
                    <a:gs pos="65000">
                      <a:schemeClr val="tx1"/>
                    </a:gs>
                  </a:gsLst>
                  <a:lin ang="5400000" scaled="0"/>
                </a:gradFill>
                <a:cs typeface="Segoe UI" pitchFamily="34" charset="0"/>
              </a:rPr>
              <a:t> open source da Docker.</a:t>
            </a:r>
          </a:p>
          <a:p>
            <a:pPr marL="0" lvl="1" defTabSz="471584">
              <a:lnSpc>
                <a:spcPct val="90000"/>
              </a:lnSpc>
              <a:spcBef>
                <a:spcPts val="306"/>
              </a:spcBef>
              <a:spcAft>
                <a:spcPts val="612"/>
              </a:spcAft>
              <a:buClr>
                <a:srgbClr val="EFEFEF"/>
              </a:buClr>
            </a:pPr>
            <a:r>
              <a:rPr lang="en-US" sz="2000" b="1" dirty="0">
                <a:gradFill>
                  <a:gsLst>
                    <a:gs pos="7619">
                      <a:srgbClr val="00188F"/>
                    </a:gs>
                    <a:gs pos="35000">
                      <a:srgbClr val="00188F"/>
                    </a:gs>
                  </a:gsLst>
                  <a:lin ang="5400000" scaled="0"/>
                </a:gradFill>
                <a:cs typeface="Segoe UI" pitchFamily="34" charset="0"/>
              </a:rPr>
              <a:t>Docker client: </a:t>
            </a:r>
            <a:r>
              <a:rPr lang="en-US" sz="2000" dirty="0" err="1">
                <a:gradFill>
                  <a:gsLst>
                    <a:gs pos="19048">
                      <a:schemeClr val="tx1"/>
                    </a:gs>
                    <a:gs pos="65000">
                      <a:schemeClr val="tx1"/>
                    </a:gs>
                  </a:gsLst>
                  <a:lin ang="5400000" scaled="0"/>
                </a:gradFill>
                <a:cs typeface="Segoe UI" pitchFamily="34" charset="0"/>
              </a:rPr>
              <a:t>Clientes</a:t>
            </a:r>
            <a:r>
              <a:rPr lang="en-US" sz="2000" dirty="0">
                <a:gradFill>
                  <a:gsLst>
                    <a:gs pos="19048">
                      <a:schemeClr val="tx1"/>
                    </a:gs>
                    <a:gs pos="65000">
                      <a:schemeClr val="tx1"/>
                    </a:gs>
                  </a:gsLst>
                  <a:lin ang="5400000" scaled="0"/>
                </a:gradFill>
                <a:cs typeface="Segoe UI" pitchFamily="34" charset="0"/>
              </a:rPr>
              <a:t> Windows </a:t>
            </a:r>
            <a:r>
              <a:rPr lang="en-US" sz="2000" dirty="0" err="1">
                <a:gradFill>
                  <a:gsLst>
                    <a:gs pos="19048">
                      <a:schemeClr val="tx1"/>
                    </a:gs>
                    <a:gs pos="65000">
                      <a:schemeClr val="tx1"/>
                    </a:gs>
                  </a:gsLst>
                  <a:lin ang="5400000" scaled="0"/>
                </a:gradFill>
                <a:cs typeface="Segoe UI" pitchFamily="34" charset="0"/>
              </a:rPr>
              <a:t>serão</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capazes</a:t>
            </a:r>
            <a:r>
              <a:rPr lang="en-US" sz="2000" dirty="0">
                <a:gradFill>
                  <a:gsLst>
                    <a:gs pos="19048">
                      <a:schemeClr val="tx1"/>
                    </a:gs>
                    <a:gs pos="65000">
                      <a:schemeClr val="tx1"/>
                    </a:gs>
                  </a:gsLst>
                  <a:lin ang="5400000" scaled="0"/>
                </a:gradFill>
                <a:cs typeface="Segoe UI" pitchFamily="34" charset="0"/>
              </a:rPr>
              <a:t> de </a:t>
            </a:r>
            <a:r>
              <a:rPr lang="en-US" sz="2000" dirty="0" err="1">
                <a:gradFill>
                  <a:gsLst>
                    <a:gs pos="19048">
                      <a:schemeClr val="tx1"/>
                    </a:gs>
                    <a:gs pos="65000">
                      <a:schemeClr val="tx1"/>
                    </a:gs>
                  </a:gsLst>
                  <a:lin ang="5400000" scaled="0"/>
                </a:gradFill>
                <a:cs typeface="Segoe UI" pitchFamily="34" charset="0"/>
              </a:rPr>
              <a:t>usar</a:t>
            </a:r>
            <a:r>
              <a:rPr lang="en-US" sz="2000" dirty="0">
                <a:gradFill>
                  <a:gsLst>
                    <a:gs pos="19048">
                      <a:schemeClr val="tx1"/>
                    </a:gs>
                    <a:gs pos="65000">
                      <a:schemeClr val="tx1"/>
                    </a:gs>
                  </a:gsLst>
                  <a:lin ang="5400000" scaled="0"/>
                </a:gradFill>
                <a:cs typeface="Segoe UI" pitchFamily="34" charset="0"/>
              </a:rPr>
              <a:t> o </a:t>
            </a:r>
            <a:r>
              <a:rPr lang="en-US" sz="2000" dirty="0" err="1">
                <a:gradFill>
                  <a:gsLst>
                    <a:gs pos="19048">
                      <a:schemeClr val="tx1"/>
                    </a:gs>
                    <a:gs pos="65000">
                      <a:schemeClr val="tx1"/>
                    </a:gs>
                  </a:gsLst>
                  <a:lin ang="5400000" scaled="0"/>
                </a:gradFill>
                <a:cs typeface="Segoe UI" pitchFamily="34" charset="0"/>
              </a:rPr>
              <a:t>mesmo</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cliente</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padrão</a:t>
            </a:r>
            <a:r>
              <a:rPr lang="en-US" sz="2000" dirty="0">
                <a:gradFill>
                  <a:gsLst>
                    <a:gs pos="19048">
                      <a:schemeClr val="tx1"/>
                    </a:gs>
                    <a:gs pos="65000">
                      <a:schemeClr val="tx1"/>
                    </a:gs>
                  </a:gsLst>
                  <a:lin ang="5400000" scaled="0"/>
                </a:gradFill>
                <a:cs typeface="Segoe UI" pitchFamily="34" charset="0"/>
              </a:rPr>
              <a:t> Docker em </a:t>
            </a:r>
            <a:r>
              <a:rPr lang="en-US" sz="2000" dirty="0" err="1">
                <a:gradFill>
                  <a:gsLst>
                    <a:gs pos="19048">
                      <a:schemeClr val="tx1"/>
                    </a:gs>
                    <a:gs pos="65000">
                      <a:schemeClr val="tx1"/>
                    </a:gs>
                  </a:gsLst>
                  <a:lin ang="5400000" scaled="0"/>
                </a:gradFill>
                <a:cs typeface="Segoe UI" pitchFamily="34" charset="0"/>
              </a:rPr>
              <a:t>múltiplos</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ambientes</a:t>
            </a:r>
            <a:r>
              <a:rPr lang="en-US" sz="2000" dirty="0">
                <a:gradFill>
                  <a:gsLst>
                    <a:gs pos="19048">
                      <a:schemeClr val="tx1"/>
                    </a:gs>
                    <a:gs pos="65000">
                      <a:schemeClr val="tx1"/>
                    </a:gs>
                  </a:gsLst>
                  <a:lin ang="5400000" scaled="0"/>
                </a:gradFill>
                <a:cs typeface="Segoe UI" pitchFamily="34" charset="0"/>
              </a:rPr>
              <a:t> de </a:t>
            </a:r>
            <a:r>
              <a:rPr lang="en-US" sz="2000" dirty="0" err="1">
                <a:gradFill>
                  <a:gsLst>
                    <a:gs pos="19048">
                      <a:schemeClr val="tx1"/>
                    </a:gs>
                    <a:gs pos="65000">
                      <a:schemeClr val="tx1"/>
                    </a:gs>
                  </a:gsLst>
                  <a:lin ang="5400000" scaled="0"/>
                </a:gradFill>
                <a:cs typeface="Segoe UI" pitchFamily="34" charset="0"/>
              </a:rPr>
              <a:t>desenvolvimento</a:t>
            </a:r>
            <a:r>
              <a:rPr lang="en-US" sz="2000" dirty="0">
                <a:gradFill>
                  <a:gsLst>
                    <a:gs pos="19048">
                      <a:schemeClr val="tx1"/>
                    </a:gs>
                    <a:gs pos="65000">
                      <a:schemeClr val="tx1"/>
                    </a:gs>
                  </a:gsLst>
                  <a:lin ang="5400000" scaled="0"/>
                </a:gradFill>
                <a:cs typeface="Segoe UI" pitchFamily="34" charset="0"/>
              </a:rPr>
              <a:t>.</a:t>
            </a:r>
          </a:p>
          <a:p>
            <a:pPr marL="0" lvl="1" defTabSz="471584">
              <a:lnSpc>
                <a:spcPct val="90000"/>
              </a:lnSpc>
              <a:spcBef>
                <a:spcPts val="306"/>
              </a:spcBef>
              <a:spcAft>
                <a:spcPts val="612"/>
              </a:spcAft>
              <a:buClr>
                <a:srgbClr val="EFEFEF"/>
              </a:buClr>
            </a:pPr>
            <a:endParaRPr lang="en-US" sz="2000" dirty="0">
              <a:gradFill>
                <a:gsLst>
                  <a:gs pos="19048">
                    <a:schemeClr val="tx1"/>
                  </a:gs>
                  <a:gs pos="65000">
                    <a:schemeClr val="tx1"/>
                  </a:gs>
                </a:gsLst>
                <a:lin ang="5400000" scaled="0"/>
              </a:gradFill>
              <a:cs typeface="Segoe UI" pitchFamily="34" charset="0"/>
            </a:endParaRPr>
          </a:p>
          <a:p>
            <a:pPr marL="0" lvl="1" defTabSz="471584">
              <a:lnSpc>
                <a:spcPct val="90000"/>
              </a:lnSpc>
              <a:spcBef>
                <a:spcPts val="306"/>
              </a:spcBef>
              <a:spcAft>
                <a:spcPts val="612"/>
              </a:spcAft>
              <a:buClr>
                <a:srgbClr val="EFEFEF"/>
              </a:buClr>
            </a:pPr>
            <a:endParaRPr lang="en-US" sz="2000" dirty="0">
              <a:gradFill>
                <a:gsLst>
                  <a:gs pos="19048">
                    <a:schemeClr val="tx1"/>
                  </a:gs>
                  <a:gs pos="65000">
                    <a:schemeClr val="tx1"/>
                  </a:gs>
                </a:gsLst>
                <a:lin ang="5400000" scaled="0"/>
              </a:gradFill>
              <a:cs typeface="Segoe UI" pitchFamily="34" charset="0"/>
            </a:endParaRPr>
          </a:p>
        </p:txBody>
      </p:sp>
      <p:sp>
        <p:nvSpPr>
          <p:cNvPr id="8" name="Rectangle 7"/>
          <p:cNvSpPr/>
          <p:nvPr/>
        </p:nvSpPr>
        <p:spPr bwMode="auto">
          <a:xfrm>
            <a:off x="6004555" y="2020874"/>
            <a:ext cx="4067175" cy="685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Docker Client</a:t>
            </a:r>
          </a:p>
        </p:txBody>
      </p:sp>
      <p:sp>
        <p:nvSpPr>
          <p:cNvPr id="9" name="Rectangle 8"/>
          <p:cNvSpPr/>
          <p:nvPr/>
        </p:nvSpPr>
        <p:spPr bwMode="auto">
          <a:xfrm>
            <a:off x="6004555" y="2750107"/>
            <a:ext cx="2000250" cy="61912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74295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Windows Server</a:t>
            </a:r>
          </a:p>
        </p:txBody>
      </p:sp>
      <p:sp>
        <p:nvSpPr>
          <p:cNvPr id="10" name="Rectangle 9"/>
          <p:cNvSpPr/>
          <p:nvPr/>
        </p:nvSpPr>
        <p:spPr bwMode="auto">
          <a:xfrm>
            <a:off x="8071480" y="2750107"/>
            <a:ext cx="2000250" cy="61912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62865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Linux</a:t>
            </a:r>
          </a:p>
        </p:txBody>
      </p:sp>
      <p:sp>
        <p:nvSpPr>
          <p:cNvPr id="11" name="Rectangle 10"/>
          <p:cNvSpPr/>
          <p:nvPr/>
        </p:nvSpPr>
        <p:spPr bwMode="auto">
          <a:xfrm>
            <a:off x="6004555" y="3412665"/>
            <a:ext cx="2000250" cy="6191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(Daemon)</a:t>
            </a:r>
          </a:p>
        </p:txBody>
      </p:sp>
      <p:sp>
        <p:nvSpPr>
          <p:cNvPr id="13" name="Rectangle 12"/>
          <p:cNvSpPr/>
          <p:nvPr/>
        </p:nvSpPr>
        <p:spPr bwMode="auto">
          <a:xfrm>
            <a:off x="6004555" y="4075223"/>
            <a:ext cx="2000250" cy="619125"/>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chemeClr val="tx1"/>
                    </a:gs>
                    <a:gs pos="100000">
                      <a:schemeClr val="tx1"/>
                    </a:gs>
                  </a:gsLst>
                  <a:lin ang="5400000" scaled="0"/>
                </a:gradFill>
                <a:ea typeface="Segoe UI" pitchFamily="34" charset="0"/>
                <a:cs typeface="Segoe UI" pitchFamily="34" charset="0"/>
              </a:rPr>
              <a:t>Windows Server</a:t>
            </a:r>
          </a:p>
          <a:p>
            <a:pPr algn="ctr" defTabSz="932472" fontAlgn="base">
              <a:lnSpc>
                <a:spcPct val="90000"/>
              </a:lnSpc>
              <a:spcBef>
                <a:spcPct val="0"/>
              </a:spcBef>
              <a:spcAft>
                <a:spcPct val="0"/>
              </a:spcAft>
            </a:pPr>
            <a:r>
              <a:rPr lang="en-US" sz="1200" dirty="0">
                <a:gradFill>
                  <a:gsLst>
                    <a:gs pos="0">
                      <a:schemeClr val="tx1"/>
                    </a:gs>
                    <a:gs pos="100000">
                      <a:schemeClr val="tx1"/>
                    </a:gs>
                  </a:gsLst>
                  <a:lin ang="5400000" scaled="0"/>
                </a:gradFill>
                <a:ea typeface="Segoe UI" pitchFamily="34" charset="0"/>
                <a:cs typeface="Segoe UI" pitchFamily="34" charset="0"/>
              </a:rPr>
              <a:t>Container Support</a:t>
            </a:r>
          </a:p>
          <a:p>
            <a:pPr algn="ctr" defTabSz="932472" fontAlgn="base">
              <a:lnSpc>
                <a:spcPct val="90000"/>
              </a:lnSpc>
              <a:spcBef>
                <a:spcPct val="0"/>
              </a:spcBef>
              <a:spcAft>
                <a:spcPct val="0"/>
              </a:spcAft>
            </a:pPr>
            <a:endParaRPr lang="en-US" sz="1200" dirty="0">
              <a:gradFill>
                <a:gsLst>
                  <a:gs pos="0">
                    <a:schemeClr val="tx1"/>
                  </a:gs>
                  <a:gs pos="100000">
                    <a:schemeClr val="tx1"/>
                  </a:gs>
                </a:gsLst>
                <a:lin ang="5400000" scaled="0"/>
              </a:gradFill>
              <a:ea typeface="Segoe UI" pitchFamily="34" charset="0"/>
              <a:cs typeface="Segoe UI" pitchFamily="34" charset="0"/>
            </a:endParaRPr>
          </a:p>
        </p:txBody>
      </p:sp>
      <p:sp>
        <p:nvSpPr>
          <p:cNvPr id="16" name="Rectangle 15"/>
          <p:cNvSpPr/>
          <p:nvPr/>
        </p:nvSpPr>
        <p:spPr bwMode="auto">
          <a:xfrm>
            <a:off x="8071480" y="4075223"/>
            <a:ext cx="2000250" cy="619125"/>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chemeClr val="tx1"/>
                    </a:gs>
                    <a:gs pos="100000">
                      <a:schemeClr val="tx1"/>
                    </a:gs>
                  </a:gsLst>
                  <a:lin ang="5400000" scaled="0"/>
                </a:gradFill>
                <a:ea typeface="Segoe UI" pitchFamily="34" charset="0"/>
                <a:cs typeface="Segoe UI" pitchFamily="34" charset="0"/>
              </a:rPr>
              <a:t>Linux Container</a:t>
            </a:r>
          </a:p>
          <a:p>
            <a:pPr algn="ctr" defTabSz="932472" fontAlgn="base">
              <a:lnSpc>
                <a:spcPct val="90000"/>
              </a:lnSpc>
              <a:spcBef>
                <a:spcPct val="0"/>
              </a:spcBef>
              <a:spcAft>
                <a:spcPct val="0"/>
              </a:spcAft>
            </a:pPr>
            <a:r>
              <a:rPr lang="en-US" sz="1200" dirty="0">
                <a:gradFill>
                  <a:gsLst>
                    <a:gs pos="0">
                      <a:schemeClr val="tx1"/>
                    </a:gs>
                    <a:gs pos="100000">
                      <a:schemeClr val="tx1"/>
                    </a:gs>
                  </a:gsLst>
                  <a:lin ang="5400000" scaled="0"/>
                </a:gradFill>
                <a:ea typeface="Segoe UI" pitchFamily="34" charset="0"/>
                <a:cs typeface="Segoe UI" pitchFamily="34" charset="0"/>
              </a:rPr>
              <a:t>Support (LXC)</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64666" y="2728173"/>
            <a:ext cx="616176" cy="662775"/>
          </a:xfrm>
          <a:prstGeom prst="rect">
            <a:avLst/>
          </a:prstGeom>
        </p:spPr>
      </p:pic>
      <p:pic>
        <p:nvPicPr>
          <p:cNvPr id="19" name="Picture 2" descr="http://www.iconsdb.com/icons/preview/white/linux-xx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9873" y="2823258"/>
            <a:ext cx="455726" cy="47282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8071480" y="3412665"/>
            <a:ext cx="2000250" cy="6191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(Daemon)</a:t>
            </a:r>
          </a:p>
        </p:txBody>
      </p:sp>
      <p:grpSp>
        <p:nvGrpSpPr>
          <p:cNvPr id="21" name="Group 20"/>
          <p:cNvGrpSpPr/>
          <p:nvPr/>
        </p:nvGrpSpPr>
        <p:grpSpPr>
          <a:xfrm>
            <a:off x="5376808" y="4263428"/>
            <a:ext cx="886968" cy="950976"/>
            <a:chOff x="4489613" y="2912451"/>
            <a:chExt cx="1310996" cy="1356813"/>
          </a:xfrm>
        </p:grpSpPr>
        <p:sp>
          <p:nvSpPr>
            <p:cNvPr id="22" name="Rectangle 21"/>
            <p:cNvSpPr/>
            <p:nvPr/>
          </p:nvSpPr>
          <p:spPr bwMode="auto">
            <a:xfrm>
              <a:off x="4489613" y="2982658"/>
              <a:ext cx="1259088" cy="128660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4541521" y="2912451"/>
              <a:ext cx="1259088" cy="1286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45720" numCol="1" spcCol="0" rtlCol="0" fromWordArt="0" anchor="b" anchorCtr="0" forceAA="0" compatLnSpc="1">
              <a:prstTxWarp prst="textNoShape">
                <a:avLst/>
              </a:prstTxWarp>
              <a:noAutofit/>
            </a:bodyPr>
            <a:lstStyle/>
            <a:p>
              <a:pPr algn="ctr">
                <a:lnSpc>
                  <a:spcPct val="90000"/>
                </a:lnSpc>
              </a:pPr>
              <a:endParaRPr lang="en-US" sz="1050" dirty="0">
                <a:gradFill>
                  <a:gsLst>
                    <a:gs pos="2917">
                      <a:schemeClr val="bg1"/>
                    </a:gs>
                    <a:gs pos="31000">
                      <a:schemeClr val="bg1"/>
                    </a:gs>
                  </a:gsLst>
                  <a:lin ang="5400000" scaled="0"/>
                </a:gradFill>
              </a:endParaRP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25" name="Group 24"/>
          <p:cNvGrpSpPr/>
          <p:nvPr/>
        </p:nvGrpSpPr>
        <p:grpSpPr>
          <a:xfrm>
            <a:off x="9816853" y="4263428"/>
            <a:ext cx="883527" cy="948705"/>
            <a:chOff x="5952249" y="2912452"/>
            <a:chExt cx="1310996" cy="1356812"/>
          </a:xfrm>
        </p:grpSpPr>
        <p:sp>
          <p:nvSpPr>
            <p:cNvPr id="26" name="Rectangle 25"/>
            <p:cNvSpPr/>
            <p:nvPr/>
          </p:nvSpPr>
          <p:spPr bwMode="auto">
            <a:xfrm>
              <a:off x="5952249" y="2982658"/>
              <a:ext cx="1259089" cy="128660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004156" y="2912452"/>
              <a:ext cx="1259089" cy="1286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45720" numCol="1" spcCol="0" rtlCol="0" fromWordArt="0" anchor="b" anchorCtr="0" forceAA="0" compatLnSpc="1">
              <a:prstTxWarp prst="textNoShape">
                <a:avLst/>
              </a:prstTxWarp>
              <a:noAutofit/>
            </a:bodyPr>
            <a:lstStyle/>
            <a:p>
              <a:pPr algn="ctr">
                <a:lnSpc>
                  <a:spcPct val="90000"/>
                </a:lnSpc>
              </a:pPr>
              <a:endParaRPr lang="en-US" sz="1050" dirty="0">
                <a:gradFill>
                  <a:gsLst>
                    <a:gs pos="2917">
                      <a:schemeClr val="bg1"/>
                    </a:gs>
                    <a:gs pos="31000">
                      <a:schemeClr val="bg1"/>
                    </a:gs>
                  </a:gsLst>
                  <a:lin ang="5400000" scaled="0"/>
                </a:gradFill>
              </a:endParaRPr>
            </a:p>
          </p:txBody>
        </p:sp>
        <p:pic>
          <p:nvPicPr>
            <p:cNvPr id="28" name="Picture 2" descr="http://www.iconsdb.com/icons/preview/white/linux-xx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p:cNvSpPr txBox="1"/>
          <p:nvPr/>
        </p:nvSpPr>
        <p:spPr>
          <a:xfrm>
            <a:off x="10407110" y="1890567"/>
            <a:ext cx="1228221" cy="995657"/>
          </a:xfrm>
          <a:prstGeom prst="rect">
            <a:avLst/>
          </a:prstGeom>
          <a:noFill/>
        </p:spPr>
        <p:txBody>
          <a:bodyPr wrap="none" lIns="182880" tIns="146304" rIns="182880" bIns="146304" rtlCol="0">
            <a:spAutoFit/>
          </a:bodyPr>
          <a:lstStyle/>
          <a:p>
            <a:pPr>
              <a:lnSpc>
                <a:spcPct val="90000"/>
              </a:lnSpc>
              <a:spcAft>
                <a:spcPts val="200"/>
              </a:spcAft>
            </a:pPr>
            <a:r>
              <a:rPr lang="en-US" sz="1200" b="1" spc="-30" dirty="0">
                <a:gradFill>
                  <a:gsLst>
                    <a:gs pos="2917">
                      <a:schemeClr val="tx1"/>
                    </a:gs>
                    <a:gs pos="30000">
                      <a:schemeClr val="tx1"/>
                    </a:gs>
                  </a:gsLst>
                  <a:lin ang="5400000" scaled="0"/>
                </a:gradFill>
              </a:rPr>
              <a:t>Docker.exe</a:t>
            </a:r>
          </a:p>
          <a:p>
            <a:pPr>
              <a:lnSpc>
                <a:spcPct val="90000"/>
              </a:lnSpc>
              <a:spcAft>
                <a:spcPts val="200"/>
              </a:spcAft>
            </a:pPr>
            <a:r>
              <a:rPr lang="en-US" sz="1100" spc="-30" dirty="0" err="1">
                <a:gradFill>
                  <a:gsLst>
                    <a:gs pos="2917">
                      <a:schemeClr val="tx1"/>
                    </a:gs>
                    <a:gs pos="30000">
                      <a:schemeClr val="tx1"/>
                    </a:gs>
                  </a:gsLst>
                  <a:lin ang="5400000" scaled="0"/>
                </a:gradFill>
              </a:rPr>
              <a:t>Exemplos</a:t>
            </a:r>
            <a:r>
              <a:rPr lang="en-US" sz="1100" spc="-30" dirty="0">
                <a:gradFill>
                  <a:gsLst>
                    <a:gs pos="2917">
                      <a:schemeClr val="tx1"/>
                    </a:gs>
                    <a:gs pos="30000">
                      <a:schemeClr val="tx1"/>
                    </a:gs>
                  </a:gsLst>
                  <a:lin ang="5400000" scaled="0"/>
                </a:gradFill>
              </a:rPr>
              <a:t>:</a:t>
            </a:r>
          </a:p>
          <a:p>
            <a:pPr>
              <a:lnSpc>
                <a:spcPct val="90000"/>
              </a:lnSpc>
              <a:spcAft>
                <a:spcPts val="200"/>
              </a:spcAft>
            </a:pPr>
            <a:r>
              <a:rPr lang="en-US" sz="1100" spc="-30" dirty="0" err="1">
                <a:gradFill>
                  <a:gsLst>
                    <a:gs pos="2917">
                      <a:schemeClr val="tx1"/>
                    </a:gs>
                    <a:gs pos="30000">
                      <a:schemeClr val="tx1"/>
                    </a:gs>
                  </a:gsLst>
                  <a:lin ang="5400000" scaled="0"/>
                </a:gradFill>
              </a:rPr>
              <a:t>docker</a:t>
            </a:r>
            <a:r>
              <a:rPr lang="en-US" sz="1100" spc="-30" dirty="0">
                <a:gradFill>
                  <a:gsLst>
                    <a:gs pos="2917">
                      <a:schemeClr val="tx1"/>
                    </a:gs>
                    <a:gs pos="30000">
                      <a:schemeClr val="tx1"/>
                    </a:gs>
                  </a:gsLst>
                  <a:lin ang="5400000" scaled="0"/>
                </a:gradFill>
              </a:rPr>
              <a:t> run</a:t>
            </a:r>
          </a:p>
          <a:p>
            <a:pPr>
              <a:lnSpc>
                <a:spcPct val="90000"/>
              </a:lnSpc>
              <a:spcAft>
                <a:spcPts val="200"/>
              </a:spcAft>
            </a:pPr>
            <a:r>
              <a:rPr lang="en-US" sz="1100" spc="-30" dirty="0" err="1">
                <a:gradFill>
                  <a:gsLst>
                    <a:gs pos="2917">
                      <a:schemeClr val="tx1"/>
                    </a:gs>
                    <a:gs pos="30000">
                      <a:schemeClr val="tx1"/>
                    </a:gs>
                  </a:gsLst>
                  <a:lin ang="5400000" scaled="0"/>
                </a:gradFill>
              </a:rPr>
              <a:t>docker</a:t>
            </a:r>
            <a:r>
              <a:rPr lang="en-US" sz="1100" spc="-30" dirty="0">
                <a:gradFill>
                  <a:gsLst>
                    <a:gs pos="2917">
                      <a:schemeClr val="tx1"/>
                    </a:gs>
                    <a:gs pos="30000">
                      <a:schemeClr val="tx1"/>
                    </a:gs>
                  </a:gsLst>
                  <a:lin ang="5400000" scaled="0"/>
                </a:gradFill>
              </a:rPr>
              <a:t> images</a:t>
            </a:r>
          </a:p>
        </p:txBody>
      </p:sp>
      <p:sp>
        <p:nvSpPr>
          <p:cNvPr id="31" name="TextBox 30"/>
          <p:cNvSpPr txBox="1"/>
          <p:nvPr/>
        </p:nvSpPr>
        <p:spPr>
          <a:xfrm>
            <a:off x="10407110" y="3149107"/>
            <a:ext cx="1809470" cy="1034129"/>
          </a:xfrm>
          <a:prstGeom prst="rect">
            <a:avLst/>
          </a:prstGeom>
          <a:noFill/>
        </p:spPr>
        <p:txBody>
          <a:bodyPr wrap="none" lIns="182880" tIns="146304" rIns="182880" bIns="146304" rtlCol="0">
            <a:spAutoFit/>
          </a:bodyPr>
          <a:lstStyle/>
          <a:p>
            <a:pPr>
              <a:lnSpc>
                <a:spcPct val="90000"/>
              </a:lnSpc>
              <a:spcAft>
                <a:spcPts val="300"/>
              </a:spcAft>
            </a:pPr>
            <a:r>
              <a:rPr lang="en-US" sz="1200" b="1" spc="-30" dirty="0">
                <a:gradFill>
                  <a:gsLst>
                    <a:gs pos="2917">
                      <a:schemeClr val="tx1"/>
                    </a:gs>
                    <a:gs pos="30000">
                      <a:schemeClr val="tx1"/>
                    </a:gs>
                  </a:gsLst>
                  <a:lin ang="5400000" scaled="0"/>
                </a:gradFill>
              </a:rPr>
              <a:t>Docker Remote API</a:t>
            </a:r>
          </a:p>
          <a:p>
            <a:pPr>
              <a:lnSpc>
                <a:spcPct val="90000"/>
              </a:lnSpc>
              <a:spcAft>
                <a:spcPts val="300"/>
              </a:spcAft>
            </a:pPr>
            <a:r>
              <a:rPr lang="en-US" sz="1100" spc="-30" dirty="0" err="1">
                <a:gradFill>
                  <a:gsLst>
                    <a:gs pos="2917">
                      <a:schemeClr val="tx1"/>
                    </a:gs>
                    <a:gs pos="30000">
                      <a:schemeClr val="tx1"/>
                    </a:gs>
                  </a:gsLst>
                  <a:lin ang="5400000" scaled="0"/>
                </a:gradFill>
              </a:rPr>
              <a:t>Exemplos</a:t>
            </a:r>
            <a:r>
              <a:rPr lang="en-US" sz="1100" spc="-30" dirty="0">
                <a:gradFill>
                  <a:gsLst>
                    <a:gs pos="2917">
                      <a:schemeClr val="tx1"/>
                    </a:gs>
                    <a:gs pos="30000">
                      <a:schemeClr val="tx1"/>
                    </a:gs>
                  </a:gsLst>
                  <a:lin ang="5400000" scaled="0"/>
                </a:gradFill>
              </a:rPr>
              <a:t>:</a:t>
            </a:r>
          </a:p>
          <a:p>
            <a:pPr>
              <a:lnSpc>
                <a:spcPct val="90000"/>
              </a:lnSpc>
              <a:spcAft>
                <a:spcPts val="300"/>
              </a:spcAft>
            </a:pPr>
            <a:r>
              <a:rPr lang="en-US" sz="1100" spc="-30" dirty="0">
                <a:gradFill>
                  <a:gsLst>
                    <a:gs pos="2917">
                      <a:schemeClr val="tx1"/>
                    </a:gs>
                    <a:gs pos="30000">
                      <a:schemeClr val="tx1"/>
                    </a:gs>
                  </a:gsLst>
                  <a:lin ang="5400000" scaled="0"/>
                </a:gradFill>
              </a:rPr>
              <a:t>GET      images/</a:t>
            </a:r>
            <a:r>
              <a:rPr lang="en-US" sz="1100" spc="-30" dirty="0" err="1">
                <a:gradFill>
                  <a:gsLst>
                    <a:gs pos="2917">
                      <a:schemeClr val="tx1"/>
                    </a:gs>
                    <a:gs pos="30000">
                      <a:schemeClr val="tx1"/>
                    </a:gs>
                  </a:gsLst>
                  <a:lin ang="5400000" scaled="0"/>
                </a:gradFill>
              </a:rPr>
              <a:t>json</a:t>
            </a:r>
            <a:endParaRPr lang="en-US" sz="1100" spc="-30" dirty="0">
              <a:gradFill>
                <a:gsLst>
                  <a:gs pos="2917">
                    <a:schemeClr val="tx1"/>
                  </a:gs>
                  <a:gs pos="30000">
                    <a:schemeClr val="tx1"/>
                  </a:gs>
                </a:gsLst>
                <a:lin ang="5400000" scaled="0"/>
              </a:gradFill>
            </a:endParaRPr>
          </a:p>
          <a:p>
            <a:pPr>
              <a:lnSpc>
                <a:spcPct val="90000"/>
              </a:lnSpc>
              <a:spcAft>
                <a:spcPts val="300"/>
              </a:spcAft>
            </a:pPr>
            <a:r>
              <a:rPr lang="en-US" sz="1100" spc="-30" dirty="0">
                <a:gradFill>
                  <a:gsLst>
                    <a:gs pos="2917">
                      <a:schemeClr val="tx1"/>
                    </a:gs>
                    <a:gs pos="30000">
                      <a:schemeClr val="tx1"/>
                    </a:gs>
                  </a:gsLst>
                  <a:lin ang="5400000" scaled="0"/>
                </a:gradFill>
              </a:rPr>
              <a:t>POST   containers/create</a:t>
            </a:r>
          </a:p>
        </p:txBody>
      </p:sp>
      <p:cxnSp>
        <p:nvCxnSpPr>
          <p:cNvPr id="33" name="Straight Connector 32"/>
          <p:cNvCxnSpPr/>
          <p:nvPr/>
        </p:nvCxnSpPr>
        <p:spPr>
          <a:xfrm>
            <a:off x="10143613" y="3059099"/>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295567" y="3059099"/>
            <a:ext cx="0" cy="1124137"/>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143613" y="4182566"/>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295567" y="3621167"/>
            <a:ext cx="96838"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rot="10800000">
            <a:off x="5772546" y="3057097"/>
            <a:ext cx="151954" cy="1124137"/>
            <a:chOff x="5920233" y="3911537"/>
            <a:chExt cx="151954" cy="1124137"/>
          </a:xfrm>
        </p:grpSpPr>
        <p:cxnSp>
          <p:nvCxnSpPr>
            <p:cNvPr id="43" name="Straight Connector 42"/>
            <p:cNvCxnSpPr/>
            <p:nvPr/>
          </p:nvCxnSpPr>
          <p:spPr>
            <a:xfrm>
              <a:off x="5920233" y="3911537"/>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2187" y="3911537"/>
              <a:ext cx="0" cy="1124137"/>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920233" y="5035004"/>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0143613" y="2254061"/>
            <a:ext cx="319156" cy="219427"/>
            <a:chOff x="10406508" y="3239133"/>
            <a:chExt cx="319156" cy="219427"/>
          </a:xfrm>
        </p:grpSpPr>
        <p:cxnSp>
          <p:nvCxnSpPr>
            <p:cNvPr id="47" name="Straight Connector 46"/>
            <p:cNvCxnSpPr>
              <a:endCxn id="30" idx="1"/>
            </p:cNvCxnSpPr>
            <p:nvPr/>
          </p:nvCxnSpPr>
          <p:spPr>
            <a:xfrm>
              <a:off x="10406508" y="3348846"/>
              <a:ext cx="263497" cy="1"/>
            </a:xfrm>
            <a:prstGeom prst="line">
              <a:avLst/>
            </a:prstGeom>
            <a:ln w="508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Isosceles Triangle 47"/>
            <p:cNvSpPr/>
            <p:nvPr/>
          </p:nvSpPr>
          <p:spPr bwMode="auto">
            <a:xfrm rot="5400000">
              <a:off x="10560291" y="3293188"/>
              <a:ext cx="219427" cy="111318"/>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1862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Gerenciando recursos</a:t>
            </a: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543828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1698927"/>
          </a:xfrm>
        </p:spPr>
        <p:txBody>
          <a:bodyPr/>
          <a:lstStyle/>
          <a:p>
            <a:pPr marL="742950" indent="-742950">
              <a:buFont typeface="+mj-lt"/>
              <a:buAutoNum type="arabicPeriod"/>
            </a:pPr>
            <a:r>
              <a:rPr lang="pt-BR" dirty="0"/>
              <a:t>Controlando recurso de CPU (1-10000, default 5000) para 2 processadores virtuais</a:t>
            </a:r>
            <a:endParaRPr lang="pt-BR" sz="200" dirty="0"/>
          </a:p>
          <a:p>
            <a:pPr marL="984250" lvl="1" indent="-742950">
              <a:buFont typeface="+mj-lt"/>
              <a:buAutoNum type="arabicPeriod"/>
            </a:pPr>
            <a:r>
              <a:rPr lang="pt-BR" dirty="0"/>
              <a:t>Docker run –it --cpu-shares 2 –name dockerdemo windowsservercore cmd</a:t>
            </a:r>
          </a:p>
        </p:txBody>
      </p:sp>
      <p:sp>
        <p:nvSpPr>
          <p:cNvPr id="3" name="Title 2"/>
          <p:cNvSpPr>
            <a:spLocks noGrp="1"/>
          </p:cNvSpPr>
          <p:nvPr>
            <p:ph type="title"/>
          </p:nvPr>
        </p:nvSpPr>
        <p:spPr/>
        <p:txBody>
          <a:bodyPr/>
          <a:lstStyle/>
          <a:p>
            <a:r>
              <a:rPr lang="pt-BR" dirty="0"/>
              <a:t>Gerenciando recursos</a:t>
            </a:r>
            <a:endParaRPr lang="en-US" dirty="0"/>
          </a:p>
        </p:txBody>
      </p:sp>
      <p:sp>
        <p:nvSpPr>
          <p:cNvPr id="4" name="Rectangle 3"/>
          <p:cNvSpPr/>
          <p:nvPr/>
        </p:nvSpPr>
        <p:spPr bwMode="auto">
          <a:xfrm>
            <a:off x="5722070" y="4176074"/>
            <a:ext cx="6108569" cy="20644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pt-BR" sz="2400" dirty="0"/>
              <a:t>OBS: CPU e IO ainda não é suportado em Hyper-V Containers</a:t>
            </a:r>
          </a:p>
          <a:p>
            <a:r>
              <a:rPr lang="pt-BR" sz="2400" dirty="0"/>
              <a:t>IO  ainda não é suportado com volume de dados</a:t>
            </a:r>
            <a:endParaRPr lang="en-US" sz="2400" dirty="0"/>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2552623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VM Nano com Hyper-V containers</a:t>
            </a:r>
          </a:p>
          <a:p>
            <a:r>
              <a:rPr lang="pt-BR" dirty="0">
                <a:solidFill>
                  <a:srgbClr val="FFFFFF"/>
                </a:solidFill>
              </a:rPr>
              <a:t>OBS: Instalação de imagens ainda não está disponível (TBD)</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3253216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53872"/>
            <a:ext cx="11887200" cy="4550476"/>
          </a:xfrm>
        </p:spPr>
        <p:txBody>
          <a:bodyPr/>
          <a:lstStyle/>
          <a:p>
            <a:pPr marL="742950" indent="-742950">
              <a:buFont typeface="+mj-lt"/>
              <a:buAutoNum type="arabicPeriod"/>
            </a:pPr>
            <a:r>
              <a:rPr lang="pt-BR" sz="3600" dirty="0"/>
              <a:t>Tambem conhecido como Nested Virtualization</a:t>
            </a:r>
          </a:p>
          <a:p>
            <a:pPr marL="742950" indent="-742950">
              <a:buFont typeface="+mj-lt"/>
              <a:buAutoNum type="arabicPeriod"/>
            </a:pPr>
            <a:r>
              <a:rPr lang="pt-BR" sz="3600" dirty="0"/>
              <a:t>Caso queira criar containers hyper-V dentro da VM Nano Server basta executar o script PowerShell abaixo</a:t>
            </a:r>
          </a:p>
          <a:p>
            <a:pPr marL="800100" lvl="1" indent="-457200">
              <a:buFont typeface="+mj-lt"/>
              <a:buAutoNum type="arabicPeriod"/>
            </a:pPr>
            <a:r>
              <a:rPr lang="pt-BR" sz="2000" dirty="0"/>
              <a:t>#colocar o nome da VM</a:t>
            </a:r>
          </a:p>
          <a:p>
            <a:pPr marL="800100" lvl="1" indent="-457200">
              <a:buFont typeface="+mj-lt"/>
              <a:buAutoNum type="arabicPeriod"/>
            </a:pPr>
            <a:r>
              <a:rPr lang="pt-BR" sz="2000" dirty="0"/>
              <a:t>$vm = "&lt;virtual-machine&gt;"</a:t>
            </a:r>
          </a:p>
          <a:p>
            <a:pPr marL="800100" lvl="1" indent="-457200">
              <a:buFont typeface="+mj-lt"/>
              <a:buAutoNum type="arabicPeriod"/>
            </a:pPr>
            <a:r>
              <a:rPr lang="pt-BR" sz="2000" dirty="0"/>
              <a:t>#configurar o virtual processor</a:t>
            </a:r>
          </a:p>
          <a:p>
            <a:pPr marL="800100" lvl="1" indent="-457200">
              <a:buFont typeface="+mj-lt"/>
              <a:buAutoNum type="arabicPeriod"/>
            </a:pPr>
            <a:r>
              <a:rPr lang="pt-BR" sz="2000" dirty="0"/>
              <a:t>Set-VMProcessor -VMName $vm -ExposeVirtualizationExtensions $true -Count 2</a:t>
            </a:r>
          </a:p>
          <a:p>
            <a:pPr marL="800100" lvl="1" indent="-457200">
              <a:buFont typeface="+mj-lt"/>
              <a:buAutoNum type="arabicPeriod"/>
            </a:pPr>
            <a:r>
              <a:rPr lang="pt-BR" sz="2000" dirty="0"/>
              <a:t>#desativar dynamic memory</a:t>
            </a:r>
          </a:p>
          <a:p>
            <a:pPr marL="800100" lvl="1" indent="-457200">
              <a:buFont typeface="+mj-lt"/>
              <a:buAutoNum type="arabicPeriod"/>
            </a:pPr>
            <a:r>
              <a:rPr lang="pt-BR" sz="2000" dirty="0"/>
              <a:t>Set-VMMemory $vm -DynamicMemoryEnabled $false</a:t>
            </a:r>
          </a:p>
          <a:p>
            <a:pPr marL="800100" lvl="1" indent="-457200">
              <a:buFont typeface="+mj-lt"/>
              <a:buAutoNum type="arabicPeriod"/>
            </a:pPr>
            <a:r>
              <a:rPr lang="pt-BR" sz="2000" dirty="0"/>
              <a:t>#habilitar mac spoofing</a:t>
            </a:r>
          </a:p>
          <a:p>
            <a:pPr marL="800100" lvl="1" indent="-457200">
              <a:buFont typeface="+mj-lt"/>
              <a:buAutoNum type="arabicPeriod"/>
            </a:pPr>
            <a:r>
              <a:rPr lang="pt-BR" sz="2000" dirty="0"/>
              <a:t>Get-VMNetworkAdapter -VMName $vm | Set-VMNetworkAdapter -MacAddressSpoofing On</a:t>
            </a:r>
            <a:endParaRPr lang="pt-BR" sz="1050" dirty="0"/>
          </a:p>
          <a:p>
            <a:pPr lvl="1">
              <a:buFont typeface="+mj-lt"/>
              <a:buAutoNum type="arabicPeriod"/>
            </a:pPr>
            <a:endParaRPr lang="pt-BR" sz="300" dirty="0"/>
          </a:p>
        </p:txBody>
      </p:sp>
      <p:sp>
        <p:nvSpPr>
          <p:cNvPr id="3" name="Title 2"/>
          <p:cNvSpPr>
            <a:spLocks noGrp="1"/>
          </p:cNvSpPr>
          <p:nvPr>
            <p:ph type="title"/>
          </p:nvPr>
        </p:nvSpPr>
        <p:spPr/>
        <p:txBody>
          <a:bodyPr/>
          <a:lstStyle/>
          <a:p>
            <a:r>
              <a:rPr lang="pt-BR" dirty="0"/>
              <a:t>Opcional – VM Nano com Hyper-V containers</a:t>
            </a:r>
            <a:endParaRPr lang="en-US" dirty="0"/>
          </a:p>
        </p:txBody>
      </p:sp>
    </p:spTree>
    <p:extLst>
      <p:ext uri="{BB962C8B-B14F-4D97-AF65-F5344CB8AC3E}">
        <p14:creationId xmlns:p14="http://schemas.microsoft.com/office/powerpoint/2010/main" val="711563763"/>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28800"/>
            <a:ext cx="11887200" cy="4862870"/>
          </a:xfrm>
        </p:spPr>
        <p:txBody>
          <a:bodyPr/>
          <a:lstStyle/>
          <a:p>
            <a:pPr marL="742950" indent="-742950">
              <a:buFont typeface="+mj-lt"/>
              <a:buAutoNum type="arabicPeriod"/>
            </a:pPr>
            <a:r>
              <a:rPr lang="pt-BR" sz="3600" dirty="0"/>
              <a:t>Logon na console do Nano Server e acesse “Inbound Firewall Rules”</a:t>
            </a:r>
          </a:p>
          <a:p>
            <a:pPr marL="742950" indent="-742950">
              <a:buFont typeface="+mj-lt"/>
              <a:buAutoNum type="arabicPeriod"/>
            </a:pPr>
            <a:r>
              <a:rPr lang="pt-BR" sz="3600" dirty="0"/>
              <a:t>Entrar em cada regra de “File and Printer Sharing” e habilitar regra</a:t>
            </a:r>
          </a:p>
          <a:p>
            <a:pPr marL="800100" lvl="1" indent="-457200">
              <a:buFont typeface="+mj-lt"/>
              <a:buAutoNum type="arabicPeriod"/>
            </a:pPr>
            <a:r>
              <a:rPr lang="pt-BR" sz="2000" dirty="0"/>
              <a:t>Pressionar tecla F4 para enable</a:t>
            </a:r>
          </a:p>
          <a:p>
            <a:pPr marL="800100" lvl="1" indent="-457200">
              <a:buFont typeface="+mj-lt"/>
              <a:buAutoNum type="arabicPeriod"/>
            </a:pPr>
            <a:r>
              <a:rPr lang="pt-BR" sz="2000" dirty="0"/>
              <a:t>Status da opção “Enable” será “Allow”</a:t>
            </a:r>
          </a:p>
          <a:p>
            <a:pPr marL="742950" indent="-742950">
              <a:buFont typeface="+mj-lt"/>
              <a:buAutoNum type="arabicPeriod"/>
            </a:pPr>
            <a:r>
              <a:rPr lang="pt-BR" sz="3600" dirty="0"/>
              <a:t>Opcional – habilitar gerenciamento remoto via WinRM</a:t>
            </a:r>
          </a:p>
          <a:p>
            <a:pPr marL="800100" lvl="1" indent="-457200">
              <a:buFont typeface="+mj-lt"/>
              <a:buAutoNum type="arabicPeriod"/>
            </a:pPr>
            <a:r>
              <a:rPr lang="pt-BR" sz="2000" dirty="0"/>
              <a:t>Entrar na aba “Windows remote Management” e pressionar tecla ENTER 2 vezes</a:t>
            </a:r>
          </a:p>
          <a:p>
            <a:pPr marL="742950" indent="-742950">
              <a:buFont typeface="+mj-lt"/>
              <a:buAutoNum type="arabicPeriod"/>
            </a:pPr>
            <a:r>
              <a:rPr lang="pt-BR" sz="3600" dirty="0"/>
              <a:t>Verificar qual IP é utilizado pelo Nano</a:t>
            </a:r>
          </a:p>
          <a:p>
            <a:pPr marL="800100" lvl="1" indent="-457200">
              <a:buFont typeface="+mj-lt"/>
              <a:buAutoNum type="arabicPeriod"/>
            </a:pPr>
            <a:r>
              <a:rPr lang="pt-BR" sz="2000" dirty="0"/>
              <a:t>Aba “Networking” e selecionar adaptador Ethernet</a:t>
            </a:r>
          </a:p>
        </p:txBody>
      </p:sp>
      <p:sp>
        <p:nvSpPr>
          <p:cNvPr id="3" name="Title 2"/>
          <p:cNvSpPr>
            <a:spLocks noGrp="1"/>
          </p:cNvSpPr>
          <p:nvPr>
            <p:ph type="title"/>
          </p:nvPr>
        </p:nvSpPr>
        <p:spPr/>
        <p:txBody>
          <a:bodyPr/>
          <a:lstStyle/>
          <a:p>
            <a:r>
              <a:rPr lang="pt-BR" dirty="0"/>
              <a:t>Habilitando regras de Firewall no Nano Server</a:t>
            </a:r>
            <a:endParaRPr lang="en-US" dirty="0"/>
          </a:p>
        </p:txBody>
      </p:sp>
    </p:spTree>
    <p:extLst>
      <p:ext uri="{BB962C8B-B14F-4D97-AF65-F5344CB8AC3E}">
        <p14:creationId xmlns:p14="http://schemas.microsoft.com/office/powerpoint/2010/main" val="389372607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99912"/>
          </a:xfrm>
        </p:spPr>
        <p:txBody>
          <a:bodyPr/>
          <a:lstStyle/>
          <a:p>
            <a:r>
              <a:rPr lang="pt-BR" sz="3200" dirty="0"/>
              <a:t>Nano Server não suporta Invoke-WebRequest</a:t>
            </a:r>
          </a:p>
          <a:p>
            <a:r>
              <a:rPr lang="pt-BR" sz="3200" dirty="0"/>
              <a:t>Download local (ex: via Host) do Docker</a:t>
            </a:r>
          </a:p>
          <a:p>
            <a:pPr lvl="1"/>
            <a:r>
              <a:rPr lang="pt-BR" sz="1800" dirty="0"/>
              <a:t>Invoke-WebRequest https://aka.ms/tp5/b/dockerd -OutFile .\dockerd.exe</a:t>
            </a:r>
          </a:p>
          <a:p>
            <a:pPr lvl="1"/>
            <a:r>
              <a:rPr lang="pt-BR" sz="1800" dirty="0"/>
              <a:t>Invoke-WebRequest https://aka.ms/tp5/b/docker -OutFile .\docker.exe</a:t>
            </a:r>
          </a:p>
          <a:p>
            <a:r>
              <a:rPr lang="pt-BR" sz="3200" dirty="0"/>
              <a:t>Conectar remoto na VM Nano Server</a:t>
            </a:r>
          </a:p>
          <a:p>
            <a:pPr lvl="1"/>
            <a:r>
              <a:rPr lang="pt-BR" sz="1800" dirty="0"/>
              <a:t>Abrir PowerShell em modo Administrativo e digitar comando:</a:t>
            </a:r>
          </a:p>
          <a:p>
            <a:pPr lvl="1"/>
            <a:endParaRPr lang="pt-BR" sz="1800" dirty="0"/>
          </a:p>
          <a:p>
            <a:pPr lvl="1"/>
            <a:endParaRPr lang="pt-BR" sz="1800" dirty="0"/>
          </a:p>
          <a:p>
            <a:pPr lvl="1"/>
            <a:endParaRPr lang="pt-BR" sz="1800" dirty="0"/>
          </a:p>
          <a:p>
            <a:r>
              <a:rPr lang="pt-BR" sz="3200" dirty="0"/>
              <a:t>Criar pasta C:\Docker, compartilhar e copiar conteúdo baixado</a:t>
            </a:r>
          </a:p>
          <a:p>
            <a:pPr lvl="1"/>
            <a:r>
              <a:rPr lang="pt-BR" sz="1800" dirty="0"/>
              <a:t>New-item –type directory c:\docker</a:t>
            </a:r>
          </a:p>
          <a:p>
            <a:pPr lvl="1"/>
            <a:r>
              <a:rPr lang="pt-BR" sz="1800" dirty="0"/>
              <a:t>New-SmbShare –name DOCKER –path c:\docker</a:t>
            </a:r>
          </a:p>
          <a:p>
            <a:pPr lvl="1"/>
            <a:r>
              <a:rPr lang="pt-BR" sz="1800" dirty="0"/>
              <a:t>Grant-SmbShareAccess –name DOCKER –AccountName Administrators –AccessRight Full -force</a:t>
            </a:r>
          </a:p>
          <a:p>
            <a:pPr lvl="1"/>
            <a:endParaRPr lang="pt-BR" sz="1800" dirty="0"/>
          </a:p>
        </p:txBody>
      </p:sp>
      <p:sp>
        <p:nvSpPr>
          <p:cNvPr id="3" name="Title 2"/>
          <p:cNvSpPr>
            <a:spLocks noGrp="1"/>
          </p:cNvSpPr>
          <p:nvPr>
            <p:ph type="title"/>
          </p:nvPr>
        </p:nvSpPr>
        <p:spPr/>
        <p:txBody>
          <a:bodyPr/>
          <a:lstStyle/>
          <a:p>
            <a:r>
              <a:rPr lang="pt-BR" dirty="0"/>
              <a:t>Instalar Docker na VM Nano Server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73" y="3770326"/>
            <a:ext cx="6782747" cy="962159"/>
          </a:xfrm>
          <a:prstGeom prst="rect">
            <a:avLst/>
          </a:prstGeom>
        </p:spPr>
      </p:pic>
    </p:spTree>
    <p:extLst>
      <p:ext uri="{BB962C8B-B14F-4D97-AF65-F5344CB8AC3E}">
        <p14:creationId xmlns:p14="http://schemas.microsoft.com/office/powerpoint/2010/main" val="29431892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01007"/>
            <a:ext cx="11887200" cy="3911840"/>
          </a:xfrm>
        </p:spPr>
        <p:txBody>
          <a:bodyPr/>
          <a:lstStyle/>
          <a:p>
            <a:r>
              <a:rPr lang="pt-BR" sz="3200" dirty="0"/>
              <a:t>Registrar serviço do Docker no Windows</a:t>
            </a:r>
          </a:p>
          <a:p>
            <a:pPr lvl="1"/>
            <a:endParaRPr lang="pt-BR" sz="200" dirty="0"/>
          </a:p>
          <a:p>
            <a:pPr lvl="1"/>
            <a:r>
              <a:rPr lang="pt-BR" sz="1800" dirty="0"/>
              <a:t>&amp; “c:\docker\dockerd.exe” --register-service</a:t>
            </a:r>
          </a:p>
          <a:p>
            <a:r>
              <a:rPr lang="pt-BR" sz="3400" dirty="0"/>
              <a:t>Inicializar serviço do Docker</a:t>
            </a:r>
          </a:p>
          <a:p>
            <a:pPr lvl="1"/>
            <a:r>
              <a:rPr lang="pt-BR" sz="1800" dirty="0"/>
              <a:t>Start-service docker</a:t>
            </a:r>
          </a:p>
          <a:p>
            <a:r>
              <a:rPr lang="pt-BR" sz="3400" dirty="0"/>
              <a:t>Instalar Package Provider para Windows Containers</a:t>
            </a:r>
          </a:p>
          <a:p>
            <a:pPr lvl="1"/>
            <a:r>
              <a:rPr lang="pt-BR" sz="1800" dirty="0"/>
              <a:t>Install-packageprovider ContainerImage –force –verbose</a:t>
            </a:r>
          </a:p>
          <a:p>
            <a:r>
              <a:rPr lang="pt-BR" sz="3400" dirty="0"/>
              <a:t>Baixar e instalar imagem base de Nano Server</a:t>
            </a:r>
          </a:p>
          <a:p>
            <a:pPr lvl="1"/>
            <a:r>
              <a:rPr lang="pt-BR" sz="1800" dirty="0"/>
              <a:t>Install-containerimage –name NanoServer –version 10.0.14300.1010</a:t>
            </a:r>
          </a:p>
          <a:p>
            <a:pPr lvl="1"/>
            <a:r>
              <a:rPr lang="pt-BR" sz="1800" b="1" dirty="0">
                <a:solidFill>
                  <a:srgbClr val="FF0000"/>
                </a:solidFill>
              </a:rPr>
              <a:t>Obs: comando ainda não está disponível para Host Nano</a:t>
            </a:r>
          </a:p>
        </p:txBody>
      </p:sp>
      <p:sp>
        <p:nvSpPr>
          <p:cNvPr id="3" name="Title 2"/>
          <p:cNvSpPr>
            <a:spLocks noGrp="1"/>
          </p:cNvSpPr>
          <p:nvPr>
            <p:ph type="title"/>
          </p:nvPr>
        </p:nvSpPr>
        <p:spPr/>
        <p:txBody>
          <a:bodyPr/>
          <a:lstStyle/>
          <a:p>
            <a:r>
              <a:rPr lang="pt-BR" dirty="0"/>
              <a:t>Instalar Docker na VM Nano Server (cont..)</a:t>
            </a:r>
            <a:endParaRPr lang="en-US" dirty="0"/>
          </a:p>
        </p:txBody>
      </p:sp>
    </p:spTree>
    <p:extLst>
      <p:ext uri="{BB962C8B-B14F-4D97-AF65-F5344CB8AC3E}">
        <p14:creationId xmlns:p14="http://schemas.microsoft.com/office/powerpoint/2010/main" val="230215243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Configurando Docker</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3567443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4422749"/>
          </a:xfrm>
        </p:spPr>
        <p:txBody>
          <a:bodyPr/>
          <a:lstStyle/>
          <a:p>
            <a:r>
              <a:rPr lang="pt-BR" dirty="0"/>
              <a:t>Arquivo daemon.json</a:t>
            </a:r>
          </a:p>
          <a:p>
            <a:pPr lvl="1"/>
            <a:endParaRPr lang="pt-BR" sz="400" dirty="0"/>
          </a:p>
          <a:p>
            <a:pPr lvl="1"/>
            <a:r>
              <a:rPr lang="pt-BR" dirty="0"/>
              <a:t>C:\ProgramData\docker\config\daemon.json</a:t>
            </a:r>
          </a:p>
          <a:p>
            <a:pPr lvl="1"/>
            <a:r>
              <a:rPr lang="pt-BR" dirty="0"/>
              <a:t>Caso arquivo não exista então pode ser criado</a:t>
            </a:r>
          </a:p>
          <a:p>
            <a:pPr lvl="1"/>
            <a:r>
              <a:rPr lang="pt-BR" dirty="0"/>
              <a:t>Obs: nem todos parâmetros do daemon.json são aplicáveis ao Docker para Windows</a:t>
            </a:r>
          </a:p>
          <a:p>
            <a:r>
              <a:rPr lang="pt-BR" dirty="0"/>
              <a:t>Permitir conexão do Docker daemon na TCP 2375</a:t>
            </a:r>
          </a:p>
          <a:p>
            <a:pPr lvl="1"/>
            <a:r>
              <a:rPr lang="pt-BR" dirty="0"/>
              <a:t>Opção 1 – daemon.json</a:t>
            </a:r>
          </a:p>
          <a:p>
            <a:pPr lvl="2"/>
            <a:r>
              <a:rPr lang="pt-BR" sz="1800" dirty="0"/>
              <a:t>"hosts": ["tcp://0.0.0.0:2375", "npipe://"]</a:t>
            </a:r>
          </a:p>
          <a:p>
            <a:pPr lvl="1"/>
            <a:r>
              <a:rPr lang="pt-BR" dirty="0"/>
              <a:t>Opção 2 – SC Config (via CMD.exe)</a:t>
            </a:r>
          </a:p>
          <a:p>
            <a:pPr lvl="2"/>
            <a:r>
              <a:rPr lang="pt-BR" sz="1800" dirty="0"/>
              <a:t>sc config docker binpath= "\"C:\docker\dockerd.exe\" --run-service -H tcp://0.0.0.0:2375"</a:t>
            </a:r>
          </a:p>
        </p:txBody>
      </p:sp>
      <p:sp>
        <p:nvSpPr>
          <p:cNvPr id="3" name="Title 2"/>
          <p:cNvSpPr>
            <a:spLocks noGrp="1"/>
          </p:cNvSpPr>
          <p:nvPr>
            <p:ph type="title"/>
          </p:nvPr>
        </p:nvSpPr>
        <p:spPr/>
        <p:txBody>
          <a:bodyPr/>
          <a:lstStyle/>
          <a:p>
            <a:r>
              <a:rPr lang="pt-BR" dirty="0"/>
              <a:t>Configurando Docker no Windows</a:t>
            </a:r>
            <a:endParaRPr lang="en-US" dirty="0"/>
          </a:p>
        </p:txBody>
      </p:sp>
    </p:spTree>
    <p:extLst>
      <p:ext uri="{BB962C8B-B14F-4D97-AF65-F5344CB8AC3E}">
        <p14:creationId xmlns:p14="http://schemas.microsoft.com/office/powerpoint/2010/main" val="245643551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Removendo Imagens</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3742845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Ambientes</a:t>
            </a:r>
            <a:r>
              <a:rPr lang="en-US" dirty="0"/>
              <a:t> de SO de Container</a:t>
            </a:r>
          </a:p>
        </p:txBody>
      </p:sp>
      <p:grpSp>
        <p:nvGrpSpPr>
          <p:cNvPr id="10" name="Group 9"/>
          <p:cNvGrpSpPr/>
          <p:nvPr/>
        </p:nvGrpSpPr>
        <p:grpSpPr>
          <a:xfrm>
            <a:off x="471944" y="1314504"/>
            <a:ext cx="3886201" cy="4916962"/>
            <a:chOff x="1318610" y="1287462"/>
            <a:chExt cx="3886201" cy="4916962"/>
          </a:xfrm>
        </p:grpSpPr>
        <p:sp>
          <p:nvSpPr>
            <p:cNvPr id="5" name="Rectangle 4"/>
            <p:cNvSpPr/>
            <p:nvPr/>
          </p:nvSpPr>
          <p:spPr bwMode="auto">
            <a:xfrm>
              <a:off x="1318610" y="1287462"/>
              <a:ext cx="3886200" cy="4916962"/>
            </a:xfrm>
            <a:prstGeom prst="rect">
              <a:avLst/>
            </a:prstGeom>
            <a:solidFill>
              <a:schemeClr val="bg1">
                <a:lumMod val="95000"/>
              </a:schemeClr>
            </a:solidFill>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tx1"/>
                  </a:solidFill>
                </a:rPr>
                <a:t>Nano Server</a:t>
              </a:r>
              <a:endParaRPr lang="en-US" sz="2400" b="1" dirty="0">
                <a:solidFill>
                  <a:schemeClr val="tx1"/>
                </a:solidFill>
              </a:endParaRPr>
            </a:p>
          </p:txBody>
        </p:sp>
        <p:sp>
          <p:nvSpPr>
            <p:cNvPr id="6" name="TextBox 5"/>
            <p:cNvSpPr txBox="1"/>
            <p:nvPr/>
          </p:nvSpPr>
          <p:spPr>
            <a:xfrm>
              <a:off x="1318610" y="5335569"/>
              <a:ext cx="3886201"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err="1"/>
                <a:t>Aplicações</a:t>
              </a:r>
              <a:br>
                <a:rPr lang="en-US" sz="2000" dirty="0"/>
              </a:br>
              <a:r>
                <a:rPr lang="en-US" sz="2000" dirty="0"/>
                <a:t>“Born in the cloud”</a:t>
              </a:r>
            </a:p>
          </p:txBody>
        </p:sp>
        <p:sp>
          <p:nvSpPr>
            <p:cNvPr id="7" name="TextBox 1"/>
            <p:cNvSpPr txBox="1"/>
            <p:nvPr/>
          </p:nvSpPr>
          <p:spPr>
            <a:xfrm>
              <a:off x="1318610" y="3320192"/>
              <a:ext cx="3886201"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r>
                <a:rPr lang="en-US" dirty="0" err="1">
                  <a:solidFill>
                    <a:schemeClr val="tx1"/>
                  </a:solidFill>
                </a:rPr>
                <a:t>Altamente</a:t>
              </a:r>
              <a:r>
                <a:rPr lang="en-US" dirty="0">
                  <a:solidFill>
                    <a:schemeClr val="tx1"/>
                  </a:solidFill>
                </a:rPr>
                <a:t> </a:t>
              </a:r>
              <a:r>
                <a:rPr lang="en-US" dirty="0" err="1">
                  <a:solidFill>
                    <a:schemeClr val="tx1"/>
                  </a:solidFill>
                </a:rPr>
                <a:t>otimizado</a:t>
              </a:r>
              <a:endParaRPr lang="en-US" dirty="0">
                <a:solidFill>
                  <a:schemeClr val="tx1"/>
                </a:solidFill>
              </a:endParaRPr>
            </a:p>
          </p:txBody>
        </p:sp>
        <p:sp>
          <p:nvSpPr>
            <p:cNvPr id="8" name="Freeform 7"/>
            <p:cNvSpPr>
              <a:spLocks noChangeAspect="1"/>
            </p:cNvSpPr>
            <p:nvPr/>
          </p:nvSpPr>
          <p:spPr bwMode="black">
            <a:xfrm>
              <a:off x="2023130" y="38714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9" name="Freeform 8"/>
            <p:cNvSpPr>
              <a:spLocks noChangeAspect="1" noEditPoints="1"/>
            </p:cNvSpPr>
            <p:nvPr/>
          </p:nvSpPr>
          <p:spPr bwMode="black">
            <a:xfrm>
              <a:off x="2583546" y="20253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p:cNvSpPr/>
          <p:nvPr/>
        </p:nvSpPr>
        <p:spPr bwMode="auto">
          <a:xfrm>
            <a:off x="4478630" y="1314504"/>
            <a:ext cx="3886200" cy="4916962"/>
          </a:xfrm>
          <a:prstGeom prst="rect">
            <a:avLst/>
          </a:prstGeom>
          <a:solidFill>
            <a:schemeClr val="bg1">
              <a:lumMod val="95000"/>
            </a:schemeClr>
          </a:solidFill>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tx1"/>
                </a:solidFill>
              </a:rPr>
              <a:t>Server Core</a:t>
            </a:r>
            <a:endParaRPr lang="en-US" sz="2400" b="1" dirty="0">
              <a:solidFill>
                <a:schemeClr val="tx1"/>
              </a:solidFill>
            </a:endParaRPr>
          </a:p>
        </p:txBody>
      </p:sp>
      <p:sp>
        <p:nvSpPr>
          <p:cNvPr id="12" name="TextBox 11"/>
          <p:cNvSpPr txBox="1"/>
          <p:nvPr/>
        </p:nvSpPr>
        <p:spPr>
          <a:xfrm>
            <a:off x="4478628" y="5468342"/>
            <a:ext cx="38862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err="1"/>
              <a:t>Aplicações</a:t>
            </a:r>
            <a:r>
              <a:rPr lang="en-US" sz="2000" dirty="0"/>
              <a:t> </a:t>
            </a:r>
            <a:r>
              <a:rPr lang="en-US" sz="2000" dirty="0" err="1"/>
              <a:t>tradicionais</a:t>
            </a:r>
            <a:endParaRPr lang="en-US" dirty="0"/>
          </a:p>
        </p:txBody>
      </p:sp>
      <p:sp>
        <p:nvSpPr>
          <p:cNvPr id="13" name="TextBox 12"/>
          <p:cNvSpPr txBox="1"/>
          <p:nvPr/>
        </p:nvSpPr>
        <p:spPr>
          <a:xfrm>
            <a:off x="4478628" y="3315115"/>
            <a:ext cx="38862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err="1"/>
              <a:t>Altamente</a:t>
            </a:r>
            <a:r>
              <a:rPr lang="en-US" sz="2000" dirty="0"/>
              <a:t> </a:t>
            </a:r>
            <a:r>
              <a:rPr lang="en-US" sz="2000" dirty="0" err="1"/>
              <a:t>compatível</a:t>
            </a:r>
            <a:endParaRPr lang="en-US" dirty="0"/>
          </a:p>
        </p:txBody>
      </p:sp>
      <p:sp>
        <p:nvSpPr>
          <p:cNvPr id="14" name="Freeform 13"/>
          <p:cNvSpPr>
            <a:spLocks noChangeAspect="1" noEditPoints="1"/>
          </p:cNvSpPr>
          <p:nvPr/>
        </p:nvSpPr>
        <p:spPr bwMode="black">
          <a:xfrm>
            <a:off x="5661385" y="2082089"/>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15" name="Freeform 14"/>
          <p:cNvSpPr>
            <a:spLocks noChangeAspect="1" noEditPoints="1"/>
          </p:cNvSpPr>
          <p:nvPr/>
        </p:nvSpPr>
        <p:spPr bwMode="black">
          <a:xfrm>
            <a:off x="5888627" y="416148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Tree>
    <p:extLst>
      <p:ext uri="{BB962C8B-B14F-4D97-AF65-F5344CB8AC3E}">
        <p14:creationId xmlns:p14="http://schemas.microsoft.com/office/powerpoint/2010/main" val="1834745544"/>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3610219"/>
          </a:xfrm>
        </p:spPr>
        <p:txBody>
          <a:bodyPr/>
          <a:lstStyle/>
          <a:p>
            <a:r>
              <a:rPr lang="pt-BR" dirty="0"/>
              <a:t>Powershell</a:t>
            </a:r>
            <a:endParaRPr lang="pt-BR" sz="400" dirty="0"/>
          </a:p>
          <a:p>
            <a:pPr lvl="1"/>
            <a:r>
              <a:rPr lang="pt-BR" dirty="0"/>
              <a:t>Uninstall-ContainerOSImage –fullname CN=Microsoft_NanoServer_10.0.14300.1016</a:t>
            </a:r>
          </a:p>
          <a:p>
            <a:r>
              <a:rPr lang="pt-BR" dirty="0"/>
              <a:t>Docker</a:t>
            </a:r>
            <a:endParaRPr lang="pt-BR" sz="300" dirty="0"/>
          </a:p>
          <a:p>
            <a:pPr lvl="1"/>
            <a:r>
              <a:rPr lang="pt-BR" dirty="0"/>
              <a:t>Remover imagens</a:t>
            </a:r>
          </a:p>
          <a:p>
            <a:pPr lvl="2"/>
            <a:r>
              <a:rPr lang="pt-BR" sz="1800" dirty="0"/>
              <a:t>Docker rmi windowsservercoreiis</a:t>
            </a:r>
          </a:p>
          <a:p>
            <a:pPr lvl="1"/>
            <a:r>
              <a:rPr lang="pt-BR" dirty="0"/>
              <a:t>Remover containers</a:t>
            </a:r>
          </a:p>
          <a:p>
            <a:pPr lvl="2"/>
            <a:r>
              <a:rPr lang="pt-BR" sz="1800" dirty="0"/>
              <a:t>Docker rm</a:t>
            </a:r>
          </a:p>
        </p:txBody>
      </p:sp>
      <p:sp>
        <p:nvSpPr>
          <p:cNvPr id="3" name="Title 2"/>
          <p:cNvSpPr>
            <a:spLocks noGrp="1"/>
          </p:cNvSpPr>
          <p:nvPr>
            <p:ph type="title"/>
          </p:nvPr>
        </p:nvSpPr>
        <p:spPr/>
        <p:txBody>
          <a:bodyPr/>
          <a:lstStyle/>
          <a:p>
            <a:r>
              <a:rPr lang="pt-BR" dirty="0"/>
              <a:t>Removendo imagens instaladas</a:t>
            </a:r>
            <a:endParaRPr lang="en-US" dirty="0"/>
          </a:p>
        </p:txBody>
      </p:sp>
    </p:spTree>
    <p:extLst>
      <p:ext uri="{BB962C8B-B14F-4D97-AF65-F5344CB8AC3E}">
        <p14:creationId xmlns:p14="http://schemas.microsoft.com/office/powerpoint/2010/main" val="54668000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Links adicionais</a:t>
            </a:r>
            <a:endParaRPr lang="en-US" dirty="0"/>
          </a:p>
        </p:txBody>
      </p:sp>
      <p:sp>
        <p:nvSpPr>
          <p:cNvPr id="5" name="Text Placeholder 4"/>
          <p:cNvSpPr>
            <a:spLocks noGrp="1"/>
          </p:cNvSpPr>
          <p:nvPr>
            <p:ph type="body" sz="quarter" idx="10"/>
          </p:nvPr>
        </p:nvSpPr>
        <p:spPr>
          <a:xfrm>
            <a:off x="274639" y="1212849"/>
            <a:ext cx="10572902" cy="5355312"/>
          </a:xfrm>
        </p:spPr>
        <p:txBody>
          <a:bodyPr/>
          <a:lstStyle/>
          <a:p>
            <a:pPr marL="571500" indent="-571500">
              <a:buFont typeface="Arial" panose="020B0604020202020204" pitchFamily="34" charset="0"/>
              <a:buChar char="•"/>
            </a:pPr>
            <a:r>
              <a:rPr lang="pt-BR" sz="2800" dirty="0"/>
              <a:t>Msdn.microsoft.com/virtualization/windowscontainers</a:t>
            </a:r>
          </a:p>
          <a:p>
            <a:pPr marL="571500" indent="-571500">
              <a:buFont typeface="Arial" panose="020B0604020202020204" pitchFamily="34" charset="0"/>
              <a:buChar char="•"/>
            </a:pPr>
            <a:r>
              <a:rPr lang="pt-BR" sz="2800" dirty="0"/>
              <a:t>Docs.docker.com</a:t>
            </a:r>
          </a:p>
          <a:p>
            <a:pPr marL="571500" indent="-571500">
              <a:buFont typeface="Arial" panose="020B0604020202020204" pitchFamily="34" charset="0"/>
              <a:buChar char="•"/>
            </a:pPr>
            <a:r>
              <a:rPr lang="pt-BR" sz="2800" dirty="0"/>
              <a:t>Azure.microsoft.com/en-us/blog/containers-docker-windows-and-trends</a:t>
            </a:r>
          </a:p>
          <a:p>
            <a:pPr marL="571500" indent="-571500">
              <a:buFont typeface="Arial" panose="020B0604020202020204" pitchFamily="34" charset="0"/>
              <a:buChar char="•"/>
            </a:pPr>
            <a:r>
              <a:rPr lang="pt-BR" sz="2800" dirty="0"/>
              <a:t>blogs.technet.microsoft.com/windowsserver/2015/10/28/a-closer-look-at-windows-server-and-hyper-v-containers-with-mark-russinovich/</a:t>
            </a:r>
          </a:p>
          <a:p>
            <a:pPr marL="571500" indent="-571500">
              <a:buFont typeface="Arial" panose="020B0604020202020204" pitchFamily="34" charset="0"/>
              <a:buChar char="•"/>
            </a:pPr>
            <a:r>
              <a:rPr lang="pt-BR" sz="2800" dirty="0"/>
              <a:t>Technet.microsoft.com/en-us/library/mt126167.aspx</a:t>
            </a:r>
          </a:p>
          <a:p>
            <a:pPr marL="571500" indent="-571500">
              <a:buFont typeface="Arial" panose="020B0604020202020204" pitchFamily="34" charset="0"/>
              <a:buChar char="•"/>
            </a:pPr>
            <a:r>
              <a:rPr lang="en-US" sz="2800" dirty="0"/>
              <a:t>mva.microsoft.com/</a:t>
            </a:r>
            <a:r>
              <a:rPr lang="en-US" sz="2800" dirty="0" err="1"/>
              <a:t>pt-br</a:t>
            </a:r>
            <a:r>
              <a:rPr lang="en-US" sz="2800" dirty="0"/>
              <a:t>/training-courses/docker-conceitos-e-prtica-12185</a:t>
            </a:r>
          </a:p>
          <a:p>
            <a:pPr marL="571500" indent="-571500">
              <a:buFont typeface="Arial" panose="020B0604020202020204" pitchFamily="34" charset="0"/>
              <a:buChar char="•"/>
            </a:pPr>
            <a:r>
              <a:rPr lang="en-US" sz="2800" dirty="0"/>
              <a:t>mva.microsoft.com/</a:t>
            </a:r>
            <a:r>
              <a:rPr lang="en-US" sz="2800" dirty="0" err="1"/>
              <a:t>en</a:t>
            </a:r>
            <a:r>
              <a:rPr lang="en-US" sz="2800" dirty="0"/>
              <a:t>-US/training-courses/whats-new-in-windows-server-2016-16457</a:t>
            </a:r>
          </a:p>
        </p:txBody>
      </p:sp>
    </p:spTree>
    <p:extLst>
      <p:ext uri="{BB962C8B-B14F-4D97-AF65-F5344CB8AC3E}">
        <p14:creationId xmlns:p14="http://schemas.microsoft.com/office/powerpoint/2010/main" val="40408993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580" y="2917177"/>
            <a:ext cx="11588620" cy="1831975"/>
          </a:xfrm>
        </p:spPr>
        <p:txBody>
          <a:bodyPr anchor="ctr"/>
          <a:lstStyle/>
          <a:p>
            <a:r>
              <a:rPr lang="da-DK" sz="7200" b="1" dirty="0"/>
              <a:t>Runtime do Microsoft Container.</a:t>
            </a:r>
          </a:p>
        </p:txBody>
      </p:sp>
    </p:spTree>
    <p:extLst>
      <p:ext uri="{BB962C8B-B14F-4D97-AF65-F5344CB8AC3E}">
        <p14:creationId xmlns:p14="http://schemas.microsoft.com/office/powerpoint/2010/main" val="10572906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Containers Windows</a:t>
            </a:r>
            <a:endParaRPr lang="en-US" dirty="0"/>
          </a:p>
        </p:txBody>
      </p:sp>
      <p:sp>
        <p:nvSpPr>
          <p:cNvPr id="3" name="Text Placeholder 2"/>
          <p:cNvSpPr>
            <a:spLocks noGrp="1"/>
          </p:cNvSpPr>
          <p:nvPr>
            <p:ph type="body" sz="quarter" idx="10"/>
          </p:nvPr>
        </p:nvSpPr>
        <p:spPr>
          <a:xfrm>
            <a:off x="274639" y="1212849"/>
            <a:ext cx="10572902" cy="2923877"/>
          </a:xfrm>
        </p:spPr>
        <p:txBody>
          <a:bodyPr/>
          <a:lstStyle/>
          <a:p>
            <a:pPr marL="571500" indent="-571500">
              <a:buFont typeface="Arial" panose="020B0604020202020204" pitchFamily="34" charset="0"/>
              <a:buChar char="•"/>
            </a:pPr>
            <a:r>
              <a:rPr lang="pt-BR" dirty="0"/>
              <a:t>Windows Server Container</a:t>
            </a:r>
          </a:p>
          <a:p>
            <a:pPr marL="571500" lvl="1" indent="-571500">
              <a:buFont typeface="Arial" panose="020B0604020202020204" pitchFamily="34" charset="0"/>
              <a:buChar char="•"/>
            </a:pPr>
            <a:r>
              <a:rPr lang="pt-BR" dirty="0"/>
              <a:t>Provê isolamento de aplicações através de tecnologia de isolamento de processos e namespaces. Um container Windows Server compartilha o kernel com o container host e todos os containers em execução no mesmo host</a:t>
            </a:r>
          </a:p>
          <a:p>
            <a:pPr marL="571500" indent="-571500">
              <a:buFont typeface="Arial" panose="020B0604020202020204" pitchFamily="34" charset="0"/>
              <a:buChar char="•"/>
            </a:pPr>
            <a:r>
              <a:rPr lang="pt-BR" dirty="0"/>
              <a:t>Hyper-V Container</a:t>
            </a:r>
          </a:p>
          <a:p>
            <a:pPr marL="571500" lvl="1" indent="-571500">
              <a:buFont typeface="Arial" panose="020B0604020202020204" pitchFamily="34" charset="0"/>
              <a:buChar char="•"/>
            </a:pPr>
            <a:r>
              <a:rPr lang="pt-BR" dirty="0"/>
              <a:t>Executa cada conatiner em uma VM altamente otimizada. Nesta configuração o kernel do host não é compartilhado com os demais containers Hyper-V </a:t>
            </a:r>
            <a:endParaRPr lang="en-US" dirty="0"/>
          </a:p>
        </p:txBody>
      </p:sp>
    </p:spTree>
    <p:extLst>
      <p:ext uri="{BB962C8B-B14F-4D97-AF65-F5344CB8AC3E}">
        <p14:creationId xmlns:p14="http://schemas.microsoft.com/office/powerpoint/2010/main" val="6317000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Fundamentos de Container</a:t>
            </a:r>
            <a:endParaRPr lang="en-US" dirty="0"/>
          </a:p>
        </p:txBody>
      </p:sp>
      <p:sp>
        <p:nvSpPr>
          <p:cNvPr id="3" name="Text Placeholder 2"/>
          <p:cNvSpPr>
            <a:spLocks noGrp="1"/>
          </p:cNvSpPr>
          <p:nvPr>
            <p:ph type="body" sz="quarter" idx="10"/>
          </p:nvPr>
        </p:nvSpPr>
        <p:spPr>
          <a:xfrm>
            <a:off x="274639" y="1212849"/>
            <a:ext cx="10572902" cy="5743111"/>
          </a:xfrm>
        </p:spPr>
        <p:txBody>
          <a:bodyPr/>
          <a:lstStyle/>
          <a:p>
            <a:pPr marL="571500" indent="-571500">
              <a:buFont typeface="Arial" panose="020B0604020202020204" pitchFamily="34" charset="0"/>
              <a:buChar char="•"/>
            </a:pPr>
            <a:r>
              <a:rPr lang="pt-BR" sz="3600" dirty="0"/>
              <a:t>Container Host</a:t>
            </a:r>
          </a:p>
          <a:p>
            <a:pPr marL="571500" lvl="1" indent="-571500">
              <a:buFont typeface="Arial" panose="020B0604020202020204" pitchFamily="34" charset="0"/>
              <a:buChar char="•"/>
            </a:pPr>
            <a:r>
              <a:rPr lang="pt-BR" sz="1800" dirty="0"/>
              <a:t>Máquina física ou virtual configurada com o recurso de Windows Container</a:t>
            </a:r>
          </a:p>
          <a:p>
            <a:pPr marL="571500" indent="-571500">
              <a:buFont typeface="Arial" panose="020B0604020202020204" pitchFamily="34" charset="0"/>
              <a:buChar char="•"/>
            </a:pPr>
            <a:r>
              <a:rPr lang="pt-BR" sz="3600" dirty="0"/>
              <a:t>Container OS image</a:t>
            </a:r>
          </a:p>
          <a:p>
            <a:pPr marL="571500" lvl="1" indent="-571500">
              <a:buFont typeface="Arial" panose="020B0604020202020204" pitchFamily="34" charset="0"/>
              <a:buChar char="•"/>
            </a:pPr>
            <a:r>
              <a:rPr lang="pt-BR" sz="1800" dirty="0"/>
              <a:t>Containers são implantados através de imagens. A imagem de SO do container é a 1° camada para as várias camadas de imagem que criam um container. Esta imagem provê o ambiente de sistema operacional</a:t>
            </a:r>
          </a:p>
          <a:p>
            <a:pPr marL="571500" indent="-571500">
              <a:buFont typeface="Arial" panose="020B0604020202020204" pitchFamily="34" charset="0"/>
              <a:buChar char="•"/>
            </a:pPr>
            <a:r>
              <a:rPr lang="pt-BR" sz="3600" dirty="0"/>
              <a:t>Container Image</a:t>
            </a:r>
          </a:p>
          <a:p>
            <a:pPr marL="571500" lvl="1" indent="-571500">
              <a:buFont typeface="Arial" panose="020B0604020202020204" pitchFamily="34" charset="0"/>
              <a:buChar char="•"/>
            </a:pPr>
            <a:r>
              <a:rPr lang="pt-BR" sz="1800" dirty="0"/>
              <a:t>Uma imagem de container contém a base do SO, aplicações e todas as dependências (das aplicações) necessárias para implantar um container</a:t>
            </a:r>
          </a:p>
          <a:p>
            <a:pPr marL="571500" indent="-571500">
              <a:buFont typeface="Arial" panose="020B0604020202020204" pitchFamily="34" charset="0"/>
              <a:buChar char="•"/>
            </a:pPr>
            <a:r>
              <a:rPr lang="pt-BR" sz="3600" dirty="0"/>
              <a:t>Container Registry</a:t>
            </a:r>
          </a:p>
          <a:p>
            <a:pPr marL="571500" lvl="1" indent="-571500">
              <a:buFont typeface="Arial" panose="020B0604020202020204" pitchFamily="34" charset="0"/>
              <a:buChar char="•"/>
            </a:pPr>
            <a:r>
              <a:rPr lang="pt-BR" sz="1800" dirty="0"/>
              <a:t>Imagens de container são armazenadas em um Container registry e podem ser baixadas por demanda</a:t>
            </a:r>
          </a:p>
          <a:p>
            <a:pPr marL="571500" indent="-571500">
              <a:buFont typeface="Arial" panose="020B0604020202020204" pitchFamily="34" charset="0"/>
              <a:buChar char="•"/>
            </a:pPr>
            <a:r>
              <a:rPr lang="pt-BR" sz="3600" dirty="0"/>
              <a:t>Dockerfile</a:t>
            </a:r>
          </a:p>
          <a:p>
            <a:pPr marL="571500" lvl="1" indent="-571500">
              <a:buFont typeface="Arial" panose="020B0604020202020204" pitchFamily="34" charset="0"/>
              <a:buChar char="•"/>
            </a:pPr>
            <a:r>
              <a:rPr lang="pt-BR" sz="1800" dirty="0"/>
              <a:t>Usados para automatizar a criação de imagens de containers</a:t>
            </a:r>
            <a:endParaRPr lang="en-US" sz="1800" dirty="0"/>
          </a:p>
        </p:txBody>
      </p:sp>
    </p:spTree>
    <p:extLst>
      <p:ext uri="{BB962C8B-B14F-4D97-AF65-F5344CB8AC3E}">
        <p14:creationId xmlns:p14="http://schemas.microsoft.com/office/powerpoint/2010/main" val="19516475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Runtime do Microsoft Container</a:t>
            </a:r>
          </a:p>
        </p:txBody>
      </p:sp>
      <p:grpSp>
        <p:nvGrpSpPr>
          <p:cNvPr id="4" name="Group 3"/>
          <p:cNvGrpSpPr/>
          <p:nvPr/>
        </p:nvGrpSpPr>
        <p:grpSpPr>
          <a:xfrm>
            <a:off x="198437" y="1301007"/>
            <a:ext cx="12039600" cy="2560320"/>
            <a:chOff x="198437" y="1301007"/>
            <a:chExt cx="12039600" cy="2560320"/>
          </a:xfrm>
        </p:grpSpPr>
        <p:sp>
          <p:nvSpPr>
            <p:cNvPr id="8" name="Rectangle 7"/>
            <p:cNvSpPr/>
            <p:nvPr/>
          </p:nvSpPr>
          <p:spPr bwMode="auto">
            <a:xfrm>
              <a:off x="198437" y="1301007"/>
              <a:ext cx="12039600" cy="2560320"/>
            </a:xfrm>
            <a:prstGeom prst="rect">
              <a:avLst/>
            </a:prstGeom>
            <a:solidFill>
              <a:schemeClr val="bg1">
                <a:lumMod val="95000"/>
              </a:schemeClr>
            </a:solidFill>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tx1"/>
                  </a:solidFill>
                </a:rPr>
                <a:t>Windows Server Container</a:t>
              </a:r>
            </a:p>
          </p:txBody>
        </p:sp>
        <p:grpSp>
          <p:nvGrpSpPr>
            <p:cNvPr id="59" name="Group 58"/>
            <p:cNvGrpSpPr/>
            <p:nvPr/>
          </p:nvGrpSpPr>
          <p:grpSpPr>
            <a:xfrm>
              <a:off x="2454407" y="1942885"/>
              <a:ext cx="1309614" cy="1764248"/>
              <a:chOff x="4148660" y="1876784"/>
              <a:chExt cx="1309614" cy="1764248"/>
            </a:xfrm>
          </p:grpSpPr>
          <p:sp>
            <p:nvSpPr>
              <p:cNvPr id="30" name="Rectangle 29"/>
              <p:cNvSpPr/>
              <p:nvPr/>
            </p:nvSpPr>
            <p:spPr>
              <a:xfrm>
                <a:off x="4148660" y="1876784"/>
                <a:ext cx="1309614"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91440" anchor="b"/>
              <a:lstStyle/>
              <a:p>
                <a:pPr algn="ctr"/>
                <a:r>
                  <a:rPr lang="en-US" sz="1200" dirty="0" err="1">
                    <a:solidFill>
                      <a:srgbClr val="FFFFFF"/>
                    </a:solidFill>
                    <a:latin typeface="Segoe" pitchFamily="34" charset="0"/>
                    <a:ea typeface="MS PGothic" pitchFamily="34" charset="-128"/>
                  </a:rPr>
                  <a:t>Altamente</a:t>
                </a:r>
                <a:br>
                  <a:rPr lang="en-US" sz="1200" dirty="0">
                    <a:solidFill>
                      <a:srgbClr val="FFFFFF"/>
                    </a:solidFill>
                    <a:latin typeface="Segoe" pitchFamily="34" charset="0"/>
                    <a:ea typeface="MS PGothic" pitchFamily="34" charset="-128"/>
                  </a:rPr>
                </a:br>
                <a:r>
                  <a:rPr lang="en-US" sz="1200" dirty="0" err="1">
                    <a:solidFill>
                      <a:srgbClr val="FFFFFF"/>
                    </a:solidFill>
                    <a:latin typeface="Segoe" pitchFamily="34" charset="0"/>
                    <a:ea typeface="MS PGothic" pitchFamily="34" charset="-128"/>
                  </a:rPr>
                  <a:t>Automatizável</a:t>
                </a:r>
                <a:endParaRPr lang="en-US" sz="1200" dirty="0">
                  <a:solidFill>
                    <a:srgbClr val="FFFFFF"/>
                  </a:solidFill>
                  <a:latin typeface="Segoe" pitchFamily="34" charset="0"/>
                  <a:ea typeface="MS PGothic" pitchFamily="34" charset="-128"/>
                </a:endParaRPr>
              </a:p>
            </p:txBody>
          </p:sp>
          <p:pic>
            <p:nvPicPr>
              <p:cNvPr id="31" name="Picture 2" descr="C:\Users\sigurdg\Desktop\end_user.png"/>
              <p:cNvPicPr>
                <a:picLocks noChangeAspect="1" noChangeArrowheads="1"/>
              </p:cNvPicPr>
              <p:nvPr/>
            </p:nvPicPr>
            <p:blipFill>
              <a:blip r:embed="rId3" cstate="print"/>
              <a:srcRect/>
              <a:stretch>
                <a:fillRect/>
              </a:stretch>
            </p:blipFill>
            <p:spPr bwMode="auto">
              <a:xfrm>
                <a:off x="4302179" y="2014053"/>
                <a:ext cx="1023404" cy="1033010"/>
              </a:xfrm>
              <a:prstGeom prst="rect">
                <a:avLst/>
              </a:prstGeom>
              <a:noFill/>
              <a:ln>
                <a:noFill/>
              </a:ln>
            </p:spPr>
          </p:pic>
        </p:grpSp>
        <p:grpSp>
          <p:nvGrpSpPr>
            <p:cNvPr id="62" name="Group 61"/>
            <p:cNvGrpSpPr/>
            <p:nvPr/>
          </p:nvGrpSpPr>
          <p:grpSpPr>
            <a:xfrm>
              <a:off x="8680693" y="1942885"/>
              <a:ext cx="1318579" cy="1764248"/>
              <a:chOff x="8357811" y="1876784"/>
              <a:chExt cx="1318579" cy="1764248"/>
            </a:xfrm>
          </p:grpSpPr>
          <p:sp>
            <p:nvSpPr>
              <p:cNvPr id="32" name="Rectangle 31"/>
              <p:cNvSpPr/>
              <p:nvPr/>
            </p:nvSpPr>
            <p:spPr>
              <a:xfrm>
                <a:off x="8357811" y="1876784"/>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200" dirty="0" err="1">
                    <a:solidFill>
                      <a:srgbClr val="FFFFFF"/>
                    </a:solidFill>
                    <a:latin typeface="Segoe" pitchFamily="34" charset="0"/>
                    <a:ea typeface="MS PGothic" pitchFamily="34" charset="-128"/>
                  </a:rPr>
                  <a:t>Eficiente</a:t>
                </a:r>
                <a:endParaRPr lang="en-US" sz="1200" dirty="0">
                  <a:solidFill>
                    <a:srgbClr val="FFFFFF"/>
                  </a:solidFill>
                  <a:latin typeface="Segoe" pitchFamily="34" charset="0"/>
                  <a:ea typeface="MS PGothic" pitchFamily="34" charset="-128"/>
                </a:endParaRPr>
              </a:p>
              <a:p>
                <a:pPr algn="ctr"/>
                <a:endParaRPr lang="en-US" sz="1200" dirty="0">
                  <a:solidFill>
                    <a:srgbClr val="FFFFFF"/>
                  </a:solidFill>
                  <a:latin typeface="Segoe" pitchFamily="34" charset="0"/>
                  <a:ea typeface="MS PGothic" pitchFamily="34" charset="-128"/>
                </a:endParaRPr>
              </a:p>
            </p:txBody>
          </p:sp>
          <p:pic>
            <p:nvPicPr>
              <p:cNvPr id="33" name="Picture 34" descr="Efficiency.png"/>
              <p:cNvPicPr>
                <a:picLocks noChangeAspect="1"/>
              </p:cNvPicPr>
              <p:nvPr/>
            </p:nvPicPr>
            <p:blipFill>
              <a:blip r:embed="rId4" cstate="print"/>
              <a:srcRect/>
              <a:stretch>
                <a:fillRect/>
              </a:stretch>
            </p:blipFill>
            <p:spPr bwMode="auto">
              <a:xfrm>
                <a:off x="8423291" y="1961972"/>
                <a:ext cx="1187618" cy="1229654"/>
              </a:xfrm>
              <a:prstGeom prst="rect">
                <a:avLst/>
              </a:prstGeom>
              <a:noFill/>
              <a:ln>
                <a:noFill/>
              </a:ln>
            </p:spPr>
          </p:pic>
        </p:grpSp>
        <p:grpSp>
          <p:nvGrpSpPr>
            <p:cNvPr id="61" name="Group 60"/>
            <p:cNvGrpSpPr/>
            <p:nvPr/>
          </p:nvGrpSpPr>
          <p:grpSpPr>
            <a:xfrm>
              <a:off x="6602276" y="1942885"/>
              <a:ext cx="1318579" cy="1764248"/>
              <a:chOff x="6955243" y="1876784"/>
              <a:chExt cx="1318579" cy="1764248"/>
            </a:xfrm>
          </p:grpSpPr>
          <p:sp>
            <p:nvSpPr>
              <p:cNvPr id="34" name="Rectangle 33"/>
              <p:cNvSpPr/>
              <p:nvPr/>
            </p:nvSpPr>
            <p:spPr>
              <a:xfrm>
                <a:off x="6955243" y="1876784"/>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91440" anchor="b"/>
              <a:lstStyle/>
              <a:p>
                <a:pPr algn="ctr"/>
                <a:r>
                  <a:rPr lang="en-US" sz="1200" dirty="0" err="1">
                    <a:solidFill>
                      <a:srgbClr val="FFFFFF"/>
                    </a:solidFill>
                    <a:latin typeface="Segoe" pitchFamily="34" charset="0"/>
                    <a:ea typeface="MS PGothic" pitchFamily="34" charset="-128"/>
                  </a:rPr>
                  <a:t>Escalável</a:t>
                </a:r>
                <a:r>
                  <a:rPr lang="en-US" sz="1200" dirty="0">
                    <a:solidFill>
                      <a:srgbClr val="FFFFFF"/>
                    </a:solidFill>
                    <a:latin typeface="Segoe" pitchFamily="34" charset="0"/>
                    <a:ea typeface="MS PGothic" pitchFamily="34" charset="-128"/>
                  </a:rPr>
                  <a:t> e </a:t>
                </a:r>
                <a:br>
                  <a:rPr lang="en-US" sz="1200" dirty="0">
                    <a:solidFill>
                      <a:srgbClr val="FFFFFF"/>
                    </a:solidFill>
                    <a:latin typeface="Segoe" pitchFamily="34" charset="0"/>
                    <a:ea typeface="MS PGothic" pitchFamily="34" charset="-128"/>
                  </a:rPr>
                </a:br>
                <a:r>
                  <a:rPr lang="en-US" sz="1200" dirty="0" err="1">
                    <a:solidFill>
                      <a:srgbClr val="FFFFFF"/>
                    </a:solidFill>
                    <a:latin typeface="Segoe" pitchFamily="34" charset="0"/>
                    <a:ea typeface="MS PGothic" pitchFamily="34" charset="-128"/>
                  </a:rPr>
                  <a:t>Elástico</a:t>
                </a:r>
                <a:endParaRPr lang="en-US" sz="1200" dirty="0">
                  <a:solidFill>
                    <a:srgbClr val="FFFFFF"/>
                  </a:solidFill>
                  <a:latin typeface="Segoe" pitchFamily="34" charset="0"/>
                  <a:ea typeface="MS PGothic" pitchFamily="34" charset="-128"/>
                </a:endParaRPr>
              </a:p>
            </p:txBody>
          </p:sp>
          <p:pic>
            <p:nvPicPr>
              <p:cNvPr id="35" name="Picture 2" descr="C:\Users\sigurdg\Desktop\Scalable.png"/>
              <p:cNvPicPr>
                <a:picLocks noChangeAspect="1" noChangeArrowheads="1"/>
              </p:cNvPicPr>
              <p:nvPr/>
            </p:nvPicPr>
            <p:blipFill>
              <a:blip r:embed="rId5" cstate="print"/>
              <a:srcRect/>
              <a:stretch>
                <a:fillRect/>
              </a:stretch>
            </p:blipFill>
            <p:spPr bwMode="auto">
              <a:xfrm>
                <a:off x="7248857" y="2203609"/>
                <a:ext cx="731351" cy="677528"/>
              </a:xfrm>
              <a:prstGeom prst="rect">
                <a:avLst/>
              </a:prstGeom>
              <a:noFill/>
              <a:ln>
                <a:noFill/>
              </a:ln>
            </p:spPr>
          </p:pic>
        </p:grpSp>
        <p:grpSp>
          <p:nvGrpSpPr>
            <p:cNvPr id="60" name="Group 59"/>
            <p:cNvGrpSpPr/>
            <p:nvPr/>
          </p:nvGrpSpPr>
          <p:grpSpPr>
            <a:xfrm>
              <a:off x="4523859" y="1942885"/>
              <a:ext cx="1318579" cy="1764248"/>
              <a:chOff x="5559396" y="1877602"/>
              <a:chExt cx="1318579" cy="1764248"/>
            </a:xfrm>
          </p:grpSpPr>
          <p:sp>
            <p:nvSpPr>
              <p:cNvPr id="55" name="Rectangle 54"/>
              <p:cNvSpPr/>
              <p:nvPr/>
            </p:nvSpPr>
            <p:spPr>
              <a:xfrm>
                <a:off x="5559396" y="1877602"/>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200" dirty="0">
                    <a:solidFill>
                      <a:srgbClr val="FFFFFF"/>
                    </a:solidFill>
                    <a:latin typeface="Segoe" pitchFamily="34" charset="0"/>
                    <a:ea typeface="MS PGothic" pitchFamily="34" charset="-128"/>
                  </a:rPr>
                  <a:t>Seguro</a:t>
                </a:r>
              </a:p>
              <a:p>
                <a:pPr algn="ctr"/>
                <a:endParaRPr lang="en-US" sz="1200" dirty="0">
                  <a:solidFill>
                    <a:srgbClr val="FFFFFF"/>
                  </a:solidFill>
                  <a:latin typeface="Segoe" pitchFamily="34" charset="0"/>
                  <a:ea typeface="MS PGothic" pitchFamily="34" charset="-128"/>
                </a:endParaRPr>
              </a:p>
            </p:txBody>
          </p:sp>
          <p:pic>
            <p:nvPicPr>
              <p:cNvPr id="57" name="Picture 7" descr="\\MAGNUM\Projects\Microsoft\Cloud Power FY12\Design\ICONS_PNG\Secure.png"/>
              <p:cNvPicPr>
                <a:picLocks noChangeAspect="1" noChangeArrowheads="1"/>
              </p:cNvPicPr>
              <p:nvPr/>
            </p:nvPicPr>
            <p:blipFill rotWithShape="1">
              <a:blip r:embed="rId6" cstate="print">
                <a:lum bright="100000"/>
              </a:blip>
              <a:srcRect l="18278" t="11204" r="18342" b="9570"/>
              <a:stretch/>
            </p:blipFill>
            <p:spPr bwMode="auto">
              <a:xfrm>
                <a:off x="5761485" y="2049461"/>
                <a:ext cx="914400" cy="1143001"/>
              </a:xfrm>
              <a:prstGeom prst="rect">
                <a:avLst/>
              </a:prstGeom>
              <a:noFill/>
              <a:ln>
                <a:noFill/>
              </a:ln>
            </p:spPr>
          </p:pic>
        </p:grpSp>
        <p:grpSp>
          <p:nvGrpSpPr>
            <p:cNvPr id="50" name="Group 49"/>
            <p:cNvGrpSpPr/>
            <p:nvPr/>
          </p:nvGrpSpPr>
          <p:grpSpPr>
            <a:xfrm>
              <a:off x="375990" y="1942885"/>
              <a:ext cx="1318579" cy="1764248"/>
              <a:chOff x="351847" y="4792662"/>
              <a:chExt cx="1318579" cy="1764248"/>
            </a:xfrm>
          </p:grpSpPr>
          <p:sp>
            <p:nvSpPr>
              <p:cNvPr id="52" name="Rectangle 51"/>
              <p:cNvSpPr/>
              <p:nvPr/>
            </p:nvSpPr>
            <p:spPr>
              <a:xfrm>
                <a:off x="351847" y="4792662"/>
                <a:ext cx="1318579" cy="1764248"/>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bIns="0" anchor="b"/>
              <a:lstStyle/>
              <a:p>
                <a:pPr algn="ctr"/>
                <a:r>
                  <a:rPr lang="en-US" sz="1200" dirty="0">
                    <a:solidFill>
                      <a:srgbClr val="FFFFFF"/>
                    </a:solidFill>
                    <a:latin typeface="Segoe" pitchFamily="34" charset="0"/>
                    <a:ea typeface="MS PGothic" pitchFamily="34" charset="-128"/>
                  </a:rPr>
                  <a:t>HOSTING</a:t>
                </a:r>
              </a:p>
              <a:p>
                <a:pPr algn="ctr"/>
                <a:endParaRPr lang="en-US" sz="1200" dirty="0">
                  <a:solidFill>
                    <a:srgbClr val="FFFFFF"/>
                  </a:solidFill>
                  <a:latin typeface="Segoe" pitchFamily="34" charset="0"/>
                  <a:ea typeface="MS PGothic" pitchFamily="34" charset="-128"/>
                </a:endParaRPr>
              </a:p>
            </p:txBody>
          </p:sp>
          <p:pic>
            <p:nvPicPr>
              <p:cNvPr id="56" name="Picture 5" descr="\\MAGNUM\Projects\Microsoft\Cloud Power FY12\Design\ICONS_PNG\Multi_tenancy.png"/>
              <p:cNvPicPr>
                <a:picLocks noChangeAspect="1" noChangeArrowheads="1"/>
              </p:cNvPicPr>
              <p:nvPr/>
            </p:nvPicPr>
            <p:blipFill>
              <a:blip r:embed="rId7" cstate="print">
                <a:lum bright="100000"/>
              </a:blip>
              <a:srcRect/>
              <a:stretch>
                <a:fillRect/>
              </a:stretch>
            </p:blipFill>
            <p:spPr bwMode="auto">
              <a:xfrm>
                <a:off x="428174" y="4898253"/>
                <a:ext cx="1165924" cy="1165924"/>
              </a:xfrm>
              <a:prstGeom prst="rect">
                <a:avLst/>
              </a:prstGeom>
              <a:noFill/>
              <a:ln>
                <a:noFill/>
              </a:ln>
            </p:spPr>
          </p:pic>
        </p:grpSp>
        <p:grpSp>
          <p:nvGrpSpPr>
            <p:cNvPr id="63" name="Group 62"/>
            <p:cNvGrpSpPr/>
            <p:nvPr/>
          </p:nvGrpSpPr>
          <p:grpSpPr>
            <a:xfrm>
              <a:off x="10759110" y="1941091"/>
              <a:ext cx="1341745" cy="1767836"/>
              <a:chOff x="10759108" y="4760202"/>
              <a:chExt cx="1341745" cy="1767836"/>
            </a:xfrm>
          </p:grpSpPr>
          <p:sp>
            <p:nvSpPr>
              <p:cNvPr id="69" name="Rectangle 68"/>
              <p:cNvSpPr/>
              <p:nvPr/>
            </p:nvSpPr>
            <p:spPr>
              <a:xfrm>
                <a:off x="10770691" y="4763790"/>
                <a:ext cx="1318579" cy="1764248"/>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bIns="0" anchor="b"/>
              <a:lstStyle/>
              <a:p>
                <a:pPr algn="ctr"/>
                <a:r>
                  <a:rPr lang="en-US" sz="1200" dirty="0">
                    <a:solidFill>
                      <a:srgbClr val="FFFFFF"/>
                    </a:solidFill>
                    <a:latin typeface="Segoe" pitchFamily="34" charset="0"/>
                    <a:ea typeface="MS PGothic" pitchFamily="34" charset="-128"/>
                  </a:rPr>
                  <a:t>TRUSTED</a:t>
                </a:r>
              </a:p>
              <a:p>
                <a:pPr algn="ctr"/>
                <a:r>
                  <a:rPr lang="en-US" sz="1200" dirty="0">
                    <a:solidFill>
                      <a:srgbClr val="FFFFFF"/>
                    </a:solidFill>
                    <a:latin typeface="Segoe" pitchFamily="34" charset="0"/>
                    <a:ea typeface="MS PGothic" pitchFamily="34" charset="-128"/>
                  </a:rPr>
                  <a:t>MULTI-TENANCY</a:t>
                </a:r>
              </a:p>
              <a:p>
                <a:pPr algn="ctr"/>
                <a:endParaRPr lang="en-US" sz="1200" dirty="0">
                  <a:solidFill>
                    <a:srgbClr val="FFFFFF"/>
                  </a:solidFill>
                  <a:latin typeface="Segoe" pitchFamily="34" charset="0"/>
                  <a:ea typeface="MS PGothic" pitchFamily="34" charset="-128"/>
                </a:endParaRPr>
              </a:p>
            </p:txBody>
          </p:sp>
          <p:pic>
            <p:nvPicPr>
              <p:cNvPr id="75" name="Picture 4" descr="\\MAGNUM\Projects\Microsoft\Cloud Power FY12\Design\ICONS_PNG\IIS-MULTI-TENANCY.png"/>
              <p:cNvPicPr>
                <a:picLocks noChangeAspect="1" noChangeArrowheads="1"/>
              </p:cNvPicPr>
              <p:nvPr/>
            </p:nvPicPr>
            <p:blipFill>
              <a:blip r:embed="rId8" cstate="print">
                <a:lum bright="100000"/>
              </a:blip>
              <a:srcRect/>
              <a:stretch>
                <a:fillRect/>
              </a:stretch>
            </p:blipFill>
            <p:spPr bwMode="auto">
              <a:xfrm>
                <a:off x="10759108" y="4760202"/>
                <a:ext cx="1341745" cy="1341745"/>
              </a:xfrm>
              <a:prstGeom prst="rect">
                <a:avLst/>
              </a:prstGeom>
              <a:noFill/>
              <a:ln>
                <a:noFill/>
              </a:ln>
            </p:spPr>
          </p:pic>
        </p:grpSp>
      </p:grpSp>
      <p:grpSp>
        <p:nvGrpSpPr>
          <p:cNvPr id="5" name="Group 4"/>
          <p:cNvGrpSpPr/>
          <p:nvPr/>
        </p:nvGrpSpPr>
        <p:grpSpPr>
          <a:xfrm>
            <a:off x="198437" y="3998596"/>
            <a:ext cx="12039600" cy="2651651"/>
            <a:chOff x="198437" y="3998596"/>
            <a:chExt cx="12039600" cy="2651651"/>
          </a:xfrm>
        </p:grpSpPr>
        <p:sp>
          <p:nvSpPr>
            <p:cNvPr id="38" name="Rectangle 37"/>
            <p:cNvSpPr/>
            <p:nvPr/>
          </p:nvSpPr>
          <p:spPr bwMode="auto">
            <a:xfrm>
              <a:off x="198437" y="3998596"/>
              <a:ext cx="12039600" cy="2651651"/>
            </a:xfrm>
            <a:prstGeom prst="rect">
              <a:avLst/>
            </a:prstGeom>
            <a:solidFill>
              <a:schemeClr val="bg1">
                <a:lumMod val="95000"/>
              </a:schemeClr>
            </a:solidFill>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tx1"/>
                  </a:solidFill>
                </a:rPr>
                <a:t>Hyper-V Container</a:t>
              </a:r>
            </a:p>
          </p:txBody>
        </p:sp>
        <p:grpSp>
          <p:nvGrpSpPr>
            <p:cNvPr id="65" name="Group 64"/>
            <p:cNvGrpSpPr/>
            <p:nvPr/>
          </p:nvGrpSpPr>
          <p:grpSpPr>
            <a:xfrm>
              <a:off x="3834041" y="4731804"/>
              <a:ext cx="1309614" cy="1764248"/>
              <a:chOff x="3974117" y="4755113"/>
              <a:chExt cx="1309614" cy="1764248"/>
            </a:xfrm>
          </p:grpSpPr>
          <p:sp>
            <p:nvSpPr>
              <p:cNvPr id="41" name="Rectangle 40"/>
              <p:cNvSpPr/>
              <p:nvPr/>
            </p:nvSpPr>
            <p:spPr>
              <a:xfrm>
                <a:off x="3974117" y="4755113"/>
                <a:ext cx="1309614"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91440" anchor="b"/>
              <a:lstStyle/>
              <a:p>
                <a:pPr algn="ctr"/>
                <a:r>
                  <a:rPr lang="en-US" sz="1200" dirty="0" err="1">
                    <a:solidFill>
                      <a:srgbClr val="FFFFFF"/>
                    </a:solidFill>
                    <a:latin typeface="Segoe" pitchFamily="34" charset="0"/>
                    <a:ea typeface="MS PGothic" pitchFamily="34" charset="-128"/>
                  </a:rPr>
                  <a:t>Altamente</a:t>
                </a:r>
                <a:br>
                  <a:rPr lang="en-US" sz="1200" dirty="0">
                    <a:solidFill>
                      <a:srgbClr val="FFFFFF"/>
                    </a:solidFill>
                    <a:latin typeface="Segoe" pitchFamily="34" charset="0"/>
                    <a:ea typeface="MS PGothic" pitchFamily="34" charset="-128"/>
                  </a:rPr>
                </a:br>
                <a:r>
                  <a:rPr lang="en-US" sz="1200" dirty="0" err="1">
                    <a:solidFill>
                      <a:srgbClr val="FFFFFF"/>
                    </a:solidFill>
                    <a:latin typeface="Segoe" pitchFamily="34" charset="0"/>
                    <a:ea typeface="MS PGothic" pitchFamily="34" charset="-128"/>
                  </a:rPr>
                  <a:t>Automatizável</a:t>
                </a:r>
                <a:endParaRPr lang="en-US" sz="1200" dirty="0">
                  <a:solidFill>
                    <a:srgbClr val="FFFFFF"/>
                  </a:solidFill>
                  <a:latin typeface="Segoe" pitchFamily="34" charset="0"/>
                  <a:ea typeface="MS PGothic" pitchFamily="34" charset="-128"/>
                </a:endParaRPr>
              </a:p>
            </p:txBody>
          </p:sp>
          <p:pic>
            <p:nvPicPr>
              <p:cNvPr id="42" name="Picture 2" descr="C:\Users\sigurdg\Desktop\end_user.png"/>
              <p:cNvPicPr>
                <a:picLocks noChangeAspect="1" noChangeArrowheads="1"/>
              </p:cNvPicPr>
              <p:nvPr/>
            </p:nvPicPr>
            <p:blipFill>
              <a:blip r:embed="rId3" cstate="print"/>
              <a:srcRect/>
              <a:stretch>
                <a:fillRect/>
              </a:stretch>
            </p:blipFill>
            <p:spPr bwMode="auto">
              <a:xfrm>
                <a:off x="4117222" y="4881349"/>
                <a:ext cx="1023404" cy="1033010"/>
              </a:xfrm>
              <a:prstGeom prst="rect">
                <a:avLst/>
              </a:prstGeom>
              <a:noFill/>
              <a:ln>
                <a:noFill/>
              </a:ln>
            </p:spPr>
          </p:pic>
        </p:grpSp>
        <p:grpSp>
          <p:nvGrpSpPr>
            <p:cNvPr id="68" name="Group 67"/>
            <p:cNvGrpSpPr/>
            <p:nvPr/>
          </p:nvGrpSpPr>
          <p:grpSpPr>
            <a:xfrm>
              <a:off x="9025600" y="4731804"/>
              <a:ext cx="1318579" cy="1764248"/>
              <a:chOff x="8160387" y="4755113"/>
              <a:chExt cx="1318579" cy="1764248"/>
            </a:xfrm>
          </p:grpSpPr>
          <p:sp>
            <p:nvSpPr>
              <p:cNvPr id="43" name="Rectangle 42"/>
              <p:cNvSpPr/>
              <p:nvPr/>
            </p:nvSpPr>
            <p:spPr>
              <a:xfrm>
                <a:off x="8160387" y="4755113"/>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200" dirty="0" err="1">
                    <a:solidFill>
                      <a:srgbClr val="FFFFFF"/>
                    </a:solidFill>
                    <a:latin typeface="Segoe" pitchFamily="34" charset="0"/>
                    <a:ea typeface="MS PGothic" pitchFamily="34" charset="-128"/>
                  </a:rPr>
                  <a:t>Eficiente</a:t>
                </a:r>
                <a:endParaRPr lang="en-US" sz="1200" dirty="0">
                  <a:solidFill>
                    <a:srgbClr val="FFFFFF"/>
                  </a:solidFill>
                  <a:latin typeface="Segoe" pitchFamily="34" charset="0"/>
                  <a:ea typeface="MS PGothic" pitchFamily="34" charset="-128"/>
                </a:endParaRPr>
              </a:p>
              <a:p>
                <a:pPr algn="ctr"/>
                <a:endParaRPr lang="en-US" sz="1200" dirty="0">
                  <a:solidFill>
                    <a:srgbClr val="FFFFFF"/>
                  </a:solidFill>
                  <a:latin typeface="Segoe" pitchFamily="34" charset="0"/>
                  <a:ea typeface="MS PGothic" pitchFamily="34" charset="-128"/>
                </a:endParaRPr>
              </a:p>
            </p:txBody>
          </p:sp>
          <p:pic>
            <p:nvPicPr>
              <p:cNvPr id="44" name="Picture 34" descr="Efficiency.png"/>
              <p:cNvPicPr>
                <a:picLocks noChangeAspect="1"/>
              </p:cNvPicPr>
              <p:nvPr/>
            </p:nvPicPr>
            <p:blipFill>
              <a:blip r:embed="rId4" cstate="print"/>
              <a:srcRect/>
              <a:stretch>
                <a:fillRect/>
              </a:stretch>
            </p:blipFill>
            <p:spPr bwMode="auto">
              <a:xfrm>
                <a:off x="8225867" y="4829268"/>
                <a:ext cx="1187618" cy="1229654"/>
              </a:xfrm>
              <a:prstGeom prst="rect">
                <a:avLst/>
              </a:prstGeom>
              <a:noFill/>
              <a:ln>
                <a:noFill/>
              </a:ln>
            </p:spPr>
          </p:pic>
        </p:grpSp>
        <p:grpSp>
          <p:nvGrpSpPr>
            <p:cNvPr id="67" name="Group 66"/>
            <p:cNvGrpSpPr/>
            <p:nvPr/>
          </p:nvGrpSpPr>
          <p:grpSpPr>
            <a:xfrm>
              <a:off x="7292092" y="4731804"/>
              <a:ext cx="1318579" cy="1764248"/>
              <a:chOff x="6767755" y="4755113"/>
              <a:chExt cx="1318579" cy="1764248"/>
            </a:xfrm>
          </p:grpSpPr>
          <p:sp>
            <p:nvSpPr>
              <p:cNvPr id="45" name="Rectangle 44"/>
              <p:cNvSpPr/>
              <p:nvPr/>
            </p:nvSpPr>
            <p:spPr>
              <a:xfrm>
                <a:off x="6767755" y="4755113"/>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91440" anchor="b"/>
              <a:lstStyle/>
              <a:p>
                <a:pPr algn="ctr"/>
                <a:r>
                  <a:rPr lang="en-US" sz="1200" dirty="0" err="1">
                    <a:solidFill>
                      <a:srgbClr val="FFFFFF"/>
                    </a:solidFill>
                    <a:latin typeface="Segoe" pitchFamily="34" charset="0"/>
                    <a:ea typeface="MS PGothic" pitchFamily="34" charset="-128"/>
                  </a:rPr>
                  <a:t>Escalável</a:t>
                </a:r>
                <a:r>
                  <a:rPr lang="en-US" sz="1200" dirty="0">
                    <a:solidFill>
                      <a:srgbClr val="FFFFFF"/>
                    </a:solidFill>
                    <a:latin typeface="Segoe" pitchFamily="34" charset="0"/>
                    <a:ea typeface="MS PGothic" pitchFamily="34" charset="-128"/>
                  </a:rPr>
                  <a:t> e </a:t>
                </a:r>
                <a:br>
                  <a:rPr lang="en-US" sz="1200" dirty="0">
                    <a:solidFill>
                      <a:srgbClr val="FFFFFF"/>
                    </a:solidFill>
                    <a:latin typeface="Segoe" pitchFamily="34" charset="0"/>
                    <a:ea typeface="MS PGothic" pitchFamily="34" charset="-128"/>
                  </a:rPr>
                </a:br>
                <a:r>
                  <a:rPr lang="en-US" sz="1200" dirty="0" err="1">
                    <a:solidFill>
                      <a:srgbClr val="FFFFFF"/>
                    </a:solidFill>
                    <a:latin typeface="Segoe" pitchFamily="34" charset="0"/>
                    <a:ea typeface="MS PGothic" pitchFamily="34" charset="-128"/>
                  </a:rPr>
                  <a:t>Elástico</a:t>
                </a:r>
                <a:endParaRPr lang="en-US" sz="1200" dirty="0">
                  <a:solidFill>
                    <a:srgbClr val="FFFFFF"/>
                  </a:solidFill>
                  <a:latin typeface="Segoe" pitchFamily="34" charset="0"/>
                  <a:ea typeface="MS PGothic" pitchFamily="34" charset="-128"/>
                </a:endParaRPr>
              </a:p>
            </p:txBody>
          </p:sp>
          <p:pic>
            <p:nvPicPr>
              <p:cNvPr id="46" name="Picture 2" descr="C:\Users\sigurdg\Desktop\Scalable.png"/>
              <p:cNvPicPr>
                <a:picLocks noChangeAspect="1" noChangeArrowheads="1"/>
              </p:cNvPicPr>
              <p:nvPr/>
            </p:nvPicPr>
            <p:blipFill>
              <a:blip r:embed="rId5" cstate="print"/>
              <a:srcRect/>
              <a:stretch>
                <a:fillRect/>
              </a:stretch>
            </p:blipFill>
            <p:spPr bwMode="auto">
              <a:xfrm>
                <a:off x="7061369" y="5070905"/>
                <a:ext cx="731351" cy="677528"/>
              </a:xfrm>
              <a:prstGeom prst="rect">
                <a:avLst/>
              </a:prstGeom>
              <a:noFill/>
              <a:ln>
                <a:noFill/>
              </a:ln>
            </p:spPr>
          </p:pic>
        </p:grpSp>
        <p:grpSp>
          <p:nvGrpSpPr>
            <p:cNvPr id="74" name="Group 73"/>
            <p:cNvGrpSpPr/>
            <p:nvPr/>
          </p:nvGrpSpPr>
          <p:grpSpPr>
            <a:xfrm>
              <a:off x="375990" y="4731804"/>
              <a:ext cx="1318579" cy="1764248"/>
              <a:chOff x="351847" y="4792662"/>
              <a:chExt cx="1318579" cy="1764248"/>
            </a:xfrm>
            <a:solidFill>
              <a:schemeClr val="accent3"/>
            </a:solidFill>
          </p:grpSpPr>
          <p:sp>
            <p:nvSpPr>
              <p:cNvPr id="51" name="Rectangle 50"/>
              <p:cNvSpPr/>
              <p:nvPr/>
            </p:nvSpPr>
            <p:spPr>
              <a:xfrm>
                <a:off x="351847" y="4792662"/>
                <a:ext cx="1318579" cy="1764248"/>
              </a:xfrm>
              <a:prstGeom prst="rect">
                <a:avLst/>
              </a:prstGeom>
              <a:solidFill>
                <a:srgbClr val="007233"/>
              </a:solidFill>
              <a:ln>
                <a:noFill/>
              </a:ln>
            </p:spPr>
            <p:style>
              <a:lnRef idx="2">
                <a:schemeClr val="accent5">
                  <a:shade val="50000"/>
                </a:schemeClr>
              </a:lnRef>
              <a:fillRef idx="1">
                <a:schemeClr val="accent5"/>
              </a:fillRef>
              <a:effectRef idx="0">
                <a:schemeClr val="accent5"/>
              </a:effectRef>
              <a:fontRef idx="minor">
                <a:schemeClr val="lt1"/>
              </a:fontRef>
            </p:style>
            <p:txBody>
              <a:bodyPr bIns="0" anchor="b"/>
              <a:lstStyle/>
              <a:p>
                <a:pPr algn="ctr"/>
                <a:r>
                  <a:rPr lang="en-US" sz="1200" dirty="0">
                    <a:solidFill>
                      <a:srgbClr val="FFFFFF"/>
                    </a:solidFill>
                    <a:latin typeface="Segoe" pitchFamily="34" charset="0"/>
                    <a:ea typeface="MS PGothic" pitchFamily="34" charset="-128"/>
                  </a:rPr>
                  <a:t>Hosting</a:t>
                </a:r>
                <a:br>
                  <a:rPr lang="en-US" sz="1200" dirty="0">
                    <a:solidFill>
                      <a:srgbClr val="FFFFFF"/>
                    </a:solidFill>
                    <a:latin typeface="Segoe" pitchFamily="34" charset="0"/>
                    <a:ea typeface="MS PGothic" pitchFamily="34" charset="-128"/>
                  </a:rPr>
                </a:br>
                <a:r>
                  <a:rPr lang="en-US" sz="1200" dirty="0" err="1">
                    <a:solidFill>
                      <a:srgbClr val="FFFFFF"/>
                    </a:solidFill>
                    <a:latin typeface="Segoe" pitchFamily="34" charset="0"/>
                    <a:ea typeface="MS PGothic" pitchFamily="34" charset="-128"/>
                  </a:rPr>
                  <a:t>Compartilhado</a:t>
                </a:r>
                <a:endParaRPr lang="en-US" sz="1200" dirty="0">
                  <a:solidFill>
                    <a:srgbClr val="FFFFFF"/>
                  </a:solidFill>
                  <a:latin typeface="Segoe" pitchFamily="34" charset="0"/>
                  <a:ea typeface="MS PGothic" pitchFamily="34" charset="-128"/>
                </a:endParaRPr>
              </a:p>
              <a:p>
                <a:pPr algn="ctr"/>
                <a:endParaRPr lang="en-US" sz="1200" dirty="0">
                  <a:solidFill>
                    <a:srgbClr val="FFFFFF"/>
                  </a:solidFill>
                  <a:latin typeface="Segoe" pitchFamily="34" charset="0"/>
                  <a:ea typeface="MS PGothic" pitchFamily="34" charset="-128"/>
                </a:endParaRPr>
              </a:p>
            </p:txBody>
          </p:sp>
          <p:pic>
            <p:nvPicPr>
              <p:cNvPr id="54" name="Picture 5" descr="\\MAGNUM\Projects\Microsoft\Cloud Power FY12\Design\ICONS_PNG\Multi_tenancy.png"/>
              <p:cNvPicPr>
                <a:picLocks noChangeAspect="1" noChangeArrowheads="1"/>
              </p:cNvPicPr>
              <p:nvPr/>
            </p:nvPicPr>
            <p:blipFill>
              <a:blip r:embed="rId7" cstate="print">
                <a:lum bright="100000"/>
              </a:blip>
              <a:srcRect/>
              <a:stretch>
                <a:fillRect/>
              </a:stretch>
            </p:blipFill>
            <p:spPr bwMode="auto">
              <a:xfrm>
                <a:off x="428174" y="4898253"/>
                <a:ext cx="1165924" cy="1165924"/>
              </a:xfrm>
              <a:prstGeom prst="rect">
                <a:avLst/>
              </a:prstGeom>
              <a:noFill/>
              <a:ln>
                <a:noFill/>
              </a:ln>
            </p:spPr>
          </p:pic>
        </p:grpSp>
        <p:grpSp>
          <p:nvGrpSpPr>
            <p:cNvPr id="70" name="Group 69"/>
            <p:cNvGrpSpPr/>
            <p:nvPr/>
          </p:nvGrpSpPr>
          <p:grpSpPr>
            <a:xfrm>
              <a:off x="5558584" y="4731804"/>
              <a:ext cx="1318579" cy="1764248"/>
              <a:chOff x="5559396" y="1877602"/>
              <a:chExt cx="1318579" cy="1764248"/>
            </a:xfrm>
          </p:grpSpPr>
          <p:sp>
            <p:nvSpPr>
              <p:cNvPr id="71" name="Rectangle 70"/>
              <p:cNvSpPr/>
              <p:nvPr/>
            </p:nvSpPr>
            <p:spPr>
              <a:xfrm>
                <a:off x="5559396" y="1877602"/>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200" dirty="0">
                    <a:solidFill>
                      <a:srgbClr val="FFFFFF"/>
                    </a:solidFill>
                    <a:latin typeface="Segoe" pitchFamily="34" charset="0"/>
                    <a:ea typeface="MS PGothic" pitchFamily="34" charset="-128"/>
                  </a:rPr>
                  <a:t>Seguro</a:t>
                </a:r>
              </a:p>
              <a:p>
                <a:pPr algn="ctr"/>
                <a:endParaRPr lang="en-US" sz="1200" dirty="0">
                  <a:solidFill>
                    <a:srgbClr val="FFFFFF"/>
                  </a:solidFill>
                  <a:latin typeface="Segoe" pitchFamily="34" charset="0"/>
                  <a:ea typeface="MS PGothic" pitchFamily="34" charset="-128"/>
                </a:endParaRPr>
              </a:p>
            </p:txBody>
          </p:sp>
          <p:pic>
            <p:nvPicPr>
              <p:cNvPr id="72" name="Picture 7" descr="\\MAGNUM\Projects\Microsoft\Cloud Power FY12\Design\ICONS_PNG\Secure.png"/>
              <p:cNvPicPr>
                <a:picLocks noChangeAspect="1" noChangeArrowheads="1"/>
              </p:cNvPicPr>
              <p:nvPr/>
            </p:nvPicPr>
            <p:blipFill rotWithShape="1">
              <a:blip r:embed="rId6" cstate="print">
                <a:lum bright="100000"/>
              </a:blip>
              <a:srcRect l="18278" t="11204" r="18342" b="9570"/>
              <a:stretch/>
            </p:blipFill>
            <p:spPr bwMode="auto">
              <a:xfrm>
                <a:off x="5761485" y="2049461"/>
                <a:ext cx="914400" cy="1143001"/>
              </a:xfrm>
              <a:prstGeom prst="rect">
                <a:avLst/>
              </a:prstGeom>
              <a:noFill/>
              <a:ln>
                <a:noFill/>
              </a:ln>
            </p:spPr>
          </p:pic>
        </p:grpSp>
        <p:grpSp>
          <p:nvGrpSpPr>
            <p:cNvPr id="2" name="Group 1"/>
            <p:cNvGrpSpPr/>
            <p:nvPr/>
          </p:nvGrpSpPr>
          <p:grpSpPr>
            <a:xfrm>
              <a:off x="2109498" y="4731804"/>
              <a:ext cx="1309614" cy="1764248"/>
              <a:chOff x="3256707" y="4899345"/>
              <a:chExt cx="1309614" cy="1764248"/>
            </a:xfrm>
          </p:grpSpPr>
          <p:sp>
            <p:nvSpPr>
              <p:cNvPr id="78" name="Rectangle 77"/>
              <p:cNvSpPr/>
              <p:nvPr/>
            </p:nvSpPr>
            <p:spPr>
              <a:xfrm>
                <a:off x="3256707" y="4899345"/>
                <a:ext cx="1309614" cy="1764248"/>
              </a:xfrm>
              <a:prstGeom prst="rect">
                <a:avLst/>
              </a:prstGeom>
              <a:solidFill>
                <a:srgbClr val="007233"/>
              </a:solidFill>
              <a:ln>
                <a:noFill/>
              </a:ln>
            </p:spPr>
            <p:style>
              <a:lnRef idx="2">
                <a:schemeClr val="accent2">
                  <a:shade val="50000"/>
                </a:schemeClr>
              </a:lnRef>
              <a:fillRef idx="1">
                <a:schemeClr val="accent2"/>
              </a:fillRef>
              <a:effectRef idx="0">
                <a:schemeClr val="accent2"/>
              </a:effectRef>
              <a:fontRef idx="minor">
                <a:schemeClr val="lt1"/>
              </a:fontRef>
            </p:style>
            <p:txBody>
              <a:bodyPr bIns="91440" anchor="b"/>
              <a:lstStyle/>
              <a:p>
                <a:pPr algn="ctr"/>
                <a:r>
                  <a:rPr lang="en-US" sz="1200" cap="all" dirty="0">
                    <a:solidFill>
                      <a:srgbClr val="FFFFFF"/>
                    </a:solidFill>
                    <a:latin typeface="Segoe" pitchFamily="34" charset="0"/>
                    <a:ea typeface="MS PGothic" pitchFamily="34" charset="-128"/>
                  </a:rPr>
                  <a:t>Workload</a:t>
                </a:r>
                <a:br>
                  <a:rPr lang="en-US" sz="1200" cap="all" dirty="0">
                    <a:solidFill>
                      <a:srgbClr val="FFFFFF"/>
                    </a:solidFill>
                    <a:latin typeface="Segoe" pitchFamily="34" charset="0"/>
                    <a:ea typeface="MS PGothic" pitchFamily="34" charset="-128"/>
                  </a:rPr>
                </a:br>
                <a:r>
                  <a:rPr lang="en-US" sz="1200" cap="all" dirty="0" err="1">
                    <a:solidFill>
                      <a:srgbClr val="FFFFFF"/>
                    </a:solidFill>
                    <a:latin typeface="Segoe" pitchFamily="34" charset="0"/>
                    <a:ea typeface="MS PGothic" pitchFamily="34" charset="-128"/>
                  </a:rPr>
                  <a:t>controlado</a:t>
                </a:r>
                <a:endParaRPr lang="en-US" sz="1200" cap="all" dirty="0">
                  <a:solidFill>
                    <a:srgbClr val="FFFFFF"/>
                  </a:solidFill>
                  <a:latin typeface="Segoe" pitchFamily="34" charset="0"/>
                  <a:ea typeface="MS PGothic" pitchFamily="34" charset="-128"/>
                </a:endParaRPr>
              </a:p>
            </p:txBody>
          </p:sp>
          <p:sp>
            <p:nvSpPr>
              <p:cNvPr id="76" name="Freeform 18"/>
              <p:cNvSpPr>
                <a:spLocks noEditPoints="1"/>
              </p:cNvSpPr>
              <p:nvPr/>
            </p:nvSpPr>
            <p:spPr bwMode="black">
              <a:xfrm>
                <a:off x="3501734" y="5088206"/>
                <a:ext cx="819561" cy="999856"/>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grpSp>
        <p:grpSp>
          <p:nvGrpSpPr>
            <p:cNvPr id="47" name="Group 46"/>
            <p:cNvGrpSpPr/>
            <p:nvPr/>
          </p:nvGrpSpPr>
          <p:grpSpPr>
            <a:xfrm>
              <a:off x="10759110" y="4728216"/>
              <a:ext cx="1341745" cy="1767836"/>
              <a:chOff x="10759108" y="4760202"/>
              <a:chExt cx="1341745" cy="1767836"/>
            </a:xfrm>
          </p:grpSpPr>
          <p:sp>
            <p:nvSpPr>
              <p:cNvPr id="48" name="Rectangle 47"/>
              <p:cNvSpPr/>
              <p:nvPr/>
            </p:nvSpPr>
            <p:spPr>
              <a:xfrm>
                <a:off x="10770691" y="4763790"/>
                <a:ext cx="1318579" cy="1764248"/>
              </a:xfrm>
              <a:prstGeom prst="rect">
                <a:avLst/>
              </a:prstGeom>
              <a:solidFill>
                <a:srgbClr val="007233"/>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bIns="0" anchor="b"/>
              <a:lstStyle/>
              <a:p>
                <a:pPr algn="ctr"/>
                <a:r>
                  <a:rPr lang="en-US" sz="1200" dirty="0">
                    <a:solidFill>
                      <a:srgbClr val="FFFFFF"/>
                    </a:solidFill>
                    <a:latin typeface="Segoe" pitchFamily="34" charset="0"/>
                    <a:ea typeface="MS PGothic" pitchFamily="34" charset="-128"/>
                  </a:rPr>
                  <a:t>PUBLIC</a:t>
                </a:r>
              </a:p>
              <a:p>
                <a:pPr algn="ctr"/>
                <a:r>
                  <a:rPr lang="en-US" sz="1200" dirty="0">
                    <a:solidFill>
                      <a:srgbClr val="FFFFFF"/>
                    </a:solidFill>
                    <a:latin typeface="Segoe" pitchFamily="34" charset="0"/>
                    <a:ea typeface="MS PGothic" pitchFamily="34" charset="-128"/>
                  </a:rPr>
                  <a:t>MULTI-TENANCY</a:t>
                </a:r>
              </a:p>
              <a:p>
                <a:pPr algn="ctr"/>
                <a:endParaRPr lang="en-US" sz="1200" dirty="0">
                  <a:solidFill>
                    <a:srgbClr val="FFFFFF"/>
                  </a:solidFill>
                  <a:latin typeface="Segoe" pitchFamily="34" charset="0"/>
                  <a:ea typeface="MS PGothic" pitchFamily="34" charset="-128"/>
                </a:endParaRPr>
              </a:p>
            </p:txBody>
          </p:sp>
          <p:pic>
            <p:nvPicPr>
              <p:cNvPr id="58" name="Picture 4" descr="\\MAGNUM\Projects\Microsoft\Cloud Power FY12\Design\ICONS_PNG\IIS-MULTI-TENANCY.png"/>
              <p:cNvPicPr>
                <a:picLocks noChangeAspect="1" noChangeArrowheads="1"/>
              </p:cNvPicPr>
              <p:nvPr/>
            </p:nvPicPr>
            <p:blipFill>
              <a:blip r:embed="rId8" cstate="print">
                <a:lum bright="100000"/>
              </a:blip>
              <a:srcRect/>
              <a:stretch>
                <a:fillRect/>
              </a:stretch>
            </p:blipFill>
            <p:spPr bwMode="auto">
              <a:xfrm>
                <a:off x="10759108" y="4760202"/>
                <a:ext cx="1341745" cy="1341745"/>
              </a:xfrm>
              <a:prstGeom prst="rect">
                <a:avLst/>
              </a:prstGeom>
              <a:noFill/>
              <a:ln>
                <a:noFill/>
              </a:ln>
            </p:spPr>
          </p:pic>
        </p:grpSp>
      </p:grpSp>
    </p:spTree>
    <p:extLst>
      <p:ext uri="{BB962C8B-B14F-4D97-AF65-F5344CB8AC3E}">
        <p14:creationId xmlns:p14="http://schemas.microsoft.com/office/powerpoint/2010/main" val="336672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endParaRPr lang="en-US" sz="4800" dirty="0">
              <a:solidFill>
                <a:schemeClr val="tx1"/>
              </a:solidFill>
            </a:endParaRPr>
          </a:p>
        </p:txBody>
      </p:sp>
      <p:sp>
        <p:nvSpPr>
          <p:cNvPr id="354" name="Rectangle 353"/>
          <p:cNvSpPr/>
          <p:nvPr/>
        </p:nvSpPr>
        <p:spPr bwMode="auto">
          <a:xfrm>
            <a:off x="5799087" y="3192461"/>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solidFill>
                  <a:schemeClr val="tx1"/>
                </a:solidFill>
                <a:effectLst/>
                <a:uLnTx/>
                <a:uFillTx/>
                <a:ea typeface="Segoe UI" pitchFamily="34" charset="0"/>
                <a:cs typeface="Segoe UI" pitchFamily="34" charset="0"/>
              </a:rPr>
              <a:t>Aplicativo</a:t>
            </a:r>
          </a:p>
        </p:txBody>
      </p:sp>
      <p:grpSp>
        <p:nvGrpSpPr>
          <p:cNvPr id="3" name="Group 2"/>
          <p:cNvGrpSpPr/>
          <p:nvPr/>
        </p:nvGrpSpPr>
        <p:grpSpPr>
          <a:xfrm>
            <a:off x="5303837" y="3192462"/>
            <a:ext cx="501628" cy="497646"/>
            <a:chOff x="5303837" y="3192462"/>
            <a:chExt cx="501628" cy="497646"/>
          </a:xfrm>
        </p:grpSpPr>
        <p:sp>
          <p:nvSpPr>
            <p:cNvPr id="353" name="Rectangle 352"/>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55" name="Group 354"/>
            <p:cNvGrpSpPr/>
            <p:nvPr/>
          </p:nvGrpSpPr>
          <p:grpSpPr>
            <a:xfrm>
              <a:off x="5434446" y="3309789"/>
              <a:ext cx="236804" cy="262982"/>
              <a:chOff x="7434263" y="-2105025"/>
              <a:chExt cx="947737" cy="1052512"/>
            </a:xfrm>
            <a:solidFill>
              <a:schemeClr val="tx2"/>
            </a:solidFill>
          </p:grpSpPr>
          <p:sp>
            <p:nvSpPr>
              <p:cNvPr id="356"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57"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58"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
        <p:nvSpPr>
          <p:cNvPr id="361" name="Rectangle 360"/>
          <p:cNvSpPr/>
          <p:nvPr/>
        </p:nvSpPr>
        <p:spPr bwMode="auto">
          <a:xfrm>
            <a:off x="5799085" y="3730930"/>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err="1">
                <a:ln>
                  <a:noFill/>
                </a:ln>
                <a:solidFill>
                  <a:schemeClr val="tx1"/>
                </a:solidFill>
                <a:effectLst/>
                <a:uLnTx/>
                <a:uFillTx/>
                <a:ea typeface="Segoe UI" pitchFamily="34" charset="0"/>
                <a:cs typeface="Segoe UI" pitchFamily="34" charset="0"/>
              </a:rPr>
              <a:t>sO</a:t>
            </a:r>
            <a:endParaRPr kumimoji="0" lang="en-US" sz="1632"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4" name="Group 3"/>
          <p:cNvGrpSpPr/>
          <p:nvPr/>
        </p:nvGrpSpPr>
        <p:grpSpPr>
          <a:xfrm>
            <a:off x="5303836" y="3730931"/>
            <a:ext cx="501628" cy="497646"/>
            <a:chOff x="5303836" y="3730931"/>
            <a:chExt cx="501628" cy="497646"/>
          </a:xfrm>
        </p:grpSpPr>
        <p:sp>
          <p:nvSpPr>
            <p:cNvPr id="360" name="Rectangle 359"/>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2" name="Group 361"/>
            <p:cNvGrpSpPr/>
            <p:nvPr/>
          </p:nvGrpSpPr>
          <p:grpSpPr>
            <a:xfrm>
              <a:off x="5414027" y="3888749"/>
              <a:ext cx="278036" cy="219069"/>
              <a:chOff x="4962525" y="2536825"/>
              <a:chExt cx="2260600" cy="1781175"/>
            </a:xfrm>
            <a:solidFill>
              <a:schemeClr val="tx2"/>
            </a:solidFill>
          </p:grpSpPr>
          <p:sp>
            <p:nvSpPr>
              <p:cNvPr id="36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
        <p:nvSpPr>
          <p:cNvPr id="367" name="Rectangle 366"/>
          <p:cNvSpPr/>
          <p:nvPr/>
        </p:nvSpPr>
        <p:spPr bwMode="auto">
          <a:xfrm>
            <a:off x="5799086" y="4269398"/>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solidFill>
                  <a:schemeClr val="tx1"/>
                </a:solidFill>
                <a:effectLst/>
                <a:uLnTx/>
                <a:uFillTx/>
                <a:ea typeface="Segoe UI" pitchFamily="34" charset="0"/>
                <a:cs typeface="Segoe UI" pitchFamily="34" charset="0"/>
              </a:rPr>
              <a:t>Hardware</a:t>
            </a:r>
          </a:p>
        </p:txBody>
      </p:sp>
      <p:grpSp>
        <p:nvGrpSpPr>
          <p:cNvPr id="5" name="Group 4"/>
          <p:cNvGrpSpPr/>
          <p:nvPr/>
        </p:nvGrpSpPr>
        <p:grpSpPr>
          <a:xfrm>
            <a:off x="5303837" y="4269398"/>
            <a:ext cx="501628" cy="497646"/>
            <a:chOff x="5303837" y="4269398"/>
            <a:chExt cx="501628" cy="497646"/>
          </a:xfrm>
        </p:grpSpPr>
        <p:sp>
          <p:nvSpPr>
            <p:cNvPr id="366" name="Rectangle 365"/>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8" name="Group 367"/>
            <p:cNvGrpSpPr/>
            <p:nvPr/>
          </p:nvGrpSpPr>
          <p:grpSpPr>
            <a:xfrm>
              <a:off x="5453359" y="4399756"/>
              <a:ext cx="182844" cy="236930"/>
              <a:chOff x="5260945" y="2352669"/>
              <a:chExt cx="1663693" cy="2155821"/>
            </a:xfrm>
            <a:solidFill>
              <a:schemeClr val="tx2"/>
            </a:solidFill>
          </p:grpSpPr>
          <p:sp>
            <p:nvSpPr>
              <p:cNvPr id="36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Tree>
    <p:extLst>
      <p:ext uri="{BB962C8B-B14F-4D97-AF65-F5344CB8AC3E}">
        <p14:creationId xmlns:p14="http://schemas.microsoft.com/office/powerpoint/2010/main" val="2904370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208" name="TextBox 207"/>
          <p:cNvSpPr txBox="1"/>
          <p:nvPr/>
        </p:nvSpPr>
        <p:spPr>
          <a:xfrm>
            <a:off x="0" y="27719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sp>
        <p:nvSpPr>
          <p:cNvPr id="354" name="Rectangle 353"/>
          <p:cNvSpPr/>
          <p:nvPr/>
        </p:nvSpPr>
        <p:spPr bwMode="auto">
          <a:xfrm>
            <a:off x="3999812" y="3182326"/>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361" name="Rectangle 360"/>
          <p:cNvSpPr/>
          <p:nvPr/>
        </p:nvSpPr>
        <p:spPr bwMode="auto">
          <a:xfrm>
            <a:off x="3999811" y="3720795"/>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lang="en-US" sz="1632" kern="0" dirty="0">
                <a:gradFill>
                  <a:gsLst>
                    <a:gs pos="0">
                      <a:srgbClr val="FFFFFF"/>
                    </a:gs>
                    <a:gs pos="100000">
                      <a:srgbClr val="FFFFFF"/>
                    </a:gs>
                  </a:gsLst>
                  <a:lin ang="5400000" scaled="0"/>
                </a:gradFill>
                <a:ea typeface="Segoe UI" pitchFamily="34" charset="0"/>
                <a:cs typeface="Segoe UI" pitchFamily="34" charset="0"/>
              </a:rPr>
              <a:t>S</a:t>
            </a: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a:t>
            </a:r>
          </a:p>
        </p:txBody>
      </p:sp>
      <p:sp>
        <p:nvSpPr>
          <p:cNvPr id="367" name="Rectangle 366"/>
          <p:cNvSpPr/>
          <p:nvPr/>
        </p:nvSpPr>
        <p:spPr bwMode="auto">
          <a:xfrm>
            <a:off x="3999811" y="4259262"/>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 name="Group 8"/>
          <p:cNvGrpSpPr/>
          <p:nvPr/>
        </p:nvGrpSpPr>
        <p:grpSpPr>
          <a:xfrm>
            <a:off x="5857925" y="3188946"/>
            <a:ext cx="3103512" cy="1016745"/>
            <a:chOff x="5857925" y="3188946"/>
            <a:chExt cx="3103512" cy="1016745"/>
          </a:xfrm>
        </p:grpSpPr>
        <p:sp>
          <p:nvSpPr>
            <p:cNvPr id="214" name="Rectangle 213"/>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5" name="Rectangle 214"/>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2" name="Rectangle 261"/>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3" name="Rectangle 262"/>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4" name="Rectangle 273"/>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5" name="Rectangle 274"/>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0" name="Group 209"/>
            <p:cNvGrpSpPr/>
            <p:nvPr/>
          </p:nvGrpSpPr>
          <p:grpSpPr>
            <a:xfrm>
              <a:off x="6198500" y="3595918"/>
              <a:ext cx="197996" cy="219885"/>
              <a:chOff x="7434267" y="-1318825"/>
              <a:chExt cx="947742" cy="1052511"/>
            </a:xfrm>
            <a:solidFill>
              <a:schemeClr val="accent1"/>
            </a:solidFill>
          </p:grpSpPr>
          <p:sp>
            <p:nvSpPr>
              <p:cNvPr id="252"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53"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54"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11" name="Group 210"/>
            <p:cNvGrpSpPr/>
            <p:nvPr/>
          </p:nvGrpSpPr>
          <p:grpSpPr>
            <a:xfrm>
              <a:off x="6169600" y="3943800"/>
              <a:ext cx="255791" cy="201540"/>
              <a:chOff x="4962525" y="3988427"/>
              <a:chExt cx="2260600" cy="1781175"/>
            </a:xfrm>
            <a:solidFill>
              <a:schemeClr val="accent1"/>
            </a:solidFill>
          </p:grpSpPr>
          <p:sp>
            <p:nvSpPr>
              <p:cNvPr id="216"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7"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2" name="TextBox 211"/>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58" name="Group 257"/>
            <p:cNvGrpSpPr/>
            <p:nvPr/>
          </p:nvGrpSpPr>
          <p:grpSpPr>
            <a:xfrm>
              <a:off x="7310684" y="3592441"/>
              <a:ext cx="197995" cy="219886"/>
              <a:chOff x="7434263" y="-1335463"/>
              <a:chExt cx="947737" cy="1052514"/>
            </a:xfrm>
            <a:solidFill>
              <a:schemeClr val="accent1"/>
            </a:solidFill>
          </p:grpSpPr>
          <p:sp>
            <p:nvSpPr>
              <p:cNvPr id="266"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7"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8"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59" name="Group 258"/>
            <p:cNvGrpSpPr/>
            <p:nvPr/>
          </p:nvGrpSpPr>
          <p:grpSpPr>
            <a:xfrm>
              <a:off x="7281786" y="3940325"/>
              <a:ext cx="255791" cy="201540"/>
              <a:chOff x="4962525" y="3957709"/>
              <a:chExt cx="2260600" cy="1781175"/>
            </a:xfrm>
            <a:solidFill>
              <a:schemeClr val="accent1"/>
            </a:solidFill>
          </p:grpSpPr>
          <p:sp>
            <p:nvSpPr>
              <p:cNvPr id="264"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5"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60" name="TextBox 259"/>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70" name="Group 269"/>
            <p:cNvGrpSpPr/>
            <p:nvPr/>
          </p:nvGrpSpPr>
          <p:grpSpPr>
            <a:xfrm>
              <a:off x="8422868" y="3592442"/>
              <a:ext cx="197995" cy="219885"/>
              <a:chOff x="7434263" y="-1335457"/>
              <a:chExt cx="947737" cy="1052513"/>
            </a:xfrm>
            <a:solidFill>
              <a:schemeClr val="accent1"/>
            </a:solidFill>
          </p:grpSpPr>
          <p:sp>
            <p:nvSpPr>
              <p:cNvPr id="278"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79"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80"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71" name="Group 270"/>
            <p:cNvGrpSpPr/>
            <p:nvPr/>
          </p:nvGrpSpPr>
          <p:grpSpPr>
            <a:xfrm>
              <a:off x="8393970" y="3940325"/>
              <a:ext cx="255791" cy="201540"/>
              <a:chOff x="4962525" y="3957717"/>
              <a:chExt cx="2260600" cy="1781175"/>
            </a:xfrm>
            <a:solidFill>
              <a:schemeClr val="accent1"/>
            </a:solidFill>
          </p:grpSpPr>
          <p:sp>
            <p:nvSpPr>
              <p:cNvPr id="276"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77"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72" name="TextBox 271"/>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grpSp>
        <p:nvGrpSpPr>
          <p:cNvPr id="66" name="Group 65"/>
          <p:cNvGrpSpPr/>
          <p:nvPr/>
        </p:nvGrpSpPr>
        <p:grpSpPr>
          <a:xfrm>
            <a:off x="3493212" y="3181805"/>
            <a:ext cx="501628" cy="497646"/>
            <a:chOff x="5303837" y="3192462"/>
            <a:chExt cx="501628" cy="497646"/>
          </a:xfrm>
        </p:grpSpPr>
        <p:sp>
          <p:nvSpPr>
            <p:cNvPr id="67" name="Rectangle 66"/>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8" name="Group 67"/>
            <p:cNvGrpSpPr/>
            <p:nvPr/>
          </p:nvGrpSpPr>
          <p:grpSpPr>
            <a:xfrm>
              <a:off x="5434446" y="3309789"/>
              <a:ext cx="236804" cy="262982"/>
              <a:chOff x="7434263" y="-2105025"/>
              <a:chExt cx="947737" cy="1052512"/>
            </a:xfrm>
            <a:solidFill>
              <a:schemeClr val="tx2"/>
            </a:solidFill>
          </p:grpSpPr>
          <p:sp>
            <p:nvSpPr>
              <p:cNvPr id="69"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0"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1"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72" name="Group 71"/>
          <p:cNvGrpSpPr/>
          <p:nvPr/>
        </p:nvGrpSpPr>
        <p:grpSpPr>
          <a:xfrm>
            <a:off x="3493211" y="3720274"/>
            <a:ext cx="501628" cy="497646"/>
            <a:chOff x="5303836" y="3730931"/>
            <a:chExt cx="501628" cy="497646"/>
          </a:xfrm>
        </p:grpSpPr>
        <p:sp>
          <p:nvSpPr>
            <p:cNvPr id="73" name="Rectangle 72"/>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4" name="Group 73"/>
            <p:cNvGrpSpPr/>
            <p:nvPr/>
          </p:nvGrpSpPr>
          <p:grpSpPr>
            <a:xfrm>
              <a:off x="5414027" y="3888749"/>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77" name="Group 76"/>
          <p:cNvGrpSpPr/>
          <p:nvPr/>
        </p:nvGrpSpPr>
        <p:grpSpPr>
          <a:xfrm>
            <a:off x="3493212" y="4258741"/>
            <a:ext cx="501628" cy="497646"/>
            <a:chOff x="5303837" y="4269398"/>
            <a:chExt cx="501628" cy="497646"/>
          </a:xfrm>
        </p:grpSpPr>
        <p:sp>
          <p:nvSpPr>
            <p:cNvPr id="78" name="Rectangle 77"/>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9" name="Group 78"/>
            <p:cNvGrpSpPr/>
            <p:nvPr/>
          </p:nvGrpSpPr>
          <p:grpSpPr>
            <a:xfrm>
              <a:off x="5453359" y="4399756"/>
              <a:ext cx="182844" cy="236930"/>
              <a:chOff x="5260945" y="2352669"/>
              <a:chExt cx="1663693" cy="2155821"/>
            </a:xfrm>
            <a:solidFill>
              <a:schemeClr val="tx2"/>
            </a:solidFill>
          </p:grpSpPr>
          <p:sp>
            <p:nvSpPr>
              <p:cNvPr id="8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Tree>
    <p:extLst>
      <p:ext uri="{BB962C8B-B14F-4D97-AF65-F5344CB8AC3E}">
        <p14:creationId xmlns:p14="http://schemas.microsoft.com/office/powerpoint/2010/main" val="4096572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Text Placeholder 3"/>
          <p:cNvSpPr>
            <a:spLocks noGrp="1"/>
          </p:cNvSpPr>
          <p:nvPr>
            <p:ph type="body" sz="quarter" idx="10"/>
          </p:nvPr>
        </p:nvSpPr>
        <p:spPr>
          <a:xfrm>
            <a:off x="274639" y="1212849"/>
            <a:ext cx="10572902" cy="3447098"/>
          </a:xfrm>
        </p:spPr>
        <p:txBody>
          <a:bodyPr/>
          <a:lstStyle/>
          <a:p>
            <a:pPr marL="571500" indent="-571500">
              <a:buFont typeface="Arial" panose="020B0604020202020204" pitchFamily="34" charset="0"/>
              <a:buChar char="•"/>
            </a:pPr>
            <a:r>
              <a:rPr lang="en-US" dirty="0" err="1"/>
              <a:t>Conceitos</a:t>
            </a:r>
            <a:r>
              <a:rPr lang="en-US" dirty="0"/>
              <a:t> </a:t>
            </a:r>
            <a:r>
              <a:rPr lang="en-US" dirty="0" err="1"/>
              <a:t>básicos</a:t>
            </a:r>
            <a:r>
              <a:rPr lang="en-US" dirty="0"/>
              <a:t> de container</a:t>
            </a:r>
          </a:p>
          <a:p>
            <a:pPr marL="571500" indent="-571500">
              <a:buFont typeface="Arial" panose="020B0604020202020204" pitchFamily="34" charset="0"/>
              <a:buChar char="•"/>
            </a:pPr>
            <a:r>
              <a:rPr lang="en-US" dirty="0" err="1"/>
              <a:t>Integrando</a:t>
            </a:r>
            <a:r>
              <a:rPr lang="en-US" dirty="0"/>
              <a:t> com Docker.</a:t>
            </a:r>
          </a:p>
          <a:p>
            <a:pPr marL="571500" indent="-571500">
              <a:buFont typeface="Arial" panose="020B0604020202020204" pitchFamily="34" charset="0"/>
              <a:buChar char="•"/>
            </a:pPr>
            <a:r>
              <a:rPr lang="en-US" dirty="0"/>
              <a:t>Desenvolvimento com Containers.</a:t>
            </a:r>
          </a:p>
          <a:p>
            <a:pPr marL="571500" indent="-571500">
              <a:buFont typeface="Arial" panose="020B0604020202020204" pitchFamily="34" charset="0"/>
              <a:buChar char="•"/>
            </a:pPr>
            <a:r>
              <a:rPr lang="en-US" dirty="0"/>
              <a:t>Runtime do Microsoft Container</a:t>
            </a:r>
          </a:p>
          <a:p>
            <a:pPr marL="571500" indent="-571500">
              <a:buFont typeface="Arial" panose="020B0604020202020204" pitchFamily="34" charset="0"/>
              <a:buChar char="•"/>
            </a:pPr>
            <a:r>
              <a:rPr lang="en-US" dirty="0" err="1"/>
              <a:t>Laborat</a:t>
            </a:r>
            <a:r>
              <a:rPr lang="pt-BR" dirty="0"/>
              <a:t>órios</a:t>
            </a:r>
            <a:endParaRPr lang="en-US" dirty="0"/>
          </a:p>
        </p:txBody>
      </p:sp>
    </p:spTree>
    <p:extLst>
      <p:ext uri="{BB962C8B-B14F-4D97-AF65-F5344CB8AC3E}">
        <p14:creationId xmlns:p14="http://schemas.microsoft.com/office/powerpoint/2010/main" val="31505754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sp>
        <p:nvSpPr>
          <p:cNvPr id="134" name="Rectangle 133"/>
          <p:cNvSpPr/>
          <p:nvPr/>
        </p:nvSpPr>
        <p:spPr bwMode="auto">
          <a:xfrm>
            <a:off x="4001433" y="5239726"/>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140" name="Rectangle 139"/>
          <p:cNvSpPr/>
          <p:nvPr/>
        </p:nvSpPr>
        <p:spPr bwMode="auto">
          <a:xfrm>
            <a:off x="4001432" y="5778195"/>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145" name="Rectangle 144"/>
          <p:cNvSpPr/>
          <p:nvPr/>
        </p:nvSpPr>
        <p:spPr bwMode="auto">
          <a:xfrm>
            <a:off x="4001432" y="6316662"/>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8" name="Group 97"/>
          <p:cNvGrpSpPr/>
          <p:nvPr/>
        </p:nvGrpSpPr>
        <p:grpSpPr>
          <a:xfrm>
            <a:off x="3499802" y="5239726"/>
            <a:ext cx="501628" cy="497646"/>
            <a:chOff x="5303837" y="3192462"/>
            <a:chExt cx="501628" cy="497646"/>
          </a:xfrm>
        </p:grpSpPr>
        <p:sp>
          <p:nvSpPr>
            <p:cNvPr id="99" name="Rectangle 98"/>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0" name="Group 99"/>
            <p:cNvGrpSpPr/>
            <p:nvPr/>
          </p:nvGrpSpPr>
          <p:grpSpPr>
            <a:xfrm>
              <a:off x="5434446" y="3309789"/>
              <a:ext cx="236804" cy="262982"/>
              <a:chOff x="7434263" y="-2105025"/>
              <a:chExt cx="947737" cy="1052512"/>
            </a:xfrm>
            <a:solidFill>
              <a:schemeClr val="tx2"/>
            </a:solidFill>
          </p:grpSpPr>
          <p:sp>
            <p:nvSpPr>
              <p:cNvPr id="10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4" name="Group 103"/>
          <p:cNvGrpSpPr/>
          <p:nvPr/>
        </p:nvGrpSpPr>
        <p:grpSpPr>
          <a:xfrm>
            <a:off x="3499801" y="5778195"/>
            <a:ext cx="501628" cy="497646"/>
            <a:chOff x="5303836" y="3730931"/>
            <a:chExt cx="501628" cy="497646"/>
          </a:xfrm>
        </p:grpSpPr>
        <p:sp>
          <p:nvSpPr>
            <p:cNvPr id="105" name="Rectangle 104"/>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6" name="Group 105"/>
            <p:cNvGrpSpPr/>
            <p:nvPr/>
          </p:nvGrpSpPr>
          <p:grpSpPr>
            <a:xfrm>
              <a:off x="5414027" y="3888749"/>
              <a:ext cx="278036" cy="219069"/>
              <a:chOff x="4962525" y="2536825"/>
              <a:chExt cx="2260600" cy="1781175"/>
            </a:xfrm>
            <a:solidFill>
              <a:schemeClr val="tx2"/>
            </a:solidFill>
          </p:grpSpPr>
          <p:sp>
            <p:nvSpPr>
              <p:cNvPr id="10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9" name="Group 108"/>
          <p:cNvGrpSpPr/>
          <p:nvPr/>
        </p:nvGrpSpPr>
        <p:grpSpPr>
          <a:xfrm>
            <a:off x="3499802" y="6316662"/>
            <a:ext cx="501628" cy="497646"/>
            <a:chOff x="5303837" y="4269398"/>
            <a:chExt cx="501628" cy="497646"/>
          </a:xfrm>
        </p:grpSpPr>
        <p:sp>
          <p:nvSpPr>
            <p:cNvPr id="110" name="Rectangle 109"/>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453359" y="4399756"/>
              <a:ext cx="182844" cy="236930"/>
              <a:chOff x="5260945" y="2352669"/>
              <a:chExt cx="1663693" cy="2155821"/>
            </a:xfrm>
            <a:solidFill>
              <a:schemeClr val="tx2"/>
            </a:solidFill>
          </p:grpSpPr>
          <p:sp>
            <p:nvSpPr>
              <p:cNvPr id="11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98" name="Group 197"/>
          <p:cNvGrpSpPr/>
          <p:nvPr/>
        </p:nvGrpSpPr>
        <p:grpSpPr>
          <a:xfrm>
            <a:off x="5859546" y="5234235"/>
            <a:ext cx="3103512" cy="1016745"/>
            <a:chOff x="5857925" y="3188946"/>
            <a:chExt cx="3103512" cy="1016745"/>
          </a:xfrm>
        </p:grpSpPr>
        <p:sp>
          <p:nvSpPr>
            <p:cNvPr id="199" name="Rectangle 198"/>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0" name="Rectangle 199"/>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1" name="Rectangle 200"/>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2" name="Rectangle 201"/>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3" name="Rectangle 202"/>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4" name="Rectangle 203"/>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05" name="Group 204"/>
            <p:cNvGrpSpPr/>
            <p:nvPr/>
          </p:nvGrpSpPr>
          <p:grpSpPr>
            <a:xfrm>
              <a:off x="6198500" y="3595918"/>
              <a:ext cx="197996" cy="219885"/>
              <a:chOff x="7434267" y="-1318825"/>
              <a:chExt cx="947742" cy="1052511"/>
            </a:xfrm>
            <a:solidFill>
              <a:schemeClr val="accent1"/>
            </a:solidFill>
          </p:grpSpPr>
          <p:sp>
            <p:nvSpPr>
              <p:cNvPr id="226"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7"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8"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06" name="Group 205"/>
            <p:cNvGrpSpPr/>
            <p:nvPr/>
          </p:nvGrpSpPr>
          <p:grpSpPr>
            <a:xfrm>
              <a:off x="6169600" y="3943800"/>
              <a:ext cx="255791" cy="201540"/>
              <a:chOff x="4962525" y="3988427"/>
              <a:chExt cx="2260600" cy="1781175"/>
            </a:xfrm>
            <a:solidFill>
              <a:schemeClr val="accent1"/>
            </a:solidFill>
          </p:grpSpPr>
          <p:sp>
            <p:nvSpPr>
              <p:cNvPr id="224"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5"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07" name="TextBox 206"/>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08" name="Group 207"/>
            <p:cNvGrpSpPr/>
            <p:nvPr/>
          </p:nvGrpSpPr>
          <p:grpSpPr>
            <a:xfrm>
              <a:off x="7310684" y="3592441"/>
              <a:ext cx="197995" cy="219886"/>
              <a:chOff x="7434263" y="-1335463"/>
              <a:chExt cx="947737" cy="1052514"/>
            </a:xfrm>
            <a:solidFill>
              <a:schemeClr val="accent1"/>
            </a:solidFill>
          </p:grpSpPr>
          <p:sp>
            <p:nvSpPr>
              <p:cNvPr id="221"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2"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3"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09" name="Group 208"/>
            <p:cNvGrpSpPr/>
            <p:nvPr/>
          </p:nvGrpSpPr>
          <p:grpSpPr>
            <a:xfrm>
              <a:off x="7281786" y="3940325"/>
              <a:ext cx="255791" cy="201540"/>
              <a:chOff x="4962525" y="3957709"/>
              <a:chExt cx="2260600" cy="1781175"/>
            </a:xfrm>
            <a:solidFill>
              <a:schemeClr val="accent1"/>
            </a:solidFill>
          </p:grpSpPr>
          <p:sp>
            <p:nvSpPr>
              <p:cNvPr id="219"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0"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0" name="TextBox 209"/>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11" name="Group 210"/>
            <p:cNvGrpSpPr/>
            <p:nvPr/>
          </p:nvGrpSpPr>
          <p:grpSpPr>
            <a:xfrm>
              <a:off x="8422868" y="3592442"/>
              <a:ext cx="197995" cy="219885"/>
              <a:chOff x="7434263" y="-1335457"/>
              <a:chExt cx="947737" cy="1052513"/>
            </a:xfrm>
            <a:solidFill>
              <a:schemeClr val="accent1"/>
            </a:solidFill>
          </p:grpSpPr>
          <p:sp>
            <p:nvSpPr>
              <p:cNvPr id="216"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7"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8"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12" name="Group 211"/>
            <p:cNvGrpSpPr/>
            <p:nvPr/>
          </p:nvGrpSpPr>
          <p:grpSpPr>
            <a:xfrm>
              <a:off x="8393970" y="3940325"/>
              <a:ext cx="255791" cy="201540"/>
              <a:chOff x="4962525" y="3957717"/>
              <a:chExt cx="2260600" cy="1781175"/>
            </a:xfrm>
            <a:solidFill>
              <a:schemeClr val="accent1"/>
            </a:solidFill>
          </p:grpSpPr>
          <p:sp>
            <p:nvSpPr>
              <p:cNvPr id="214"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5"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3" name="TextBox 212"/>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126793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xmlns:p14="http://schemas.microsoft.com/office/powerpoint/2010/main" xmlns:a14="http://schemas.microsoft.com/office/drawing/2010/main">
      <p:transition spd="slow" advClick="0" advTm="5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sp>
        <p:nvSpPr>
          <p:cNvPr id="134" name="Rectangle 133"/>
          <p:cNvSpPr/>
          <p:nvPr/>
        </p:nvSpPr>
        <p:spPr bwMode="auto">
          <a:xfrm>
            <a:off x="4001433" y="5239726"/>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140" name="Rectangle 139"/>
          <p:cNvSpPr/>
          <p:nvPr/>
        </p:nvSpPr>
        <p:spPr bwMode="auto">
          <a:xfrm>
            <a:off x="4001432" y="5778195"/>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45" name="Rectangle 144"/>
          <p:cNvSpPr/>
          <p:nvPr/>
        </p:nvSpPr>
        <p:spPr bwMode="auto">
          <a:xfrm>
            <a:off x="4001432" y="6316662"/>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72" name="Rectangle 71"/>
          <p:cNvSpPr/>
          <p:nvPr/>
        </p:nvSpPr>
        <p:spPr bwMode="auto">
          <a:xfrm>
            <a:off x="3506183" y="2888680"/>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001432" y="2888680"/>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grpSp>
        <p:nvGrpSpPr>
          <p:cNvPr id="74" name="Group 73"/>
          <p:cNvGrpSpPr/>
          <p:nvPr/>
        </p:nvGrpSpPr>
        <p:grpSpPr>
          <a:xfrm>
            <a:off x="3616376" y="3046503"/>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77" name="Rectangle 76"/>
          <p:cNvSpPr/>
          <p:nvPr/>
        </p:nvSpPr>
        <p:spPr bwMode="auto">
          <a:xfrm>
            <a:off x="3506183" y="3427147"/>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Rectangle 77"/>
          <p:cNvSpPr/>
          <p:nvPr/>
        </p:nvSpPr>
        <p:spPr bwMode="auto">
          <a:xfrm>
            <a:off x="4001432" y="3427147"/>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79" name="Group 78"/>
          <p:cNvGrpSpPr/>
          <p:nvPr/>
        </p:nvGrpSpPr>
        <p:grpSpPr>
          <a:xfrm>
            <a:off x="3655705" y="3557505"/>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nvGrpSpPr>
          <p:cNvPr id="67" name="Group 66"/>
          <p:cNvGrpSpPr/>
          <p:nvPr/>
        </p:nvGrpSpPr>
        <p:grpSpPr>
          <a:xfrm>
            <a:off x="3499802" y="5239726"/>
            <a:ext cx="501628" cy="497646"/>
            <a:chOff x="5303837" y="3192462"/>
            <a:chExt cx="501628" cy="497646"/>
          </a:xfrm>
        </p:grpSpPr>
        <p:sp>
          <p:nvSpPr>
            <p:cNvPr id="68" name="Rectangle 67"/>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9" name="Group 68"/>
            <p:cNvGrpSpPr/>
            <p:nvPr/>
          </p:nvGrpSpPr>
          <p:grpSpPr>
            <a:xfrm>
              <a:off x="5434446" y="3309789"/>
              <a:ext cx="236804" cy="262982"/>
              <a:chOff x="7434263" y="-2105025"/>
              <a:chExt cx="947737" cy="1052512"/>
            </a:xfrm>
            <a:solidFill>
              <a:schemeClr val="tx2"/>
            </a:solidFill>
          </p:grpSpPr>
          <p:sp>
            <p:nvSpPr>
              <p:cNvPr id="7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86" name="Group 85"/>
          <p:cNvGrpSpPr/>
          <p:nvPr/>
        </p:nvGrpSpPr>
        <p:grpSpPr>
          <a:xfrm>
            <a:off x="3499801" y="5778195"/>
            <a:ext cx="501628" cy="497646"/>
            <a:chOff x="5303836" y="3730931"/>
            <a:chExt cx="501628" cy="497646"/>
          </a:xfrm>
        </p:grpSpPr>
        <p:sp>
          <p:nvSpPr>
            <p:cNvPr id="87" name="Rectangle 86"/>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8" name="Group 87"/>
            <p:cNvGrpSpPr/>
            <p:nvPr/>
          </p:nvGrpSpPr>
          <p:grpSpPr>
            <a:xfrm>
              <a:off x="5414027" y="3888749"/>
              <a:ext cx="278036" cy="219069"/>
              <a:chOff x="4962525" y="2536825"/>
              <a:chExt cx="2260600" cy="1781175"/>
            </a:xfrm>
            <a:solidFill>
              <a:schemeClr val="tx2"/>
            </a:solidFill>
          </p:grpSpPr>
          <p:sp>
            <p:nvSpPr>
              <p:cNvPr id="89"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0"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91" name="Group 90"/>
          <p:cNvGrpSpPr/>
          <p:nvPr/>
        </p:nvGrpSpPr>
        <p:grpSpPr>
          <a:xfrm>
            <a:off x="3499802" y="6316662"/>
            <a:ext cx="501628" cy="497646"/>
            <a:chOff x="5303837" y="4269398"/>
            <a:chExt cx="501628" cy="497646"/>
          </a:xfrm>
        </p:grpSpPr>
        <p:sp>
          <p:nvSpPr>
            <p:cNvPr id="92" name="Rectangle 91"/>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3" name="Group 92"/>
            <p:cNvGrpSpPr/>
            <p:nvPr/>
          </p:nvGrpSpPr>
          <p:grpSpPr>
            <a:xfrm>
              <a:off x="5453359" y="4399756"/>
              <a:ext cx="182844" cy="236930"/>
              <a:chOff x="5260945" y="2352669"/>
              <a:chExt cx="1663693" cy="2155821"/>
            </a:xfrm>
            <a:solidFill>
              <a:schemeClr val="tx2"/>
            </a:solidFill>
          </p:grpSpPr>
          <p:sp>
            <p:nvSpPr>
              <p:cNvPr id="94"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5"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7"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8"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9"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12" name="Group 211"/>
          <p:cNvGrpSpPr/>
          <p:nvPr/>
        </p:nvGrpSpPr>
        <p:grpSpPr>
          <a:xfrm>
            <a:off x="5859546" y="5234235"/>
            <a:ext cx="3103512" cy="1016745"/>
            <a:chOff x="5857925" y="3188946"/>
            <a:chExt cx="3103512" cy="1016745"/>
          </a:xfrm>
        </p:grpSpPr>
        <p:sp>
          <p:nvSpPr>
            <p:cNvPr id="213" name="Rectangle 212"/>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4" name="Rectangle 213"/>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5" name="Rectangle 214"/>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6" name="Rectangle 215"/>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7" name="Rectangle 216"/>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8" name="Rectangle 217"/>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9" name="Group 218"/>
            <p:cNvGrpSpPr/>
            <p:nvPr/>
          </p:nvGrpSpPr>
          <p:grpSpPr>
            <a:xfrm>
              <a:off x="6198500" y="3595918"/>
              <a:ext cx="197996" cy="219885"/>
              <a:chOff x="7434267" y="-1318825"/>
              <a:chExt cx="947742" cy="1052511"/>
            </a:xfrm>
            <a:solidFill>
              <a:schemeClr val="accent1"/>
            </a:solidFill>
          </p:grpSpPr>
          <p:sp>
            <p:nvSpPr>
              <p:cNvPr id="24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4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4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0" name="Group 219"/>
            <p:cNvGrpSpPr/>
            <p:nvPr/>
          </p:nvGrpSpPr>
          <p:grpSpPr>
            <a:xfrm>
              <a:off x="6169600" y="3943800"/>
              <a:ext cx="255791" cy="201540"/>
              <a:chOff x="4962525" y="3988427"/>
              <a:chExt cx="2260600" cy="1781175"/>
            </a:xfrm>
            <a:solidFill>
              <a:schemeClr val="accent1"/>
            </a:solidFill>
          </p:grpSpPr>
          <p:sp>
            <p:nvSpPr>
              <p:cNvPr id="23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1" name="TextBox 220"/>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22" name="Group 221"/>
            <p:cNvGrpSpPr/>
            <p:nvPr/>
          </p:nvGrpSpPr>
          <p:grpSpPr>
            <a:xfrm>
              <a:off x="7310684" y="3592441"/>
              <a:ext cx="197995" cy="219886"/>
              <a:chOff x="7434263" y="-1335463"/>
              <a:chExt cx="947737" cy="1052514"/>
            </a:xfrm>
            <a:solidFill>
              <a:schemeClr val="accent1"/>
            </a:solidFill>
          </p:grpSpPr>
          <p:sp>
            <p:nvSpPr>
              <p:cNvPr id="23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3" name="Group 222"/>
            <p:cNvGrpSpPr/>
            <p:nvPr/>
          </p:nvGrpSpPr>
          <p:grpSpPr>
            <a:xfrm>
              <a:off x="7281786" y="3940325"/>
              <a:ext cx="255791" cy="201540"/>
              <a:chOff x="4962525" y="3957709"/>
              <a:chExt cx="2260600" cy="1781175"/>
            </a:xfrm>
            <a:solidFill>
              <a:schemeClr val="accent1"/>
            </a:solidFill>
          </p:grpSpPr>
          <p:sp>
            <p:nvSpPr>
              <p:cNvPr id="23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4" name="TextBox 223"/>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25" name="Group 224"/>
            <p:cNvGrpSpPr/>
            <p:nvPr/>
          </p:nvGrpSpPr>
          <p:grpSpPr>
            <a:xfrm>
              <a:off x="8422868" y="3592442"/>
              <a:ext cx="197995" cy="219885"/>
              <a:chOff x="7434263" y="-1335457"/>
              <a:chExt cx="947737" cy="1052513"/>
            </a:xfrm>
            <a:solidFill>
              <a:schemeClr val="accent1"/>
            </a:solidFill>
          </p:grpSpPr>
          <p:sp>
            <p:nvSpPr>
              <p:cNvPr id="23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6" name="Group 225"/>
            <p:cNvGrpSpPr/>
            <p:nvPr/>
          </p:nvGrpSpPr>
          <p:grpSpPr>
            <a:xfrm>
              <a:off x="8393970" y="3940325"/>
              <a:ext cx="255791" cy="201540"/>
              <a:chOff x="4962525" y="3957717"/>
              <a:chExt cx="2260600" cy="1781175"/>
            </a:xfrm>
            <a:solidFill>
              <a:schemeClr val="accent1"/>
            </a:solidFill>
          </p:grpSpPr>
          <p:sp>
            <p:nvSpPr>
              <p:cNvPr id="22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7" name="TextBox 226"/>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696258430"/>
      </p:ext>
    </p:extLst>
  </p:cSld>
  <p:clrMapOvr>
    <a:masterClrMapping/>
  </p:clrMapOvr>
  <mc:AlternateContent xmlns:mc="http://schemas.openxmlformats.org/markup-compatibility/2006" xmlns:p159="http://schemas.microsoft.com/office/powerpoint/2015/09/main">
    <mc:Choice Requires="p159">
      <p:transition spd="slow" advClick="0" advTm="500">
        <p159:morph option="byObject"/>
      </p:transition>
    </mc:Choice>
    <mc:Fallback xmlns="" xmlns:p14="http://schemas.microsoft.com/office/powerpoint/2010/main" xmlns:a14="http://schemas.microsoft.com/office/drawing/2010/main">
      <p:transition spd="slow"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p:cNvSpPr/>
          <p:nvPr/>
        </p:nvSpPr>
        <p:spPr bwMode="auto">
          <a:xfrm>
            <a:off x="4001432" y="1933064"/>
            <a:ext cx="4961626" cy="1635332"/>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196" name="Rectangle 195"/>
          <p:cNvSpPr/>
          <p:nvPr/>
        </p:nvSpPr>
        <p:spPr bwMode="auto">
          <a:xfrm>
            <a:off x="4001432" y="3609216"/>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197" name="Rectangle 196"/>
          <p:cNvSpPr/>
          <p:nvPr/>
        </p:nvSpPr>
        <p:spPr bwMode="auto">
          <a:xfrm>
            <a:off x="3506183" y="1933064"/>
            <a:ext cx="501628" cy="163533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Rectangle 197"/>
          <p:cNvSpPr/>
          <p:nvPr/>
        </p:nvSpPr>
        <p:spPr bwMode="auto">
          <a:xfrm>
            <a:off x="3506183" y="3609216"/>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 101</a:t>
            </a:r>
          </a:p>
        </p:txBody>
      </p:sp>
      <p:sp>
        <p:nvSpPr>
          <p:cNvPr id="306" name="TextBox 305"/>
          <p:cNvSpPr txBox="1"/>
          <p:nvPr/>
        </p:nvSpPr>
        <p:spPr>
          <a:xfrm>
            <a:off x="0" y="1516062"/>
            <a:ext cx="1243809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a:t>
            </a:r>
            <a:r>
              <a:rPr kumimoji="0" lang="en-US" sz="1836" b="0" i="0" u="none" strike="noStrike" kern="0" cap="none" spc="0" normalizeH="0" baseline="0" noProof="0" dirty="0">
                <a:ln>
                  <a:noFill/>
                </a:ln>
                <a:effectLst/>
                <a:uLnTx/>
                <a:uFillTx/>
              </a:rPr>
              <a:t>= Virtualização do sistema operacional</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grpSp>
        <p:nvGrpSpPr>
          <p:cNvPr id="74" name="Group 73"/>
          <p:cNvGrpSpPr/>
          <p:nvPr/>
        </p:nvGrpSpPr>
        <p:grpSpPr>
          <a:xfrm>
            <a:off x="3610438" y="2643435"/>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nvGrpSpPr>
          <p:cNvPr id="79" name="Group 78"/>
          <p:cNvGrpSpPr/>
          <p:nvPr/>
        </p:nvGrpSpPr>
        <p:grpSpPr>
          <a:xfrm>
            <a:off x="3655705" y="3739574"/>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89" name="Rectangle 88"/>
          <p:cNvSpPr/>
          <p:nvPr/>
        </p:nvSpPr>
        <p:spPr bwMode="auto">
          <a:xfrm>
            <a:off x="5070285" y="2438904"/>
            <a:ext cx="3814952"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Aplicativos</a:t>
            </a:r>
          </a:p>
        </p:txBody>
      </p:sp>
      <p:grpSp>
        <p:nvGrpSpPr>
          <p:cNvPr id="5" name="Group 4"/>
          <p:cNvGrpSpPr/>
          <p:nvPr/>
        </p:nvGrpSpPr>
        <p:grpSpPr>
          <a:xfrm>
            <a:off x="4575036" y="2438904"/>
            <a:ext cx="501628" cy="497646"/>
            <a:chOff x="4495435" y="2334205"/>
            <a:chExt cx="501628" cy="497646"/>
          </a:xfrm>
        </p:grpSpPr>
        <p:sp>
          <p:nvSpPr>
            <p:cNvPr id="88" name="Rectangle 87"/>
            <p:cNvSpPr/>
            <p:nvPr/>
          </p:nvSpPr>
          <p:spPr bwMode="auto">
            <a:xfrm>
              <a:off x="4495435" y="2334205"/>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70" name="Rectangle 69"/>
          <p:cNvSpPr/>
          <p:nvPr/>
        </p:nvSpPr>
        <p:spPr bwMode="auto">
          <a:xfrm>
            <a:off x="5070285" y="2956961"/>
            <a:ext cx="3814952"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Kernel</a:t>
            </a:r>
          </a:p>
        </p:txBody>
      </p:sp>
      <p:grpSp>
        <p:nvGrpSpPr>
          <p:cNvPr id="6" name="Group 5"/>
          <p:cNvGrpSpPr/>
          <p:nvPr/>
        </p:nvGrpSpPr>
        <p:grpSpPr>
          <a:xfrm>
            <a:off x="4575036" y="2956961"/>
            <a:ext cx="501628" cy="497646"/>
            <a:chOff x="4498836" y="2852262"/>
            <a:chExt cx="501628" cy="497646"/>
          </a:xfrm>
        </p:grpSpPr>
        <p:sp>
          <p:nvSpPr>
            <p:cNvPr id="69" name="Rectangle 68"/>
            <p:cNvSpPr/>
            <p:nvPr/>
          </p:nvSpPr>
          <p:spPr bwMode="auto">
            <a:xfrm>
              <a:off x="4498836" y="2852262"/>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5" name="Rectangle 84"/>
          <p:cNvSpPr/>
          <p:nvPr/>
        </p:nvSpPr>
        <p:spPr bwMode="auto">
          <a:xfrm>
            <a:off x="4001433" y="5239726"/>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86" name="Rectangle 85"/>
          <p:cNvSpPr/>
          <p:nvPr/>
        </p:nvSpPr>
        <p:spPr bwMode="auto">
          <a:xfrm>
            <a:off x="4001432" y="5778195"/>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87" name="Rectangle 86"/>
          <p:cNvSpPr/>
          <p:nvPr/>
        </p:nvSpPr>
        <p:spPr bwMode="auto">
          <a:xfrm>
            <a:off x="4001432" y="6316662"/>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4" name="Group 93"/>
          <p:cNvGrpSpPr/>
          <p:nvPr/>
        </p:nvGrpSpPr>
        <p:grpSpPr>
          <a:xfrm>
            <a:off x="3499802" y="5239726"/>
            <a:ext cx="501628" cy="497646"/>
            <a:chOff x="5303837" y="3192462"/>
            <a:chExt cx="501628" cy="497646"/>
          </a:xfrm>
        </p:grpSpPr>
        <p:sp>
          <p:nvSpPr>
            <p:cNvPr id="96" name="Rectangle 95"/>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7" name="Group 96"/>
            <p:cNvGrpSpPr/>
            <p:nvPr/>
          </p:nvGrpSpPr>
          <p:grpSpPr>
            <a:xfrm>
              <a:off x="5434446" y="3309789"/>
              <a:ext cx="236804" cy="262982"/>
              <a:chOff x="7434263" y="-2105025"/>
              <a:chExt cx="947737" cy="1052512"/>
            </a:xfrm>
            <a:solidFill>
              <a:schemeClr val="tx2"/>
            </a:solidFill>
          </p:grpSpPr>
          <p:sp>
            <p:nvSpPr>
              <p:cNvPr id="98"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9"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0"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1" name="Group 100"/>
          <p:cNvGrpSpPr/>
          <p:nvPr/>
        </p:nvGrpSpPr>
        <p:grpSpPr>
          <a:xfrm>
            <a:off x="3499801" y="5778195"/>
            <a:ext cx="501628" cy="497646"/>
            <a:chOff x="5303836" y="3730931"/>
            <a:chExt cx="501628" cy="497646"/>
          </a:xfrm>
        </p:grpSpPr>
        <p:sp>
          <p:nvSpPr>
            <p:cNvPr id="102" name="Rectangle 101"/>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414027" y="3888749"/>
              <a:ext cx="278036" cy="219069"/>
              <a:chOff x="4962525" y="2536825"/>
              <a:chExt cx="2260600" cy="1781175"/>
            </a:xfrm>
            <a:solidFill>
              <a:schemeClr val="tx2"/>
            </a:solidFill>
          </p:grpSpPr>
          <p:sp>
            <p:nvSpPr>
              <p:cNvPr id="10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6" name="Group 105"/>
          <p:cNvGrpSpPr/>
          <p:nvPr/>
        </p:nvGrpSpPr>
        <p:grpSpPr>
          <a:xfrm>
            <a:off x="3499802" y="6316662"/>
            <a:ext cx="501628" cy="497646"/>
            <a:chOff x="5303837" y="4269398"/>
            <a:chExt cx="501628" cy="497646"/>
          </a:xfrm>
        </p:grpSpPr>
        <p:sp>
          <p:nvSpPr>
            <p:cNvPr id="107" name="Rectangle 106"/>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8" name="Group 107"/>
            <p:cNvGrpSpPr/>
            <p:nvPr/>
          </p:nvGrpSpPr>
          <p:grpSpPr>
            <a:xfrm>
              <a:off x="5453359" y="4399756"/>
              <a:ext cx="182844" cy="236930"/>
              <a:chOff x="5260945" y="2352669"/>
              <a:chExt cx="1663693" cy="2155821"/>
            </a:xfrm>
            <a:solidFill>
              <a:schemeClr val="tx2"/>
            </a:solidFill>
          </p:grpSpPr>
          <p:sp>
            <p:nvSpPr>
              <p:cNvPr id="10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4" name="Group 113"/>
          <p:cNvGrpSpPr/>
          <p:nvPr/>
        </p:nvGrpSpPr>
        <p:grpSpPr>
          <a:xfrm>
            <a:off x="5859546" y="5234235"/>
            <a:ext cx="3103512" cy="1016745"/>
            <a:chOff x="5857925" y="3188946"/>
            <a:chExt cx="3103512" cy="1016745"/>
          </a:xfrm>
        </p:grpSpPr>
        <p:sp>
          <p:nvSpPr>
            <p:cNvPr id="115" name="Rectangle 114"/>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6" name="Rectangle 115"/>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7" name="Rectangle 116"/>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8" name="Rectangle 117"/>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9" name="Rectangle 118"/>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0" name="Rectangle 119"/>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21" name="Group 120"/>
            <p:cNvGrpSpPr/>
            <p:nvPr/>
          </p:nvGrpSpPr>
          <p:grpSpPr>
            <a:xfrm>
              <a:off x="6198500" y="3595918"/>
              <a:ext cx="197996" cy="219885"/>
              <a:chOff x="7434267" y="-1318825"/>
              <a:chExt cx="947742" cy="1052511"/>
            </a:xfrm>
            <a:solidFill>
              <a:schemeClr val="accent1"/>
            </a:solidFill>
          </p:grpSpPr>
          <p:sp>
            <p:nvSpPr>
              <p:cNvPr id="14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2" name="Group 121"/>
            <p:cNvGrpSpPr/>
            <p:nvPr/>
          </p:nvGrpSpPr>
          <p:grpSpPr>
            <a:xfrm>
              <a:off x="6169600" y="3943800"/>
              <a:ext cx="255791" cy="201540"/>
              <a:chOff x="4962525" y="3988427"/>
              <a:chExt cx="2260600" cy="1781175"/>
            </a:xfrm>
            <a:solidFill>
              <a:schemeClr val="accent1"/>
            </a:solidFill>
          </p:grpSpPr>
          <p:sp>
            <p:nvSpPr>
              <p:cNvPr id="14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23" name="TextBox 122"/>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24" name="Group 123"/>
            <p:cNvGrpSpPr/>
            <p:nvPr/>
          </p:nvGrpSpPr>
          <p:grpSpPr>
            <a:xfrm>
              <a:off x="7310684" y="3592441"/>
              <a:ext cx="197995" cy="219886"/>
              <a:chOff x="7434263" y="-1335463"/>
              <a:chExt cx="947737" cy="1052514"/>
            </a:xfrm>
            <a:solidFill>
              <a:schemeClr val="accent1"/>
            </a:solidFill>
          </p:grpSpPr>
          <p:sp>
            <p:nvSpPr>
              <p:cNvPr id="1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5" name="Group 124"/>
            <p:cNvGrpSpPr/>
            <p:nvPr/>
          </p:nvGrpSpPr>
          <p:grpSpPr>
            <a:xfrm>
              <a:off x="7281786" y="3940325"/>
              <a:ext cx="255791" cy="201540"/>
              <a:chOff x="4962525" y="3957709"/>
              <a:chExt cx="2260600" cy="1781175"/>
            </a:xfrm>
            <a:solidFill>
              <a:schemeClr val="accent1"/>
            </a:solidFill>
          </p:grpSpPr>
          <p:sp>
            <p:nvSpPr>
              <p:cNvPr id="1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27" name="TextBox 126"/>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28" name="Group 127"/>
            <p:cNvGrpSpPr/>
            <p:nvPr/>
          </p:nvGrpSpPr>
          <p:grpSpPr>
            <a:xfrm>
              <a:off x="8422868" y="3592442"/>
              <a:ext cx="197995" cy="219885"/>
              <a:chOff x="7434263" y="-1335457"/>
              <a:chExt cx="947737" cy="1052513"/>
            </a:xfrm>
            <a:solidFill>
              <a:schemeClr val="accent1"/>
            </a:solidFill>
          </p:grpSpPr>
          <p:sp>
            <p:nvSpPr>
              <p:cNvPr id="13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9" name="Group 128"/>
            <p:cNvGrpSpPr/>
            <p:nvPr/>
          </p:nvGrpSpPr>
          <p:grpSpPr>
            <a:xfrm>
              <a:off x="8393970" y="3940325"/>
              <a:ext cx="255791" cy="201540"/>
              <a:chOff x="4962525" y="3957717"/>
              <a:chExt cx="2260600" cy="1781175"/>
            </a:xfrm>
            <a:solidFill>
              <a:schemeClr val="accent1"/>
            </a:solidFill>
          </p:grpSpPr>
          <p:sp>
            <p:nvSpPr>
              <p:cNvPr id="13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0" name="TextBox 129"/>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143612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Word"/>
      </p:transition>
    </mc:Choice>
    <mc:Fallback xmlns="" xmlns:p14="http://schemas.microsoft.com/office/powerpoint/2010/main" xmlns:a14="http://schemas.microsoft.com/office/drawing/2010/main">
      <p:transition spd="slow" advClick="0" advTm="5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306" name="TextBox 305"/>
          <p:cNvSpPr txBox="1"/>
          <p:nvPr/>
        </p:nvSpPr>
        <p:spPr>
          <a:xfrm>
            <a:off x="0" y="1516062"/>
            <a:ext cx="1243809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a:t>
            </a:r>
            <a:r>
              <a:rPr kumimoji="0" lang="en-US" sz="1836" b="0" i="0" u="none" strike="noStrike" kern="0" cap="none" spc="0" normalizeH="0" baseline="0" noProof="0" dirty="0">
                <a:ln>
                  <a:noFill/>
                </a:ln>
                <a:effectLst/>
                <a:uLnTx/>
                <a:uFillTx/>
              </a:rPr>
              <a:t>= Virtualização do sistema operacional</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sp>
        <p:nvSpPr>
          <p:cNvPr id="73" name="Rectangle 72"/>
          <p:cNvSpPr/>
          <p:nvPr/>
        </p:nvSpPr>
        <p:spPr bwMode="auto">
          <a:xfrm>
            <a:off x="4001432" y="1933064"/>
            <a:ext cx="4961626" cy="1635332"/>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78" name="Rectangle 77"/>
          <p:cNvSpPr/>
          <p:nvPr/>
        </p:nvSpPr>
        <p:spPr bwMode="auto">
          <a:xfrm>
            <a:off x="4001432" y="3609216"/>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89" name="Rectangle 88"/>
          <p:cNvSpPr/>
          <p:nvPr/>
        </p:nvSpPr>
        <p:spPr bwMode="auto">
          <a:xfrm>
            <a:off x="5070285" y="2438904"/>
            <a:ext cx="1356727"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Aplicativos</a:t>
            </a:r>
          </a:p>
        </p:txBody>
      </p:sp>
      <p:grpSp>
        <p:nvGrpSpPr>
          <p:cNvPr id="5" name="Group 4"/>
          <p:cNvGrpSpPr/>
          <p:nvPr/>
        </p:nvGrpSpPr>
        <p:grpSpPr>
          <a:xfrm>
            <a:off x="4575036" y="2438904"/>
            <a:ext cx="501628" cy="497646"/>
            <a:chOff x="4495435" y="2334205"/>
            <a:chExt cx="501628" cy="497646"/>
          </a:xfrm>
        </p:grpSpPr>
        <p:sp>
          <p:nvSpPr>
            <p:cNvPr id="88" name="Rectangle 87"/>
            <p:cNvSpPr/>
            <p:nvPr/>
          </p:nvSpPr>
          <p:spPr bwMode="auto">
            <a:xfrm>
              <a:off x="4495435" y="2334205"/>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70" name="Rectangle 69"/>
          <p:cNvSpPr/>
          <p:nvPr/>
        </p:nvSpPr>
        <p:spPr bwMode="auto">
          <a:xfrm>
            <a:off x="5070285" y="2956961"/>
            <a:ext cx="3814952"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Kernel</a:t>
            </a:r>
          </a:p>
        </p:txBody>
      </p:sp>
      <p:grpSp>
        <p:nvGrpSpPr>
          <p:cNvPr id="6" name="Group 5"/>
          <p:cNvGrpSpPr/>
          <p:nvPr/>
        </p:nvGrpSpPr>
        <p:grpSpPr>
          <a:xfrm>
            <a:off x="4575036" y="2956961"/>
            <a:ext cx="501628" cy="497646"/>
            <a:chOff x="4498836" y="2852262"/>
            <a:chExt cx="501628" cy="497646"/>
          </a:xfrm>
        </p:grpSpPr>
        <p:sp>
          <p:nvSpPr>
            <p:cNvPr id="69" name="Rectangle 68"/>
            <p:cNvSpPr/>
            <p:nvPr/>
          </p:nvSpPr>
          <p:spPr bwMode="auto">
            <a:xfrm>
              <a:off x="4498836" y="2852262"/>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 name="Group 6"/>
          <p:cNvGrpSpPr/>
          <p:nvPr/>
        </p:nvGrpSpPr>
        <p:grpSpPr>
          <a:xfrm>
            <a:off x="6536984" y="2069352"/>
            <a:ext cx="704429" cy="852494"/>
            <a:chOff x="1156020" y="2248829"/>
            <a:chExt cx="704429" cy="852494"/>
          </a:xfrm>
        </p:grpSpPr>
        <p:sp>
          <p:nvSpPr>
            <p:cNvPr id="86" name="TextBox 85"/>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87" name="Rectangle 86"/>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94" name="Group 93"/>
            <p:cNvGrpSpPr/>
            <p:nvPr/>
          </p:nvGrpSpPr>
          <p:grpSpPr>
            <a:xfrm>
              <a:off x="1282952" y="2590867"/>
              <a:ext cx="471171" cy="380335"/>
              <a:chOff x="4406091" y="6049087"/>
              <a:chExt cx="3960813" cy="3197225"/>
            </a:xfrm>
            <a:solidFill>
              <a:schemeClr val="tx2"/>
            </a:solidFill>
          </p:grpSpPr>
          <p:sp>
            <p:nvSpPr>
              <p:cNvPr id="9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9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9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105" name="Group 104"/>
          <p:cNvGrpSpPr/>
          <p:nvPr/>
        </p:nvGrpSpPr>
        <p:grpSpPr>
          <a:xfrm>
            <a:off x="7354128" y="2069352"/>
            <a:ext cx="704429" cy="852494"/>
            <a:chOff x="1156020" y="2248829"/>
            <a:chExt cx="704429" cy="852494"/>
          </a:xfrm>
        </p:grpSpPr>
        <p:sp>
          <p:nvSpPr>
            <p:cNvPr id="106" name="TextBox 105"/>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107" name="Rectangle 106"/>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08" name="Group 107"/>
            <p:cNvGrpSpPr/>
            <p:nvPr/>
          </p:nvGrpSpPr>
          <p:grpSpPr>
            <a:xfrm>
              <a:off x="1282952" y="2590867"/>
              <a:ext cx="471171" cy="380335"/>
              <a:chOff x="4406091" y="6049087"/>
              <a:chExt cx="3960813" cy="3197225"/>
            </a:xfrm>
            <a:solidFill>
              <a:schemeClr val="tx2"/>
            </a:solidFill>
          </p:grpSpPr>
          <p:sp>
            <p:nvSpPr>
              <p:cNvPr id="10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112" name="Group 111"/>
          <p:cNvGrpSpPr/>
          <p:nvPr/>
        </p:nvGrpSpPr>
        <p:grpSpPr>
          <a:xfrm>
            <a:off x="8171271" y="2069352"/>
            <a:ext cx="704429" cy="852494"/>
            <a:chOff x="1156020" y="2248829"/>
            <a:chExt cx="704429" cy="852494"/>
          </a:xfrm>
        </p:grpSpPr>
        <p:sp>
          <p:nvSpPr>
            <p:cNvPr id="113" name="TextBox 112"/>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114" name="Rectangle 113"/>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15" name="Group 114"/>
            <p:cNvGrpSpPr/>
            <p:nvPr/>
          </p:nvGrpSpPr>
          <p:grpSpPr>
            <a:xfrm>
              <a:off x="1282952" y="2590867"/>
              <a:ext cx="471171" cy="380335"/>
              <a:chOff x="4406091" y="6049087"/>
              <a:chExt cx="3960813" cy="3197225"/>
            </a:xfrm>
            <a:solidFill>
              <a:schemeClr val="tx2"/>
            </a:solidFill>
          </p:grpSpPr>
          <p:sp>
            <p:nvSpPr>
              <p:cNvPr id="1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218" name="Rectangle 217"/>
          <p:cNvSpPr/>
          <p:nvPr/>
        </p:nvSpPr>
        <p:spPr bwMode="auto">
          <a:xfrm>
            <a:off x="3506183" y="1933064"/>
            <a:ext cx="501628" cy="163533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9" name="Group 218"/>
          <p:cNvGrpSpPr/>
          <p:nvPr/>
        </p:nvGrpSpPr>
        <p:grpSpPr>
          <a:xfrm>
            <a:off x="3610438" y="2643435"/>
            <a:ext cx="278036" cy="219069"/>
            <a:chOff x="4962525" y="2536825"/>
            <a:chExt cx="2260600" cy="1781175"/>
          </a:xfrm>
          <a:solidFill>
            <a:schemeClr val="tx2"/>
          </a:solidFill>
        </p:grpSpPr>
        <p:sp>
          <p:nvSpPr>
            <p:cNvPr id="220"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1"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222" name="Rectangle 221"/>
          <p:cNvSpPr/>
          <p:nvPr/>
        </p:nvSpPr>
        <p:spPr bwMode="auto">
          <a:xfrm>
            <a:off x="3506183" y="3609216"/>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3" name="Group 222"/>
          <p:cNvGrpSpPr/>
          <p:nvPr/>
        </p:nvGrpSpPr>
        <p:grpSpPr>
          <a:xfrm>
            <a:off x="3655705" y="3739574"/>
            <a:ext cx="182844" cy="236930"/>
            <a:chOff x="5260975" y="2352675"/>
            <a:chExt cx="1663700" cy="2155825"/>
          </a:xfrm>
          <a:solidFill>
            <a:schemeClr val="tx2"/>
          </a:solidFill>
        </p:grpSpPr>
        <p:sp>
          <p:nvSpPr>
            <p:cNvPr id="22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100" name="Rectangle 99"/>
          <p:cNvSpPr/>
          <p:nvPr/>
        </p:nvSpPr>
        <p:spPr bwMode="auto">
          <a:xfrm>
            <a:off x="4001433" y="5239726"/>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101" name="Rectangle 100"/>
          <p:cNvSpPr/>
          <p:nvPr/>
        </p:nvSpPr>
        <p:spPr bwMode="auto">
          <a:xfrm>
            <a:off x="4001432" y="5778195"/>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102" name="Rectangle 101"/>
          <p:cNvSpPr/>
          <p:nvPr/>
        </p:nvSpPr>
        <p:spPr bwMode="auto">
          <a:xfrm>
            <a:off x="4001432" y="6316662"/>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03" name="Group 102"/>
          <p:cNvGrpSpPr/>
          <p:nvPr/>
        </p:nvGrpSpPr>
        <p:grpSpPr>
          <a:xfrm>
            <a:off x="3499802" y="5239726"/>
            <a:ext cx="501628" cy="497646"/>
            <a:chOff x="5303837" y="3192462"/>
            <a:chExt cx="501628" cy="497646"/>
          </a:xfrm>
        </p:grpSpPr>
        <p:sp>
          <p:nvSpPr>
            <p:cNvPr id="104" name="Rectangle 103"/>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9" name="Group 118"/>
            <p:cNvGrpSpPr/>
            <p:nvPr/>
          </p:nvGrpSpPr>
          <p:grpSpPr>
            <a:xfrm>
              <a:off x="5434446" y="3309789"/>
              <a:ext cx="236804" cy="262982"/>
              <a:chOff x="7434263" y="-2105025"/>
              <a:chExt cx="947737" cy="1052512"/>
            </a:xfrm>
            <a:solidFill>
              <a:schemeClr val="tx2"/>
            </a:solidFill>
          </p:grpSpPr>
          <p:sp>
            <p:nvSpPr>
              <p:cNvPr id="12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2"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3" name="Group 122"/>
          <p:cNvGrpSpPr/>
          <p:nvPr/>
        </p:nvGrpSpPr>
        <p:grpSpPr>
          <a:xfrm>
            <a:off x="3499801" y="5778195"/>
            <a:ext cx="501628" cy="497646"/>
            <a:chOff x="5303836" y="3730931"/>
            <a:chExt cx="501628" cy="497646"/>
          </a:xfrm>
        </p:grpSpPr>
        <p:sp>
          <p:nvSpPr>
            <p:cNvPr id="124" name="Rectangle 123"/>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5" name="Group 124"/>
            <p:cNvGrpSpPr/>
            <p:nvPr/>
          </p:nvGrpSpPr>
          <p:grpSpPr>
            <a:xfrm>
              <a:off x="5414027" y="3888749"/>
              <a:ext cx="278036" cy="219069"/>
              <a:chOff x="4962525" y="2536825"/>
              <a:chExt cx="2260600" cy="1781175"/>
            </a:xfrm>
            <a:solidFill>
              <a:schemeClr val="tx2"/>
            </a:solidFill>
          </p:grpSpPr>
          <p:sp>
            <p:nvSpPr>
              <p:cNvPr id="12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9" name="Group 128"/>
          <p:cNvGrpSpPr/>
          <p:nvPr/>
        </p:nvGrpSpPr>
        <p:grpSpPr>
          <a:xfrm>
            <a:off x="3499802" y="6316662"/>
            <a:ext cx="501628" cy="497646"/>
            <a:chOff x="5303837" y="4269398"/>
            <a:chExt cx="501628" cy="497646"/>
          </a:xfrm>
        </p:grpSpPr>
        <p:sp>
          <p:nvSpPr>
            <p:cNvPr id="130" name="Rectangle 129"/>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1" name="Group 130"/>
            <p:cNvGrpSpPr/>
            <p:nvPr/>
          </p:nvGrpSpPr>
          <p:grpSpPr>
            <a:xfrm>
              <a:off x="5453359" y="4399756"/>
              <a:ext cx="182844" cy="236930"/>
              <a:chOff x="5260945" y="2352669"/>
              <a:chExt cx="1663693" cy="2155821"/>
            </a:xfrm>
            <a:solidFill>
              <a:schemeClr val="tx2"/>
            </a:solidFill>
          </p:grpSpPr>
          <p:sp>
            <p:nvSpPr>
              <p:cNvPr id="13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37" name="Group 136"/>
          <p:cNvGrpSpPr/>
          <p:nvPr/>
        </p:nvGrpSpPr>
        <p:grpSpPr>
          <a:xfrm>
            <a:off x="5859546" y="5234235"/>
            <a:ext cx="3103512" cy="1016745"/>
            <a:chOff x="5857925" y="3188946"/>
            <a:chExt cx="3103512" cy="1016745"/>
          </a:xfrm>
        </p:grpSpPr>
        <p:sp>
          <p:nvSpPr>
            <p:cNvPr id="138" name="Rectangle 137"/>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9" name="Rectangle 138"/>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0" name="Rectangle 139"/>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1" name="Rectangle 140"/>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2" name="Rectangle 141"/>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3" name="Rectangle 142"/>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44" name="Group 143"/>
            <p:cNvGrpSpPr/>
            <p:nvPr/>
          </p:nvGrpSpPr>
          <p:grpSpPr>
            <a:xfrm>
              <a:off x="6198500" y="3595918"/>
              <a:ext cx="197996" cy="219885"/>
              <a:chOff x="7434267" y="-1318825"/>
              <a:chExt cx="947742" cy="1052511"/>
            </a:xfrm>
            <a:solidFill>
              <a:schemeClr val="accent1"/>
            </a:solidFill>
          </p:grpSpPr>
          <p:sp>
            <p:nvSpPr>
              <p:cNvPr id="16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45" name="Group 144"/>
            <p:cNvGrpSpPr/>
            <p:nvPr/>
          </p:nvGrpSpPr>
          <p:grpSpPr>
            <a:xfrm>
              <a:off x="6169600" y="3943800"/>
              <a:ext cx="255791" cy="201540"/>
              <a:chOff x="4962525" y="3988427"/>
              <a:chExt cx="2260600" cy="1781175"/>
            </a:xfrm>
            <a:solidFill>
              <a:schemeClr val="accent1"/>
            </a:solidFill>
          </p:grpSpPr>
          <p:sp>
            <p:nvSpPr>
              <p:cNvPr id="16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6" name="TextBox 145"/>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47" name="Group 146"/>
            <p:cNvGrpSpPr/>
            <p:nvPr/>
          </p:nvGrpSpPr>
          <p:grpSpPr>
            <a:xfrm>
              <a:off x="7310684" y="3592441"/>
              <a:ext cx="197995" cy="219886"/>
              <a:chOff x="7434263" y="-1335463"/>
              <a:chExt cx="947737" cy="1052514"/>
            </a:xfrm>
            <a:solidFill>
              <a:schemeClr val="accent1"/>
            </a:solidFill>
          </p:grpSpPr>
          <p:sp>
            <p:nvSpPr>
              <p:cNvPr id="160"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1"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2"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48" name="Group 147"/>
            <p:cNvGrpSpPr/>
            <p:nvPr/>
          </p:nvGrpSpPr>
          <p:grpSpPr>
            <a:xfrm>
              <a:off x="7281786" y="3940325"/>
              <a:ext cx="255791" cy="201540"/>
              <a:chOff x="4962525" y="3957709"/>
              <a:chExt cx="2260600" cy="1781175"/>
            </a:xfrm>
            <a:solidFill>
              <a:schemeClr val="accent1"/>
            </a:solidFill>
          </p:grpSpPr>
          <p:sp>
            <p:nvSpPr>
              <p:cNvPr id="158"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9"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9" name="TextBox 148"/>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50" name="Group 149"/>
            <p:cNvGrpSpPr/>
            <p:nvPr/>
          </p:nvGrpSpPr>
          <p:grpSpPr>
            <a:xfrm>
              <a:off x="8422868" y="3592442"/>
              <a:ext cx="197995" cy="219885"/>
              <a:chOff x="7434263" y="-1335457"/>
              <a:chExt cx="947737" cy="1052513"/>
            </a:xfrm>
            <a:solidFill>
              <a:schemeClr val="accent1"/>
            </a:solidFill>
          </p:grpSpPr>
          <p:sp>
            <p:nvSpPr>
              <p:cNvPr id="155"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6"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7"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51" name="Group 150"/>
            <p:cNvGrpSpPr/>
            <p:nvPr/>
          </p:nvGrpSpPr>
          <p:grpSpPr>
            <a:xfrm>
              <a:off x="8393970" y="3940325"/>
              <a:ext cx="255791" cy="201540"/>
              <a:chOff x="4962525" y="3957717"/>
              <a:chExt cx="2260600" cy="1781175"/>
            </a:xfrm>
            <a:solidFill>
              <a:schemeClr val="accent1"/>
            </a:solidFill>
          </p:grpSpPr>
          <p:sp>
            <p:nvSpPr>
              <p:cNvPr id="153"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4"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52" name="TextBox 151"/>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2758730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a:t>
            </a:r>
            <a:r>
              <a:rPr kumimoji="0" lang="en-US" sz="1836" b="0" i="0" u="none" strike="noStrike" kern="0" cap="none" spc="0" normalizeH="0" baseline="0" noProof="0" dirty="0">
                <a:ln>
                  <a:noFill/>
                </a:ln>
                <a:effectLst/>
                <a:uLnTx/>
                <a:uFillTx/>
              </a:rPr>
              <a:t>= Virtualização do sistema operacional</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sp>
        <p:nvSpPr>
          <p:cNvPr id="216" name="Rectangle 215"/>
          <p:cNvSpPr/>
          <p:nvPr/>
        </p:nvSpPr>
        <p:spPr bwMode="auto">
          <a:xfrm>
            <a:off x="847398" y="1927573"/>
            <a:ext cx="4961626" cy="1635332"/>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217" name="Rectangle 216"/>
          <p:cNvSpPr/>
          <p:nvPr/>
        </p:nvSpPr>
        <p:spPr bwMode="auto">
          <a:xfrm>
            <a:off x="847398" y="3603725"/>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218" name="Rectangle 217"/>
          <p:cNvSpPr/>
          <p:nvPr/>
        </p:nvSpPr>
        <p:spPr bwMode="auto">
          <a:xfrm>
            <a:off x="1916251" y="2433413"/>
            <a:ext cx="1356727"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Aplicativos</a:t>
            </a:r>
          </a:p>
        </p:txBody>
      </p:sp>
      <p:grpSp>
        <p:nvGrpSpPr>
          <p:cNvPr id="219" name="Group 218"/>
          <p:cNvGrpSpPr/>
          <p:nvPr/>
        </p:nvGrpSpPr>
        <p:grpSpPr>
          <a:xfrm>
            <a:off x="1421002" y="2433413"/>
            <a:ext cx="501628" cy="497646"/>
            <a:chOff x="4495435" y="2334205"/>
            <a:chExt cx="501628" cy="497646"/>
          </a:xfrm>
        </p:grpSpPr>
        <p:sp>
          <p:nvSpPr>
            <p:cNvPr id="220" name="Rectangle 219"/>
            <p:cNvSpPr/>
            <p:nvPr/>
          </p:nvSpPr>
          <p:spPr bwMode="auto">
            <a:xfrm>
              <a:off x="4495435" y="2334205"/>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1" name="Group 220"/>
            <p:cNvGrpSpPr/>
            <p:nvPr/>
          </p:nvGrpSpPr>
          <p:grpSpPr>
            <a:xfrm>
              <a:off x="4588362" y="2455579"/>
              <a:ext cx="315775" cy="254898"/>
              <a:chOff x="4406091" y="6049087"/>
              <a:chExt cx="3960813" cy="3197225"/>
            </a:xfrm>
            <a:solidFill>
              <a:schemeClr val="tx1"/>
            </a:solidFill>
          </p:grpSpPr>
          <p:sp>
            <p:nvSpPr>
              <p:cNvPr id="22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3"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225" name="Rectangle 224"/>
          <p:cNvSpPr/>
          <p:nvPr/>
        </p:nvSpPr>
        <p:spPr bwMode="auto">
          <a:xfrm>
            <a:off x="1916251" y="2951470"/>
            <a:ext cx="3814952"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Kernel</a:t>
            </a:r>
          </a:p>
        </p:txBody>
      </p:sp>
      <p:grpSp>
        <p:nvGrpSpPr>
          <p:cNvPr id="226" name="Group 225"/>
          <p:cNvGrpSpPr/>
          <p:nvPr/>
        </p:nvGrpSpPr>
        <p:grpSpPr>
          <a:xfrm>
            <a:off x="1421002" y="2951470"/>
            <a:ext cx="501628" cy="497646"/>
            <a:chOff x="4498836" y="2852262"/>
            <a:chExt cx="501628" cy="497646"/>
          </a:xfrm>
        </p:grpSpPr>
        <p:sp>
          <p:nvSpPr>
            <p:cNvPr id="227" name="Rectangle 226"/>
            <p:cNvSpPr/>
            <p:nvPr/>
          </p:nvSpPr>
          <p:spPr bwMode="auto">
            <a:xfrm>
              <a:off x="4498836" y="2852262"/>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8"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9" name="Group 228"/>
          <p:cNvGrpSpPr/>
          <p:nvPr/>
        </p:nvGrpSpPr>
        <p:grpSpPr>
          <a:xfrm>
            <a:off x="3382950" y="2063861"/>
            <a:ext cx="704429" cy="852494"/>
            <a:chOff x="1156020" y="2248829"/>
            <a:chExt cx="704429" cy="852494"/>
          </a:xfrm>
        </p:grpSpPr>
        <p:sp>
          <p:nvSpPr>
            <p:cNvPr id="230" name="TextBox 229"/>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231" name="Rectangle 230"/>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32" name="Group 231"/>
            <p:cNvGrpSpPr/>
            <p:nvPr/>
          </p:nvGrpSpPr>
          <p:grpSpPr>
            <a:xfrm>
              <a:off x="1282952" y="2590867"/>
              <a:ext cx="471171" cy="380335"/>
              <a:chOff x="4406091" y="6049087"/>
              <a:chExt cx="3960813" cy="3197225"/>
            </a:xfrm>
            <a:solidFill>
              <a:schemeClr val="tx2"/>
            </a:solidFill>
          </p:grpSpPr>
          <p:sp>
            <p:nvSpPr>
              <p:cNvPr id="2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36" name="Group 235"/>
          <p:cNvGrpSpPr/>
          <p:nvPr/>
        </p:nvGrpSpPr>
        <p:grpSpPr>
          <a:xfrm>
            <a:off x="4200094" y="2063861"/>
            <a:ext cx="704429" cy="852494"/>
            <a:chOff x="1156020" y="2248829"/>
            <a:chExt cx="704429" cy="852494"/>
          </a:xfrm>
        </p:grpSpPr>
        <p:sp>
          <p:nvSpPr>
            <p:cNvPr id="237" name="TextBox 236"/>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238" name="Rectangle 237"/>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39" name="Group 238"/>
            <p:cNvGrpSpPr/>
            <p:nvPr/>
          </p:nvGrpSpPr>
          <p:grpSpPr>
            <a:xfrm>
              <a:off x="1282952" y="2590867"/>
              <a:ext cx="471171" cy="380335"/>
              <a:chOff x="4406091" y="6049087"/>
              <a:chExt cx="3960813" cy="3197225"/>
            </a:xfrm>
            <a:solidFill>
              <a:schemeClr val="tx2"/>
            </a:solidFill>
          </p:grpSpPr>
          <p:sp>
            <p:nvSpPr>
              <p:cNvPr id="24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43" name="Group 242"/>
          <p:cNvGrpSpPr/>
          <p:nvPr/>
        </p:nvGrpSpPr>
        <p:grpSpPr>
          <a:xfrm>
            <a:off x="5017237" y="2063861"/>
            <a:ext cx="704429" cy="852494"/>
            <a:chOff x="1156020" y="2248829"/>
            <a:chExt cx="704429" cy="852494"/>
          </a:xfrm>
        </p:grpSpPr>
        <p:sp>
          <p:nvSpPr>
            <p:cNvPr id="244" name="TextBox 243"/>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245" name="Rectangle 244"/>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46" name="Group 245"/>
            <p:cNvGrpSpPr/>
            <p:nvPr/>
          </p:nvGrpSpPr>
          <p:grpSpPr>
            <a:xfrm>
              <a:off x="1282952" y="2590867"/>
              <a:ext cx="471171" cy="380335"/>
              <a:chOff x="4406091" y="6049087"/>
              <a:chExt cx="3960813" cy="3197225"/>
            </a:xfrm>
            <a:solidFill>
              <a:schemeClr val="tx2"/>
            </a:solidFill>
          </p:grpSpPr>
          <p:sp>
            <p:nvSpPr>
              <p:cNvPr id="24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250" name="Rectangle 249"/>
          <p:cNvSpPr/>
          <p:nvPr/>
        </p:nvSpPr>
        <p:spPr bwMode="auto">
          <a:xfrm>
            <a:off x="352149" y="1927573"/>
            <a:ext cx="501628" cy="163533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1" name="Group 250"/>
          <p:cNvGrpSpPr/>
          <p:nvPr/>
        </p:nvGrpSpPr>
        <p:grpSpPr>
          <a:xfrm>
            <a:off x="456404" y="2637944"/>
            <a:ext cx="278036" cy="219069"/>
            <a:chOff x="4962525" y="2536825"/>
            <a:chExt cx="2260600" cy="1781175"/>
          </a:xfrm>
          <a:solidFill>
            <a:schemeClr val="tx2"/>
          </a:solidFill>
        </p:grpSpPr>
        <p:sp>
          <p:nvSpPr>
            <p:cNvPr id="252"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3"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254" name="Rectangle 253"/>
          <p:cNvSpPr/>
          <p:nvPr/>
        </p:nvSpPr>
        <p:spPr bwMode="auto">
          <a:xfrm>
            <a:off x="352149" y="3603725"/>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5" name="Group 254"/>
          <p:cNvGrpSpPr/>
          <p:nvPr/>
        </p:nvGrpSpPr>
        <p:grpSpPr>
          <a:xfrm>
            <a:off x="501671" y="3734083"/>
            <a:ext cx="182844" cy="236930"/>
            <a:chOff x="5260975" y="2352675"/>
            <a:chExt cx="1663700" cy="2155825"/>
          </a:xfrm>
          <a:solidFill>
            <a:schemeClr val="tx2"/>
          </a:solidFill>
        </p:grpSpPr>
        <p:sp>
          <p:nvSpPr>
            <p:cNvPr id="256"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7"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8"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9"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60"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cxnSp>
        <p:nvCxnSpPr>
          <p:cNvPr id="309" name="Straight Connector 308"/>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853777" y="5234235"/>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102" name="Rectangle 101"/>
          <p:cNvSpPr/>
          <p:nvPr/>
        </p:nvSpPr>
        <p:spPr bwMode="auto">
          <a:xfrm>
            <a:off x="853776" y="5772704"/>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103" name="Rectangle 102"/>
          <p:cNvSpPr/>
          <p:nvPr/>
        </p:nvSpPr>
        <p:spPr bwMode="auto">
          <a:xfrm>
            <a:off x="853776" y="6311171"/>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04" name="Group 103"/>
          <p:cNvGrpSpPr/>
          <p:nvPr/>
        </p:nvGrpSpPr>
        <p:grpSpPr>
          <a:xfrm>
            <a:off x="352146" y="5234235"/>
            <a:ext cx="501628" cy="497646"/>
            <a:chOff x="5303837" y="3192462"/>
            <a:chExt cx="501628" cy="497646"/>
          </a:xfrm>
        </p:grpSpPr>
        <p:sp>
          <p:nvSpPr>
            <p:cNvPr id="105" name="Rectangle 104"/>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6" name="Group 105"/>
            <p:cNvGrpSpPr/>
            <p:nvPr/>
          </p:nvGrpSpPr>
          <p:grpSpPr>
            <a:xfrm>
              <a:off x="5434446" y="3309789"/>
              <a:ext cx="236804" cy="262982"/>
              <a:chOff x="7434263" y="-2105025"/>
              <a:chExt cx="947737" cy="1052512"/>
            </a:xfrm>
            <a:solidFill>
              <a:schemeClr val="tx2"/>
            </a:solidFill>
          </p:grpSpPr>
          <p:sp>
            <p:nvSpPr>
              <p:cNvPr id="107"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8"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9"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0" name="Group 109"/>
          <p:cNvGrpSpPr/>
          <p:nvPr/>
        </p:nvGrpSpPr>
        <p:grpSpPr>
          <a:xfrm>
            <a:off x="352145" y="5772704"/>
            <a:ext cx="501628" cy="497646"/>
            <a:chOff x="5303836" y="3730931"/>
            <a:chExt cx="501628" cy="497646"/>
          </a:xfrm>
        </p:grpSpPr>
        <p:sp>
          <p:nvSpPr>
            <p:cNvPr id="111" name="Rectangle 110"/>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2" name="Group 111"/>
            <p:cNvGrpSpPr/>
            <p:nvPr/>
          </p:nvGrpSpPr>
          <p:grpSpPr>
            <a:xfrm>
              <a:off x="5414027" y="3888749"/>
              <a:ext cx="278036" cy="219069"/>
              <a:chOff x="4962525" y="2536825"/>
              <a:chExt cx="2260600" cy="1781175"/>
            </a:xfrm>
            <a:solidFill>
              <a:schemeClr val="tx2"/>
            </a:solidFill>
          </p:grpSpPr>
          <p:sp>
            <p:nvSpPr>
              <p:cNvPr id="11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5" name="Group 114"/>
          <p:cNvGrpSpPr/>
          <p:nvPr/>
        </p:nvGrpSpPr>
        <p:grpSpPr>
          <a:xfrm>
            <a:off x="352146" y="6311171"/>
            <a:ext cx="501628" cy="497646"/>
            <a:chOff x="5303837" y="4269398"/>
            <a:chExt cx="501628" cy="497646"/>
          </a:xfrm>
        </p:grpSpPr>
        <p:sp>
          <p:nvSpPr>
            <p:cNvPr id="116" name="Rectangle 115"/>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7" name="Group 116"/>
            <p:cNvGrpSpPr/>
            <p:nvPr/>
          </p:nvGrpSpPr>
          <p:grpSpPr>
            <a:xfrm>
              <a:off x="5453359" y="4399756"/>
              <a:ext cx="182844" cy="236930"/>
              <a:chOff x="5260945" y="2352669"/>
              <a:chExt cx="1663693" cy="2155821"/>
            </a:xfrm>
            <a:solidFill>
              <a:schemeClr val="tx2"/>
            </a:solidFill>
          </p:grpSpPr>
          <p:sp>
            <p:nvSpPr>
              <p:cNvPr id="118"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9"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0"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1"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2"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3" name="Group 122"/>
          <p:cNvGrpSpPr/>
          <p:nvPr/>
        </p:nvGrpSpPr>
        <p:grpSpPr>
          <a:xfrm>
            <a:off x="2711890" y="5228744"/>
            <a:ext cx="3103512" cy="1016745"/>
            <a:chOff x="5857925" y="3188946"/>
            <a:chExt cx="3103512" cy="1016745"/>
          </a:xfrm>
        </p:grpSpPr>
        <p:sp>
          <p:nvSpPr>
            <p:cNvPr id="125" name="Rectangle 124"/>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7" name="Rectangle 126"/>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8" name="Rectangle 127"/>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9" name="Rectangle 128"/>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0" name="Rectangle 129"/>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1" name="Rectangle 130"/>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32" name="Group 131"/>
            <p:cNvGrpSpPr/>
            <p:nvPr/>
          </p:nvGrpSpPr>
          <p:grpSpPr>
            <a:xfrm>
              <a:off x="6198500" y="3595918"/>
              <a:ext cx="197996" cy="219885"/>
              <a:chOff x="7434267" y="-1318825"/>
              <a:chExt cx="947742" cy="1052511"/>
            </a:xfrm>
            <a:solidFill>
              <a:schemeClr val="accent1"/>
            </a:solidFill>
          </p:grpSpPr>
          <p:sp>
            <p:nvSpPr>
              <p:cNvPr id="15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3" name="Group 132"/>
            <p:cNvGrpSpPr/>
            <p:nvPr/>
          </p:nvGrpSpPr>
          <p:grpSpPr>
            <a:xfrm>
              <a:off x="6169600" y="3943800"/>
              <a:ext cx="255791" cy="201540"/>
              <a:chOff x="4962525" y="3988427"/>
              <a:chExt cx="2260600" cy="1781175"/>
            </a:xfrm>
            <a:solidFill>
              <a:schemeClr val="accent1"/>
            </a:solidFill>
          </p:grpSpPr>
          <p:sp>
            <p:nvSpPr>
              <p:cNvPr id="15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4" name="TextBox 133"/>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35" name="Group 134"/>
            <p:cNvGrpSpPr/>
            <p:nvPr/>
          </p:nvGrpSpPr>
          <p:grpSpPr>
            <a:xfrm>
              <a:off x="7310684" y="3592441"/>
              <a:ext cx="197995" cy="219886"/>
              <a:chOff x="7434263" y="-1335463"/>
              <a:chExt cx="947737" cy="1052514"/>
            </a:xfrm>
            <a:solidFill>
              <a:schemeClr val="accent1"/>
            </a:solidFill>
          </p:grpSpPr>
          <p:sp>
            <p:nvSpPr>
              <p:cNvPr id="14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6" name="Group 135"/>
            <p:cNvGrpSpPr/>
            <p:nvPr/>
          </p:nvGrpSpPr>
          <p:grpSpPr>
            <a:xfrm>
              <a:off x="7281786" y="3940325"/>
              <a:ext cx="255791" cy="201540"/>
              <a:chOff x="4962525" y="3957709"/>
              <a:chExt cx="2260600" cy="1781175"/>
            </a:xfrm>
            <a:solidFill>
              <a:schemeClr val="accent1"/>
            </a:solidFill>
          </p:grpSpPr>
          <p:sp>
            <p:nvSpPr>
              <p:cNvPr id="14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7" name="TextBox 136"/>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38" name="Group 137"/>
            <p:cNvGrpSpPr/>
            <p:nvPr/>
          </p:nvGrpSpPr>
          <p:grpSpPr>
            <a:xfrm>
              <a:off x="8422868" y="3592442"/>
              <a:ext cx="197995" cy="219885"/>
              <a:chOff x="7434263" y="-1335457"/>
              <a:chExt cx="947737" cy="1052513"/>
            </a:xfrm>
            <a:solidFill>
              <a:schemeClr val="accent1"/>
            </a:solidFill>
          </p:grpSpPr>
          <p:sp>
            <p:nvSpPr>
              <p:cNvPr id="14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9" name="Group 138"/>
            <p:cNvGrpSpPr/>
            <p:nvPr/>
          </p:nvGrpSpPr>
          <p:grpSpPr>
            <a:xfrm>
              <a:off x="8393970" y="3940325"/>
              <a:ext cx="255791" cy="201540"/>
              <a:chOff x="4962525" y="3957717"/>
              <a:chExt cx="2260600" cy="1781175"/>
            </a:xfrm>
            <a:solidFill>
              <a:schemeClr val="accent1"/>
            </a:solidFill>
          </p:grpSpPr>
          <p:sp>
            <p:nvSpPr>
              <p:cNvPr id="14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0" name="TextBox 139"/>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3927587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
        <p159:morph option="byObject"/>
      </p:transition>
    </mc:Choice>
    <mc:Fallback xmlns="" xmlns:p14="http://schemas.microsoft.com/office/powerpoint/2010/main" xmlns:a14="http://schemas.microsoft.com/office/drawing/2010/main">
      <p:transition spd="slow" advClick="0" advTm="2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a:t>
            </a:r>
            <a:r>
              <a:rPr kumimoji="0" lang="en-US" sz="1836" b="0" i="0" u="none" strike="noStrike" kern="0" cap="none" spc="0" normalizeH="0" baseline="0" noProof="0" dirty="0">
                <a:ln>
                  <a:noFill/>
                </a:ln>
                <a:effectLst/>
                <a:uLnTx/>
                <a:uFillTx/>
              </a:rPr>
              <a:t>= Virtualização do sistema operacional</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cxnSp>
        <p:nvCxnSpPr>
          <p:cNvPr id="101" name="Straight Connector 100"/>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564881" y="2224322"/>
            <a:ext cx="2476713" cy="1297325"/>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04" name="Rectangle 203"/>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11" name="Rectangle 210"/>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18" name="Rectangle 217"/>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23" name="TextBox 222"/>
          <p:cNvSpPr txBox="1"/>
          <p:nvPr/>
        </p:nvSpPr>
        <p:spPr>
          <a:xfrm>
            <a:off x="7264855" y="1439862"/>
            <a:ext cx="5029200" cy="585417"/>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do Windows Server</a:t>
            </a:r>
          </a:p>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effectLst/>
                <a:uLnTx/>
                <a:uFillTx/>
              </a:rPr>
              <a:t>Velocidade máxima e densidade</a:t>
            </a:r>
          </a:p>
        </p:txBody>
      </p:sp>
      <p:grpSp>
        <p:nvGrpSpPr>
          <p:cNvPr id="23" name="Group 22"/>
          <p:cNvGrpSpPr/>
          <p:nvPr/>
        </p:nvGrpSpPr>
        <p:grpSpPr>
          <a:xfrm>
            <a:off x="8567207" y="5165203"/>
            <a:ext cx="2472063" cy="164361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a:t>
                </a: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rPr>
                      <a:t>Kernel</a:t>
                    </a:r>
                    <a:endParaRPr kumimoji="0" lang="en-US" sz="1100" b="0" i="0" u="none" strike="noStrike" kern="0" cap="none" spc="0" normalizeH="0" baseline="0" noProof="0" dirty="0">
                      <a:ln>
                        <a:noFill/>
                      </a:ln>
                      <a:solidFill>
                        <a:schemeClr val="tx1"/>
                      </a:solidFill>
                      <a:effectLst/>
                      <a:uLnTx/>
                      <a:uFillTx/>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Containers</a:t>
                    </a:r>
                  </a:p>
                </p:txBody>
              </p:sp>
              <p:sp>
                <p:nvSpPr>
                  <p:cNvPr id="182" name="Rectangle 181"/>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rPr>
                      <a:t>Kernel</a:t>
                    </a:r>
                    <a:endParaRPr kumimoji="0" lang="en-US" sz="1100" b="0" i="0" u="none" strike="noStrike" kern="0" cap="none" spc="0" normalizeH="0" baseline="0" noProof="0" dirty="0">
                      <a:ln>
                        <a:noFill/>
                      </a:ln>
                      <a:solidFill>
                        <a:schemeClr val="tx1"/>
                      </a:solidFill>
                      <a:effectLst/>
                      <a:uLnTx/>
                      <a:uFillTx/>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Containers</a:t>
                    </a:r>
                  </a:p>
                </p:txBody>
              </p:sp>
              <p:sp>
                <p:nvSpPr>
                  <p:cNvPr id="253" name="Rectangle 252"/>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rPr>
                      <a:t>Kernel</a:t>
                    </a:r>
                    <a:endParaRPr kumimoji="0" lang="en-US" sz="1100" b="0" i="0" u="none" strike="noStrike" kern="0" cap="none" spc="0" normalizeH="0" baseline="0" noProof="0" dirty="0">
                      <a:ln>
                        <a:noFill/>
                      </a:ln>
                      <a:solidFill>
                        <a:schemeClr val="tx1"/>
                      </a:solidFill>
                      <a:effectLst/>
                      <a:uLnTx/>
                      <a:uFillTx/>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Containers</a:t>
                    </a:r>
                  </a:p>
                </p:txBody>
              </p:sp>
              <p:sp>
                <p:nvSpPr>
                  <p:cNvPr id="268" name="Rectangle 267"/>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277" name="TextBox 276"/>
          <p:cNvSpPr txBox="1"/>
          <p:nvPr/>
        </p:nvSpPr>
        <p:spPr>
          <a:xfrm>
            <a:off x="7286153" y="4401734"/>
            <a:ext cx="5034170" cy="585417"/>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Hyper-V</a:t>
            </a:r>
          </a:p>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err="1">
                <a:ln>
                  <a:noFill/>
                </a:ln>
                <a:effectLst/>
                <a:uLnTx/>
                <a:uFillTx/>
              </a:rPr>
              <a:t>Isolamento</a:t>
            </a:r>
            <a:r>
              <a:rPr kumimoji="0" lang="en-US" sz="1836" b="0" i="0" u="none" strike="noStrike" kern="0" cap="none" spc="0" normalizeH="0" baseline="0" noProof="0" dirty="0">
                <a:ln>
                  <a:noFill/>
                </a:ln>
                <a:effectLst/>
                <a:uLnTx/>
                <a:uFillTx/>
              </a:rPr>
              <a:t> + desempenho</a:t>
            </a:r>
          </a:p>
        </p:txBody>
      </p:sp>
      <p:sp>
        <p:nvSpPr>
          <p:cNvPr id="328" name="Rectangle 327"/>
          <p:cNvSpPr/>
          <p:nvPr/>
        </p:nvSpPr>
        <p:spPr bwMode="auto">
          <a:xfrm>
            <a:off x="847398" y="1927573"/>
            <a:ext cx="4961626" cy="1635332"/>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329" name="Rectangle 328"/>
          <p:cNvSpPr/>
          <p:nvPr/>
        </p:nvSpPr>
        <p:spPr bwMode="auto">
          <a:xfrm>
            <a:off x="847398" y="3603725"/>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330" name="Rectangle 329"/>
          <p:cNvSpPr/>
          <p:nvPr/>
        </p:nvSpPr>
        <p:spPr bwMode="auto">
          <a:xfrm>
            <a:off x="1916251" y="2433413"/>
            <a:ext cx="1356727"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Aplicativos</a:t>
            </a:r>
          </a:p>
        </p:txBody>
      </p:sp>
      <p:grpSp>
        <p:nvGrpSpPr>
          <p:cNvPr id="331" name="Group 330"/>
          <p:cNvGrpSpPr/>
          <p:nvPr/>
        </p:nvGrpSpPr>
        <p:grpSpPr>
          <a:xfrm>
            <a:off x="1421002" y="2433413"/>
            <a:ext cx="501628" cy="497646"/>
            <a:chOff x="4495435" y="2334205"/>
            <a:chExt cx="501628" cy="497646"/>
          </a:xfrm>
        </p:grpSpPr>
        <p:sp>
          <p:nvSpPr>
            <p:cNvPr id="332" name="Rectangle 331"/>
            <p:cNvSpPr/>
            <p:nvPr/>
          </p:nvSpPr>
          <p:spPr bwMode="auto">
            <a:xfrm>
              <a:off x="4495435" y="2334205"/>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337" name="Rectangle 336"/>
          <p:cNvSpPr/>
          <p:nvPr/>
        </p:nvSpPr>
        <p:spPr bwMode="auto">
          <a:xfrm>
            <a:off x="1916251" y="2951470"/>
            <a:ext cx="3814952"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Kernel</a:t>
            </a:r>
          </a:p>
        </p:txBody>
      </p:sp>
      <p:grpSp>
        <p:nvGrpSpPr>
          <p:cNvPr id="338" name="Group 337"/>
          <p:cNvGrpSpPr/>
          <p:nvPr/>
        </p:nvGrpSpPr>
        <p:grpSpPr>
          <a:xfrm>
            <a:off x="1421002" y="2951470"/>
            <a:ext cx="501628" cy="497646"/>
            <a:chOff x="4498836" y="2852262"/>
            <a:chExt cx="501628" cy="497646"/>
          </a:xfrm>
        </p:grpSpPr>
        <p:sp>
          <p:nvSpPr>
            <p:cNvPr id="339" name="Rectangle 338"/>
            <p:cNvSpPr/>
            <p:nvPr/>
          </p:nvSpPr>
          <p:spPr bwMode="auto">
            <a:xfrm>
              <a:off x="4498836" y="2852262"/>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41" name="Group 340"/>
          <p:cNvGrpSpPr/>
          <p:nvPr/>
        </p:nvGrpSpPr>
        <p:grpSpPr>
          <a:xfrm>
            <a:off x="3382950" y="2063861"/>
            <a:ext cx="704429" cy="852494"/>
            <a:chOff x="1156020" y="2248829"/>
            <a:chExt cx="704429" cy="852494"/>
          </a:xfrm>
        </p:grpSpPr>
        <p:sp>
          <p:nvSpPr>
            <p:cNvPr id="342" name="TextBox 341"/>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343" name="Rectangle 342"/>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48" name="Group 347"/>
          <p:cNvGrpSpPr/>
          <p:nvPr/>
        </p:nvGrpSpPr>
        <p:grpSpPr>
          <a:xfrm>
            <a:off x="4200094" y="2063861"/>
            <a:ext cx="704429" cy="852494"/>
            <a:chOff x="1156020" y="2248829"/>
            <a:chExt cx="704429" cy="852494"/>
          </a:xfrm>
        </p:grpSpPr>
        <p:sp>
          <p:nvSpPr>
            <p:cNvPr id="349" name="TextBox 348"/>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350" name="Rectangle 349"/>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55" name="Group 354"/>
          <p:cNvGrpSpPr/>
          <p:nvPr/>
        </p:nvGrpSpPr>
        <p:grpSpPr>
          <a:xfrm>
            <a:off x="5017237" y="2063861"/>
            <a:ext cx="704429" cy="852494"/>
            <a:chOff x="1156020" y="2248829"/>
            <a:chExt cx="704429" cy="852494"/>
          </a:xfrm>
        </p:grpSpPr>
        <p:sp>
          <p:nvSpPr>
            <p:cNvPr id="356" name="TextBox 355"/>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357" name="Rectangle 356"/>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362" name="Rectangle 361"/>
          <p:cNvSpPr/>
          <p:nvPr/>
        </p:nvSpPr>
        <p:spPr bwMode="auto">
          <a:xfrm>
            <a:off x="352149" y="1927573"/>
            <a:ext cx="501628" cy="163533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3" name="Group 362"/>
          <p:cNvGrpSpPr/>
          <p:nvPr/>
        </p:nvGrpSpPr>
        <p:grpSpPr>
          <a:xfrm>
            <a:off x="456404" y="2637944"/>
            <a:ext cx="278036" cy="219069"/>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366" name="Rectangle 365"/>
          <p:cNvSpPr/>
          <p:nvPr/>
        </p:nvSpPr>
        <p:spPr bwMode="auto">
          <a:xfrm>
            <a:off x="352149" y="3603725"/>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7" name="Group 366"/>
          <p:cNvGrpSpPr/>
          <p:nvPr/>
        </p:nvGrpSpPr>
        <p:grpSpPr>
          <a:xfrm>
            <a:off x="501671" y="3734083"/>
            <a:ext cx="182844" cy="236930"/>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187" name="Rectangle 186"/>
          <p:cNvSpPr/>
          <p:nvPr/>
        </p:nvSpPr>
        <p:spPr bwMode="auto">
          <a:xfrm>
            <a:off x="853777" y="5234235"/>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188" name="Rectangle 187"/>
          <p:cNvSpPr/>
          <p:nvPr/>
        </p:nvSpPr>
        <p:spPr bwMode="auto">
          <a:xfrm>
            <a:off x="853776" y="5772704"/>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189" name="Rectangle 188"/>
          <p:cNvSpPr/>
          <p:nvPr/>
        </p:nvSpPr>
        <p:spPr bwMode="auto">
          <a:xfrm>
            <a:off x="853776" y="6311171"/>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90" name="Group 189"/>
          <p:cNvGrpSpPr/>
          <p:nvPr/>
        </p:nvGrpSpPr>
        <p:grpSpPr>
          <a:xfrm>
            <a:off x="352146" y="5234235"/>
            <a:ext cx="501628" cy="497646"/>
            <a:chOff x="5303837" y="3192462"/>
            <a:chExt cx="501628" cy="497646"/>
          </a:xfrm>
        </p:grpSpPr>
        <p:sp>
          <p:nvSpPr>
            <p:cNvPr id="191" name="Rectangle 190"/>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96" name="Group 195"/>
          <p:cNvGrpSpPr/>
          <p:nvPr/>
        </p:nvGrpSpPr>
        <p:grpSpPr>
          <a:xfrm>
            <a:off x="352145" y="5772704"/>
            <a:ext cx="501628" cy="497646"/>
            <a:chOff x="5303836" y="3730931"/>
            <a:chExt cx="501628" cy="497646"/>
          </a:xfrm>
        </p:grpSpPr>
        <p:sp>
          <p:nvSpPr>
            <p:cNvPr id="197" name="Rectangle 196"/>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27" name="Group 226"/>
          <p:cNvGrpSpPr/>
          <p:nvPr/>
        </p:nvGrpSpPr>
        <p:grpSpPr>
          <a:xfrm>
            <a:off x="352146" y="6311171"/>
            <a:ext cx="501628" cy="497646"/>
            <a:chOff x="5303837" y="4269398"/>
            <a:chExt cx="501628" cy="497646"/>
          </a:xfrm>
        </p:grpSpPr>
        <p:sp>
          <p:nvSpPr>
            <p:cNvPr id="228" name="Rectangle 227"/>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35" name="Group 234"/>
          <p:cNvGrpSpPr/>
          <p:nvPr/>
        </p:nvGrpSpPr>
        <p:grpSpPr>
          <a:xfrm>
            <a:off x="2711890" y="5228744"/>
            <a:ext cx="3103512" cy="1016745"/>
            <a:chOff x="5857925" y="3188946"/>
            <a:chExt cx="3103512" cy="1016745"/>
          </a:xfrm>
        </p:grpSpPr>
        <p:sp>
          <p:nvSpPr>
            <p:cNvPr id="236" name="Rectangle 235"/>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1" name="TextBox 280"/>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4" name="TextBox 283"/>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7" name="TextBox 286"/>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3484235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time! - High Level Architecture</a:t>
            </a:r>
          </a:p>
        </p:txBody>
      </p:sp>
      <p:sp>
        <p:nvSpPr>
          <p:cNvPr id="5" name="Rectangle 4"/>
          <p:cNvSpPr/>
          <p:nvPr/>
        </p:nvSpPr>
        <p:spPr bwMode="auto">
          <a:xfrm>
            <a:off x="287006" y="5360230"/>
            <a:ext cx="7886625"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Operating System</a:t>
            </a:r>
          </a:p>
        </p:txBody>
      </p:sp>
      <p:sp>
        <p:nvSpPr>
          <p:cNvPr id="6" name="Rectangle 5"/>
          <p:cNvSpPr/>
          <p:nvPr/>
        </p:nvSpPr>
        <p:spPr bwMode="auto">
          <a:xfrm>
            <a:off x="287007" y="4196809"/>
            <a:ext cx="7886624"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290536" y="303338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Client</a:t>
            </a:r>
          </a:p>
        </p:txBody>
      </p:sp>
      <p:sp>
        <p:nvSpPr>
          <p:cNvPr id="8" name="Rectangle 7"/>
          <p:cNvSpPr/>
          <p:nvPr/>
        </p:nvSpPr>
        <p:spPr bwMode="auto">
          <a:xfrm>
            <a:off x="5103235"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Registry</a:t>
            </a:r>
          </a:p>
        </p:txBody>
      </p:sp>
      <p:sp>
        <p:nvSpPr>
          <p:cNvPr id="9" name="Rectangle 8"/>
          <p:cNvSpPr/>
          <p:nvPr/>
        </p:nvSpPr>
        <p:spPr bwMode="auto">
          <a:xfrm>
            <a:off x="3499002"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Compose</a:t>
            </a:r>
          </a:p>
        </p:txBody>
      </p:sp>
      <p:sp>
        <p:nvSpPr>
          <p:cNvPr id="10" name="Rectangle 9"/>
          <p:cNvSpPr/>
          <p:nvPr/>
        </p:nvSpPr>
        <p:spPr bwMode="auto">
          <a:xfrm>
            <a:off x="6707467"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Swarm</a:t>
            </a:r>
          </a:p>
        </p:txBody>
      </p:sp>
      <p:sp>
        <p:nvSpPr>
          <p:cNvPr id="12" name="Rectangle 11"/>
          <p:cNvSpPr/>
          <p:nvPr/>
        </p:nvSpPr>
        <p:spPr bwMode="auto">
          <a:xfrm>
            <a:off x="5103235" y="1887975"/>
            <a:ext cx="3067272"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Universal Control Plane</a:t>
            </a:r>
          </a:p>
        </p:txBody>
      </p:sp>
      <p:sp>
        <p:nvSpPr>
          <p:cNvPr id="3" name="TextBox 2"/>
          <p:cNvSpPr txBox="1"/>
          <p:nvPr/>
        </p:nvSpPr>
        <p:spPr>
          <a:xfrm>
            <a:off x="8033603" y="1169231"/>
            <a:ext cx="1529906" cy="4450449"/>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0000" b="0" i="0" u="none" strike="noStrike" kern="0" cap="none" spc="0" normalizeH="0" baseline="0" noProof="0" dirty="0">
                <a:ln>
                  <a:noFill/>
                </a:ln>
                <a:solidFill>
                  <a:schemeClr val="tx2"/>
                </a:solidFill>
                <a:effectLst/>
                <a:uLnTx/>
                <a:uFillTx/>
              </a:rPr>
              <a:t>}</a:t>
            </a:r>
          </a:p>
        </p:txBody>
      </p:sp>
      <p:sp>
        <p:nvSpPr>
          <p:cNvPr id="11" name="TextBox 10"/>
          <p:cNvSpPr txBox="1"/>
          <p:nvPr/>
        </p:nvSpPr>
        <p:spPr>
          <a:xfrm>
            <a:off x="9164233" y="2843512"/>
            <a:ext cx="3226204" cy="1446550"/>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Container</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Development and </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Management Toolset</a:t>
            </a:r>
          </a:p>
        </p:txBody>
      </p:sp>
      <p:cxnSp>
        <p:nvCxnSpPr>
          <p:cNvPr id="14" name="Straight Connector 13"/>
          <p:cNvCxnSpPr>
            <a:cxnSpLocks/>
          </p:cNvCxnSpPr>
          <p:nvPr/>
        </p:nvCxnSpPr>
        <p:spPr>
          <a:xfrm>
            <a:off x="8326033" y="5935662"/>
            <a:ext cx="685800" cy="0"/>
          </a:xfrm>
          <a:prstGeom prst="line">
            <a:avLst/>
          </a:prstGeom>
          <a:ln w="250825">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64234" y="5604198"/>
            <a:ext cx="3120643"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Container Runtime</a:t>
            </a:r>
          </a:p>
        </p:txBody>
      </p:sp>
      <p:sp>
        <p:nvSpPr>
          <p:cNvPr id="15" name="Rectangle 14"/>
          <p:cNvSpPr/>
          <p:nvPr/>
        </p:nvSpPr>
        <p:spPr bwMode="auto">
          <a:xfrm>
            <a:off x="1894769"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PowerShell</a:t>
            </a:r>
          </a:p>
        </p:txBody>
      </p:sp>
    </p:spTree>
    <p:extLst>
      <p:ext uri="{BB962C8B-B14F-4D97-AF65-F5344CB8AC3E}">
        <p14:creationId xmlns:p14="http://schemas.microsoft.com/office/powerpoint/2010/main" val="42788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BF81-09D9-41C8-88EB-BBAEBA86F8EE}"/>
              </a:ext>
            </a:extLst>
          </p:cNvPr>
          <p:cNvSpPr>
            <a:spLocks noGrp="1"/>
          </p:cNvSpPr>
          <p:nvPr>
            <p:ph type="title"/>
          </p:nvPr>
        </p:nvSpPr>
        <p:spPr/>
        <p:txBody>
          <a:bodyPr/>
          <a:lstStyle/>
          <a:p>
            <a:r>
              <a:rPr lang="en-US" dirty="0"/>
              <a:t>Como instalar</a:t>
            </a:r>
          </a:p>
        </p:txBody>
      </p:sp>
      <p:sp>
        <p:nvSpPr>
          <p:cNvPr id="3" name="Text Placeholder 2">
            <a:extLst>
              <a:ext uri="{FF2B5EF4-FFF2-40B4-BE49-F238E27FC236}">
                <a16:creationId xmlns:a16="http://schemas.microsoft.com/office/drawing/2014/main" id="{FCB8ABD1-5DD7-4F2C-9DA1-A28180A3909C}"/>
              </a:ext>
            </a:extLst>
          </p:cNvPr>
          <p:cNvSpPr>
            <a:spLocks noGrp="1"/>
          </p:cNvSpPr>
          <p:nvPr>
            <p:ph type="body" sz="quarter" idx="10"/>
          </p:nvPr>
        </p:nvSpPr>
        <p:spPr>
          <a:xfrm>
            <a:off x="274639" y="1211287"/>
            <a:ext cx="5486399" cy="2099036"/>
          </a:xfrm>
        </p:spPr>
        <p:txBody>
          <a:bodyPr/>
          <a:lstStyle/>
          <a:p>
            <a:pPr marL="0" indent="0">
              <a:buNone/>
            </a:pPr>
            <a:r>
              <a:rPr lang="en-US" b="1" dirty="0">
                <a:solidFill>
                  <a:schemeClr val="tx1"/>
                </a:solidFill>
              </a:rPr>
              <a:t>Windows 10</a:t>
            </a:r>
          </a:p>
          <a:p>
            <a:r>
              <a:rPr lang="en-US" sz="2800" dirty="0">
                <a:hlinkClick r:id="rId3"/>
              </a:rPr>
              <a:t>https://www.Docker.com/Docker-Windows</a:t>
            </a:r>
            <a:endParaRPr lang="en-US" dirty="0"/>
          </a:p>
          <a:p>
            <a:endParaRPr lang="en-US" dirty="0"/>
          </a:p>
        </p:txBody>
      </p:sp>
      <p:pic>
        <p:nvPicPr>
          <p:cNvPr id="1026" name="Picture 2" descr="C:\Users\Miklos\AppData\Local\Temp\SNAGHTML218cde1f.PNG">
            <a:extLst>
              <a:ext uri="{FF2B5EF4-FFF2-40B4-BE49-F238E27FC236}">
                <a16:creationId xmlns:a16="http://schemas.microsoft.com/office/drawing/2014/main" id="{DD01311B-D963-40AD-8BCF-B1C1B5A8E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3" y="2677387"/>
            <a:ext cx="6735762" cy="3097898"/>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FE3405D1-C719-4542-9467-59F8B0FE03FD}"/>
              </a:ext>
            </a:extLst>
          </p:cNvPr>
          <p:cNvSpPr txBox="1">
            <a:spLocks/>
          </p:cNvSpPr>
          <p:nvPr/>
        </p:nvSpPr>
        <p:spPr>
          <a:xfrm>
            <a:off x="6585179" y="1245552"/>
            <a:ext cx="5486399" cy="3385542"/>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pt-BR" b="1" dirty="0">
                <a:solidFill>
                  <a:schemeClr val="tx1"/>
                </a:solidFill>
              </a:rPr>
              <a:t>Windows Server 2016</a:t>
            </a:r>
          </a:p>
          <a:p>
            <a:pPr lvl="1"/>
            <a:r>
              <a:rPr lang="pt-BR" dirty="0"/>
              <a:t>Install-Module -Name DockerMsftProvider -Repository PSGallery -Force</a:t>
            </a:r>
          </a:p>
          <a:p>
            <a:pPr lvl="1"/>
            <a:r>
              <a:rPr lang="pt-BR" dirty="0"/>
              <a:t>Install-Package -Name docker -ProviderName DockerMsftProvider</a:t>
            </a:r>
          </a:p>
          <a:p>
            <a:pPr lvl="1"/>
            <a:r>
              <a:rPr lang="pt-BR" dirty="0"/>
              <a:t>Restart-Computer -Force</a:t>
            </a:r>
          </a:p>
          <a:p>
            <a:endParaRPr lang="pt-BR" dirty="0"/>
          </a:p>
        </p:txBody>
      </p:sp>
    </p:spTree>
    <p:extLst>
      <p:ext uri="{BB962C8B-B14F-4D97-AF65-F5344CB8AC3E}">
        <p14:creationId xmlns:p14="http://schemas.microsoft.com/office/powerpoint/2010/main" val="247232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580" y="2917177"/>
            <a:ext cx="11588620" cy="1831975"/>
          </a:xfrm>
        </p:spPr>
        <p:txBody>
          <a:bodyPr anchor="ctr"/>
          <a:lstStyle/>
          <a:p>
            <a:r>
              <a:rPr lang="da-DK" sz="7200" b="1" dirty="0"/>
              <a:t>Criação de Imagem</a:t>
            </a:r>
          </a:p>
        </p:txBody>
      </p:sp>
    </p:spTree>
    <p:extLst>
      <p:ext uri="{BB962C8B-B14F-4D97-AF65-F5344CB8AC3E}">
        <p14:creationId xmlns:p14="http://schemas.microsoft.com/office/powerpoint/2010/main" val="4693812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30" name="Rounded Rectangle 29"/>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46" name="Group 45"/>
          <p:cNvGrpSpPr/>
          <p:nvPr/>
        </p:nvGrpSpPr>
        <p:grpSpPr>
          <a:xfrm>
            <a:off x="686258" y="4285091"/>
            <a:ext cx="1882150" cy="951832"/>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grpSp>
        <p:nvGrpSpPr>
          <p:cNvPr id="4" name="Group 3"/>
          <p:cNvGrpSpPr/>
          <p:nvPr/>
        </p:nvGrpSpPr>
        <p:grpSpPr>
          <a:xfrm>
            <a:off x="4793408" y="4945385"/>
            <a:ext cx="2872629" cy="1645920"/>
            <a:chOff x="4793408" y="5214462"/>
            <a:chExt cx="2872629" cy="1645920"/>
          </a:xfrm>
        </p:grpSpPr>
        <p:pic>
          <p:nvPicPr>
            <p:cNvPr id="115" name="Picture 114"/>
            <p:cNvPicPr>
              <a:picLocks noChangeAspect="1"/>
            </p:cNvPicPr>
            <p:nvPr/>
          </p:nvPicPr>
          <p:blipFill>
            <a:blip r:embed="rId4"/>
            <a:stretch>
              <a:fillRect/>
            </a:stretch>
          </p:blipFill>
          <p:spPr>
            <a:xfrm>
              <a:off x="4793408" y="5214462"/>
              <a:ext cx="2872629" cy="164592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967" y="6237078"/>
              <a:ext cx="1773510" cy="407795"/>
            </a:xfrm>
            <a:prstGeom prst="rect">
              <a:avLst/>
            </a:prstGeom>
          </p:spPr>
        </p:pic>
        <p:sp>
          <p:nvSpPr>
            <p:cNvPr id="3" name="TextBox 2"/>
            <p:cNvSpPr txBox="1"/>
            <p:nvPr/>
          </p:nvSpPr>
          <p:spPr>
            <a:xfrm>
              <a:off x="5141764" y="5373213"/>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grpSp>
      <p:sp>
        <p:nvSpPr>
          <p:cNvPr id="74" name="Rectangle 7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pic>
        <p:nvPicPr>
          <p:cNvPr id="31" name="Picture 30"/>
          <p:cNvPicPr>
            <a:picLocks noChangeAspect="1"/>
          </p:cNvPicPr>
          <p:nvPr/>
        </p:nvPicPr>
        <p:blipFill>
          <a:blip r:embed="rId5">
            <a:duotone>
              <a:schemeClr val="bg2">
                <a:shade val="45000"/>
                <a:satMod val="135000"/>
              </a:schemeClr>
              <a:prstClr val="white"/>
            </a:duotone>
          </a:blip>
          <a:stretch>
            <a:fillRect/>
          </a:stretch>
        </p:blipFill>
        <p:spPr>
          <a:xfrm>
            <a:off x="9787204" y="2355738"/>
            <a:ext cx="2015267" cy="1152270"/>
          </a:xfrm>
          <a:prstGeom prst="rect">
            <a:avLst/>
          </a:prstGeom>
        </p:spPr>
      </p:pic>
    </p:spTree>
    <p:extLst>
      <p:ext uri="{BB962C8B-B14F-4D97-AF65-F5344CB8AC3E}">
        <p14:creationId xmlns:p14="http://schemas.microsoft.com/office/powerpoint/2010/main" val="8516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00038 2.5783E-6 L -0.10505 0.00045 " pathEditMode="relative" rAng="0" ptsTypes="AA">
                                      <p:cBhvr>
                                        <p:cTn id="6" dur="2000" fill="hold"/>
                                        <p:tgtEl>
                                          <p:spTgt spid="4"/>
                                        </p:tgtEl>
                                        <p:attrNameLst>
                                          <p:attrName>ppt_x</p:attrName>
                                          <p:attrName>ppt_y</p:attrName>
                                        </p:attrNameLst>
                                      </p:cBhvr>
                                      <p:rCtr x="-5234" y="2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ED69A-429B-4AB4-8594-821E423412EA}"/>
              </a:ext>
            </a:extLst>
          </p:cNvPr>
          <p:cNvPicPr>
            <a:picLocks noChangeAspect="1"/>
          </p:cNvPicPr>
          <p:nvPr/>
        </p:nvPicPr>
        <p:blipFill>
          <a:blip r:embed="rId3"/>
          <a:stretch>
            <a:fillRect/>
          </a:stretch>
        </p:blipFill>
        <p:spPr>
          <a:xfrm>
            <a:off x="0" y="15697"/>
            <a:ext cx="12436475" cy="6963131"/>
          </a:xfrm>
          <a:prstGeom prst="rect">
            <a:avLst/>
          </a:prstGeom>
        </p:spPr>
      </p:pic>
      <p:sp>
        <p:nvSpPr>
          <p:cNvPr id="5" name="Title 4"/>
          <p:cNvSpPr>
            <a:spLocks noGrp="1"/>
          </p:cNvSpPr>
          <p:nvPr>
            <p:ph type="title" idx="4294967295"/>
          </p:nvPr>
        </p:nvSpPr>
        <p:spPr>
          <a:xfrm>
            <a:off x="0" y="1303338"/>
            <a:ext cx="12433300" cy="749300"/>
          </a:xfrm>
        </p:spPr>
        <p:txBody>
          <a:bodyPr/>
          <a:lstStyle/>
          <a:p>
            <a:pPr algn="ctr"/>
            <a:r>
              <a:rPr lang="en-US" sz="4800" dirty="0">
                <a:solidFill>
                  <a:srgbClr val="FFFFFF"/>
                </a:solidFill>
              </a:rPr>
              <a:t>Intelligent Cloud – Intelligent Edge</a:t>
            </a:r>
          </a:p>
        </p:txBody>
      </p:sp>
      <p:sp>
        <p:nvSpPr>
          <p:cNvPr id="3" name="Rectangle 2"/>
          <p:cNvSpPr/>
          <p:nvPr/>
        </p:nvSpPr>
        <p:spPr>
          <a:xfrm>
            <a:off x="5532534" y="7307217"/>
            <a:ext cx="6215769" cy="646331"/>
          </a:xfrm>
          <a:prstGeom prst="rect">
            <a:avLst/>
          </a:prstGeom>
        </p:spPr>
        <p:txBody>
          <a:bodyPr>
            <a:spAutoFit/>
          </a:bodyPr>
          <a:lstStyle/>
          <a:p>
            <a:pPr defTabSz="932597"/>
            <a:r>
              <a:rPr lang="en-US" dirty="0">
                <a:solidFill>
                  <a:srgbClr val="FFFFFF"/>
                </a:solidFill>
                <a:latin typeface="Segoe UI"/>
              </a:rPr>
              <a:t>https://www.pexels.com/photo/white-clouds-over-the-mountain-156787/ </a:t>
            </a:r>
          </a:p>
        </p:txBody>
      </p:sp>
      <p:sp>
        <p:nvSpPr>
          <p:cNvPr id="6" name="Subtitle 2"/>
          <p:cNvSpPr txBox="1">
            <a:spLocks/>
          </p:cNvSpPr>
          <p:nvPr/>
        </p:nvSpPr>
        <p:spPr>
          <a:xfrm>
            <a:off x="2084698" y="4232829"/>
            <a:ext cx="1926098" cy="128732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56" dirty="0">
                <a:solidFill>
                  <a:srgbClr val="FFFFFF"/>
                </a:solidFill>
                <a:latin typeface="Segoe UI Light"/>
              </a:rPr>
              <a:t>Multi-Device, Multi-sense</a:t>
            </a:r>
          </a:p>
        </p:txBody>
      </p:sp>
      <p:sp>
        <p:nvSpPr>
          <p:cNvPr id="7" name="Subtitle 2"/>
          <p:cNvSpPr txBox="1">
            <a:spLocks/>
          </p:cNvSpPr>
          <p:nvPr/>
        </p:nvSpPr>
        <p:spPr>
          <a:xfrm>
            <a:off x="5166825" y="4229370"/>
            <a:ext cx="2051087" cy="200833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56" dirty="0">
                <a:solidFill>
                  <a:srgbClr val="FFFFFF"/>
                </a:solidFill>
                <a:latin typeface="Segoe UI Light"/>
              </a:rPr>
              <a:t>Artificial Intelligence</a:t>
            </a:r>
          </a:p>
        </p:txBody>
      </p:sp>
      <p:sp>
        <p:nvSpPr>
          <p:cNvPr id="8" name="Subtitle 2"/>
          <p:cNvSpPr txBox="1">
            <a:spLocks/>
          </p:cNvSpPr>
          <p:nvPr/>
        </p:nvSpPr>
        <p:spPr>
          <a:xfrm>
            <a:off x="8399752" y="4214600"/>
            <a:ext cx="1714580" cy="146737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56" dirty="0" err="1">
                <a:solidFill>
                  <a:srgbClr val="FFFFFF"/>
                </a:solidFill>
                <a:latin typeface="Segoe UI Light"/>
              </a:rPr>
              <a:t>Serverless</a:t>
            </a:r>
            <a:endParaRPr lang="en-US" sz="2856" dirty="0">
              <a:solidFill>
                <a:srgbClr val="FFFFFF"/>
              </a:solidFill>
              <a:latin typeface="Segoe UI Light"/>
            </a:endParaRPr>
          </a:p>
        </p:txBody>
      </p:sp>
      <p:pic>
        <p:nvPicPr>
          <p:cNvPr id="4" name="Picture 3" descr="Screen Clipping">
            <a:extLst>
              <a:ext uri="{FF2B5EF4-FFF2-40B4-BE49-F238E27FC236}">
                <a16:creationId xmlns:a16="http://schemas.microsoft.com/office/drawing/2014/main" id="{8C9ABCD6-6262-4FF9-8821-9D4512407555}"/>
              </a:ext>
            </a:extLst>
          </p:cNvPr>
          <p:cNvPicPr>
            <a:picLocks noChangeAspect="1"/>
          </p:cNvPicPr>
          <p:nvPr/>
        </p:nvPicPr>
        <p:blipFill>
          <a:blip r:embed="rId4"/>
          <a:stretch>
            <a:fillRect/>
          </a:stretch>
        </p:blipFill>
        <p:spPr>
          <a:xfrm>
            <a:off x="2560637" y="2810397"/>
            <a:ext cx="974220" cy="871671"/>
          </a:xfrm>
          <a:prstGeom prst="ellipse">
            <a:avLst/>
          </a:prstGeom>
          <a:ln>
            <a:noFill/>
          </a:ln>
          <a:effectLst>
            <a:softEdge rad="112500"/>
          </a:effectLst>
        </p:spPr>
      </p:pic>
      <p:pic>
        <p:nvPicPr>
          <p:cNvPr id="13" name="Picture 12" descr="Screen Clipping">
            <a:extLst>
              <a:ext uri="{FF2B5EF4-FFF2-40B4-BE49-F238E27FC236}">
                <a16:creationId xmlns:a16="http://schemas.microsoft.com/office/drawing/2014/main" id="{D99368F0-18BB-415F-A2C4-35E2A59831BC}"/>
              </a:ext>
            </a:extLst>
          </p:cNvPr>
          <p:cNvPicPr>
            <a:picLocks noChangeAspect="1"/>
          </p:cNvPicPr>
          <p:nvPr/>
        </p:nvPicPr>
        <p:blipFill>
          <a:blip r:embed="rId5"/>
          <a:stretch>
            <a:fillRect/>
          </a:stretch>
        </p:blipFill>
        <p:spPr>
          <a:xfrm>
            <a:off x="5730715" y="2910864"/>
            <a:ext cx="923308" cy="784812"/>
          </a:xfrm>
          <a:prstGeom prst="ellipse">
            <a:avLst/>
          </a:prstGeom>
          <a:ln>
            <a:noFill/>
          </a:ln>
          <a:effectLst>
            <a:softEdge rad="112500"/>
          </a:effectLst>
        </p:spPr>
      </p:pic>
      <p:pic>
        <p:nvPicPr>
          <p:cNvPr id="15" name="Picture 14" descr="Screen Clipping">
            <a:extLst>
              <a:ext uri="{FF2B5EF4-FFF2-40B4-BE49-F238E27FC236}">
                <a16:creationId xmlns:a16="http://schemas.microsoft.com/office/drawing/2014/main" id="{5F1E48A6-3688-42A7-9815-2F763D2DFFF1}"/>
              </a:ext>
            </a:extLst>
          </p:cNvPr>
          <p:cNvPicPr>
            <a:picLocks noChangeAspect="1"/>
          </p:cNvPicPr>
          <p:nvPr/>
        </p:nvPicPr>
        <p:blipFill>
          <a:blip r:embed="rId6"/>
          <a:stretch>
            <a:fillRect/>
          </a:stretch>
        </p:blipFill>
        <p:spPr>
          <a:xfrm>
            <a:off x="8849882" y="2851225"/>
            <a:ext cx="814321" cy="790013"/>
          </a:xfrm>
          <a:prstGeom prst="ellipse">
            <a:avLst/>
          </a:prstGeom>
          <a:ln>
            <a:noFill/>
          </a:ln>
          <a:effectLst>
            <a:softEdge rad="112500"/>
          </a:effectLst>
        </p:spPr>
      </p:pic>
    </p:spTree>
    <p:extLst>
      <p:ext uri="{BB962C8B-B14F-4D97-AF65-F5344CB8AC3E}">
        <p14:creationId xmlns:p14="http://schemas.microsoft.com/office/powerpoint/2010/main" val="221654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3"/>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20" name="Picture 119"/>
          <p:cNvPicPr>
            <a:picLocks noChangeAspect="1"/>
          </p:cNvPicPr>
          <p:nvPr/>
        </p:nvPicPr>
        <p:blipFill>
          <a:blip r:embed="rId4"/>
          <a:stretch>
            <a:fillRect/>
          </a:stretch>
        </p:blipFill>
        <p:spPr>
          <a:xfrm>
            <a:off x="9787204" y="2355738"/>
            <a:ext cx="2015267" cy="1152270"/>
          </a:xfrm>
          <a:prstGeom prst="rect">
            <a:avLst/>
          </a:prstGeom>
        </p:spPr>
      </p:pic>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4" name="Rectangle 73"/>
          <p:cNvSpPr/>
          <p:nvPr/>
        </p:nvSpPr>
        <p:spPr bwMode="auto">
          <a:xfrm>
            <a:off x="9800819" y="3705230"/>
            <a:ext cx="2001652"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p:txBody>
      </p:sp>
      <p:pic>
        <p:nvPicPr>
          <p:cNvPr id="75" name="Picture 74"/>
          <p:cNvPicPr>
            <a:picLocks noChangeAspect="1"/>
          </p:cNvPicPr>
          <p:nvPr/>
        </p:nvPicPr>
        <p:blipFill>
          <a:blip r:embed="rId6"/>
          <a:stretch>
            <a:fillRect/>
          </a:stretch>
        </p:blipFill>
        <p:spPr>
          <a:xfrm>
            <a:off x="3483133" y="3217440"/>
            <a:ext cx="2878638" cy="1645920"/>
          </a:xfrm>
          <a:prstGeom prst="rect">
            <a:avLst/>
          </a:prstGeom>
        </p:spPr>
      </p:pic>
      <p:sp>
        <p:nvSpPr>
          <p:cNvPr id="76" name="TextBox 75"/>
          <p:cNvSpPr txBox="1"/>
          <p:nvPr/>
        </p:nvSpPr>
        <p:spPr>
          <a:xfrm>
            <a:off x="3475038" y="3747190"/>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i="1" dirty="0" err="1">
                <a:gradFill>
                  <a:gsLst>
                    <a:gs pos="16814">
                      <a:srgbClr val="FFFFFF"/>
                    </a:gs>
                    <a:gs pos="46000">
                      <a:srgbClr val="FFFFFF"/>
                    </a:gs>
                  </a:gsLst>
                  <a:lin ang="5400000" scaled="0"/>
                </a:gradFill>
              </a:rPr>
              <a:t>vazio</a:t>
            </a:r>
            <a:endParaRPr lang="en-US" sz="2000" i="1" dirty="0">
              <a:gradFill>
                <a:gsLst>
                  <a:gs pos="16814">
                    <a:srgbClr val="FFFFFF"/>
                  </a:gs>
                  <a:gs pos="46000">
                    <a:srgbClr val="FFFFFF"/>
                  </a:gs>
                </a:gsLst>
                <a:lin ang="5400000" scaled="0"/>
              </a:gradFill>
            </a:endParaRPr>
          </a:p>
        </p:txBody>
      </p:sp>
      <p:sp>
        <p:nvSpPr>
          <p:cNvPr id="78" name="Right Arrow 77"/>
          <p:cNvSpPr/>
          <p:nvPr/>
        </p:nvSpPr>
        <p:spPr bwMode="auto">
          <a:xfrm>
            <a:off x="9179032" y="3732457"/>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7" name="Rounded Rectangle 66"/>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69" name="Group 68"/>
          <p:cNvGrpSpPr/>
          <p:nvPr/>
        </p:nvGrpSpPr>
        <p:grpSpPr>
          <a:xfrm>
            <a:off x="686258" y="4285091"/>
            <a:ext cx="1882150" cy="951832"/>
            <a:chOff x="4962561" y="2484878"/>
            <a:chExt cx="2522622" cy="1409700"/>
          </a:xfrm>
        </p:grpSpPr>
        <p:grpSp>
          <p:nvGrpSpPr>
            <p:cNvPr id="70" name="Group 69"/>
            <p:cNvGrpSpPr/>
            <p:nvPr/>
          </p:nvGrpSpPr>
          <p:grpSpPr>
            <a:xfrm>
              <a:off x="4962561" y="2484878"/>
              <a:ext cx="2522622" cy="1409700"/>
              <a:chOff x="3703637" y="1744662"/>
              <a:chExt cx="5181600" cy="2895600"/>
            </a:xfrm>
          </p:grpSpPr>
          <p:sp>
            <p:nvSpPr>
              <p:cNvPr id="87" name="Rectangle 86"/>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Right Bracket 87"/>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9" name="Left Bracket 88"/>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71" name="Straight Connector 70"/>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5151321" y="2732528"/>
              <a:ext cx="364693" cy="914400"/>
              <a:chOff x="5528956" y="2849562"/>
              <a:chExt cx="729385" cy="1828800"/>
            </a:xfrm>
          </p:grpSpPr>
          <p:cxnSp>
            <p:nvCxnSpPr>
              <p:cNvPr id="83" name="Straight Connector 82"/>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spTree>
    <p:extLst>
      <p:ext uri="{BB962C8B-B14F-4D97-AF65-F5344CB8AC3E}">
        <p14:creationId xmlns:p14="http://schemas.microsoft.com/office/powerpoint/2010/main" val="268300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3"/>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20" name="Picture 119"/>
          <p:cNvPicPr>
            <a:picLocks noChangeAspect="1"/>
          </p:cNvPicPr>
          <p:nvPr/>
        </p:nvPicPr>
        <p:blipFill>
          <a:blip r:embed="rId4"/>
          <a:stretch>
            <a:fillRect/>
          </a:stretch>
        </p:blipFill>
        <p:spPr>
          <a:xfrm>
            <a:off x="9787204" y="2355738"/>
            <a:ext cx="2015267" cy="1152270"/>
          </a:xfrm>
          <a:prstGeom prst="rect">
            <a:avLst/>
          </a:prstGeom>
        </p:spPr>
      </p:pic>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4" name="Rectangle 73"/>
          <p:cNvSpPr/>
          <p:nvPr/>
        </p:nvSpPr>
        <p:spPr bwMode="auto">
          <a:xfrm>
            <a:off x="9800819" y="3705230"/>
            <a:ext cx="2001652"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p:txBody>
      </p:sp>
      <p:pic>
        <p:nvPicPr>
          <p:cNvPr id="75" name="Picture 74"/>
          <p:cNvPicPr>
            <a:picLocks noChangeAspect="1"/>
          </p:cNvPicPr>
          <p:nvPr/>
        </p:nvPicPr>
        <p:blipFill>
          <a:blip r:embed="rId6"/>
          <a:stretch>
            <a:fillRect/>
          </a:stretch>
        </p:blipFill>
        <p:spPr>
          <a:xfrm>
            <a:off x="3483133" y="3217440"/>
            <a:ext cx="2878638" cy="1645920"/>
          </a:xfrm>
          <a:prstGeom prst="rect">
            <a:avLst/>
          </a:prstGeom>
        </p:spPr>
      </p:pic>
      <p:sp>
        <p:nvSpPr>
          <p:cNvPr id="76" name="TextBox 75"/>
          <p:cNvSpPr txBox="1"/>
          <p:nvPr/>
        </p:nvSpPr>
        <p:spPr>
          <a:xfrm>
            <a:off x="3475038" y="3747190"/>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i="1" dirty="0" err="1">
                <a:gradFill>
                  <a:gsLst>
                    <a:gs pos="16814">
                      <a:srgbClr val="FFFFFF"/>
                    </a:gs>
                    <a:gs pos="46000">
                      <a:srgbClr val="FFFFFF"/>
                    </a:gs>
                  </a:gsLst>
                  <a:lin ang="5400000" scaled="0"/>
                </a:gradFill>
              </a:rPr>
              <a:t>vazio</a:t>
            </a:r>
            <a:endParaRPr lang="en-US" sz="2000" i="1" dirty="0">
              <a:gradFill>
                <a:gsLst>
                  <a:gs pos="16814">
                    <a:srgbClr val="FFFFFF"/>
                  </a:gs>
                  <a:gs pos="46000">
                    <a:srgbClr val="FFFFFF"/>
                  </a:gs>
                </a:gsLst>
                <a:lin ang="5400000" scaled="0"/>
              </a:gradFill>
            </a:endParaRPr>
          </a:p>
        </p:txBody>
      </p:sp>
      <p:sp>
        <p:nvSpPr>
          <p:cNvPr id="78" name="Rectangle 77"/>
          <p:cNvSpPr/>
          <p:nvPr/>
        </p:nvSpPr>
        <p:spPr bwMode="auto">
          <a:xfrm>
            <a:off x="9787204" y="1117413"/>
            <a:ext cx="2001652" cy="711784"/>
          </a:xfrm>
          <a:prstGeom prst="rect">
            <a:avLst/>
          </a:prstGeom>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dirty="0">
                <a:solidFill>
                  <a:srgbClr val="000000"/>
                </a:solidFill>
              </a:rPr>
              <a:t>C:\nodeJS</a:t>
            </a:r>
          </a:p>
        </p:txBody>
      </p:sp>
      <p:sp>
        <p:nvSpPr>
          <p:cNvPr id="5" name="Down Arrow 4"/>
          <p:cNvSpPr/>
          <p:nvPr/>
        </p:nvSpPr>
        <p:spPr bwMode="auto">
          <a:xfrm>
            <a:off x="10190032" y="1828011"/>
            <a:ext cx="1195996" cy="635262"/>
          </a:xfrm>
          <a:prstGeom prst="down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9" name="Right Arrow 78"/>
          <p:cNvSpPr/>
          <p:nvPr/>
        </p:nvSpPr>
        <p:spPr bwMode="auto">
          <a:xfrm>
            <a:off x="9189423" y="3818806"/>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9" name="Rounded Rectangle 68"/>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71" name="Group 70"/>
          <p:cNvGrpSpPr/>
          <p:nvPr/>
        </p:nvGrpSpPr>
        <p:grpSpPr>
          <a:xfrm>
            <a:off x="686258" y="4285091"/>
            <a:ext cx="1882150" cy="951832"/>
            <a:chOff x="4962561" y="2484878"/>
            <a:chExt cx="2522622" cy="1409700"/>
          </a:xfrm>
        </p:grpSpPr>
        <p:grpSp>
          <p:nvGrpSpPr>
            <p:cNvPr id="80" name="Group 79"/>
            <p:cNvGrpSpPr/>
            <p:nvPr/>
          </p:nvGrpSpPr>
          <p:grpSpPr>
            <a:xfrm>
              <a:off x="4962561" y="2484878"/>
              <a:ext cx="2522622" cy="1409700"/>
              <a:chOff x="3703637" y="1744662"/>
              <a:chExt cx="5181600" cy="2895600"/>
            </a:xfrm>
          </p:grpSpPr>
          <p:sp>
            <p:nvSpPr>
              <p:cNvPr id="90" name="Rectangle 89"/>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92" name="Left Bracket 91"/>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81" name="Straight Connector 80"/>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5151321" y="2732528"/>
              <a:ext cx="364693" cy="914400"/>
              <a:chOff x="5528956" y="2849562"/>
              <a:chExt cx="729385" cy="1828800"/>
            </a:xfrm>
          </p:grpSpPr>
          <p:cxnSp>
            <p:nvCxnSpPr>
              <p:cNvPr id="86" name="Straight Connector 85"/>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93" name="Picture 9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spTree>
    <p:extLst>
      <p:ext uri="{BB962C8B-B14F-4D97-AF65-F5344CB8AC3E}">
        <p14:creationId xmlns:p14="http://schemas.microsoft.com/office/powerpoint/2010/main" val="344874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3"/>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20" name="Picture 119"/>
          <p:cNvPicPr>
            <a:picLocks noChangeAspect="1"/>
          </p:cNvPicPr>
          <p:nvPr/>
        </p:nvPicPr>
        <p:blipFill>
          <a:blip r:embed="rId4"/>
          <a:stretch>
            <a:fillRect/>
          </a:stretch>
        </p:blipFill>
        <p:spPr>
          <a:xfrm>
            <a:off x="9787204" y="2355738"/>
            <a:ext cx="2015267" cy="1152270"/>
          </a:xfrm>
          <a:prstGeom prst="rect">
            <a:avLst/>
          </a:prstGeom>
        </p:spPr>
      </p:pic>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4" name="Rectangle 73"/>
          <p:cNvSpPr/>
          <p:nvPr/>
        </p:nvSpPr>
        <p:spPr bwMode="auto">
          <a:xfrm>
            <a:off x="9800819" y="3705230"/>
            <a:ext cx="2001652"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a:p>
            <a:pPr defTabSz="932398" fontAlgn="base">
              <a:spcBef>
                <a:spcPct val="0"/>
              </a:spcBef>
              <a:spcAft>
                <a:spcPct val="0"/>
              </a:spcAft>
            </a:pPr>
            <a:r>
              <a:rPr lang="en-US" dirty="0">
                <a:gradFill>
                  <a:gsLst>
                    <a:gs pos="16814">
                      <a:srgbClr val="FFFFFF"/>
                    </a:gs>
                    <a:gs pos="46000">
                      <a:srgbClr val="FFFFFF"/>
                    </a:gs>
                  </a:gsLst>
                  <a:lin ang="5400000" scaled="0"/>
                </a:gradFill>
              </a:rPr>
              <a:t>C:\nodeJS</a:t>
            </a:r>
          </a:p>
        </p:txBody>
      </p:sp>
      <p:pic>
        <p:nvPicPr>
          <p:cNvPr id="75" name="Picture 74"/>
          <p:cNvPicPr>
            <a:picLocks noChangeAspect="1"/>
          </p:cNvPicPr>
          <p:nvPr/>
        </p:nvPicPr>
        <p:blipFill>
          <a:blip r:embed="rId6"/>
          <a:stretch>
            <a:fillRect/>
          </a:stretch>
        </p:blipFill>
        <p:spPr>
          <a:xfrm>
            <a:off x="3483133" y="3217440"/>
            <a:ext cx="2878638" cy="1645920"/>
          </a:xfrm>
          <a:prstGeom prst="rect">
            <a:avLst/>
          </a:prstGeom>
        </p:spPr>
      </p:pic>
      <p:sp>
        <p:nvSpPr>
          <p:cNvPr id="76" name="TextBox 75"/>
          <p:cNvSpPr txBox="1"/>
          <p:nvPr/>
        </p:nvSpPr>
        <p:spPr>
          <a:xfrm>
            <a:off x="3475038" y="3747190"/>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sp>
        <p:nvSpPr>
          <p:cNvPr id="78" name="Rectangle 77"/>
          <p:cNvSpPr/>
          <p:nvPr/>
        </p:nvSpPr>
        <p:spPr bwMode="auto">
          <a:xfrm>
            <a:off x="9787204" y="1117413"/>
            <a:ext cx="2001652" cy="711784"/>
          </a:xfrm>
          <a:prstGeom prst="rect">
            <a:avLst/>
          </a:prstGeom>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dirty="0">
                <a:solidFill>
                  <a:srgbClr val="000000"/>
                </a:solidFill>
              </a:rPr>
              <a:t>C:\nodeJS</a:t>
            </a:r>
          </a:p>
        </p:txBody>
      </p:sp>
      <p:sp>
        <p:nvSpPr>
          <p:cNvPr id="5" name="Down Arrow 4"/>
          <p:cNvSpPr/>
          <p:nvPr/>
        </p:nvSpPr>
        <p:spPr bwMode="auto">
          <a:xfrm>
            <a:off x="10190032" y="1828011"/>
            <a:ext cx="1195996" cy="625932"/>
          </a:xfrm>
          <a:prstGeom prst="down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9" name="Right Arrow 78"/>
          <p:cNvSpPr/>
          <p:nvPr/>
        </p:nvSpPr>
        <p:spPr bwMode="auto">
          <a:xfrm>
            <a:off x="9189423" y="3818806"/>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9" name="Rounded Rectangle 68"/>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71" name="Group 70"/>
          <p:cNvGrpSpPr/>
          <p:nvPr/>
        </p:nvGrpSpPr>
        <p:grpSpPr>
          <a:xfrm>
            <a:off x="686258" y="4285091"/>
            <a:ext cx="1882150" cy="951832"/>
            <a:chOff x="4962561" y="2484878"/>
            <a:chExt cx="2522622" cy="1409700"/>
          </a:xfrm>
        </p:grpSpPr>
        <p:grpSp>
          <p:nvGrpSpPr>
            <p:cNvPr id="80" name="Group 79"/>
            <p:cNvGrpSpPr/>
            <p:nvPr/>
          </p:nvGrpSpPr>
          <p:grpSpPr>
            <a:xfrm>
              <a:off x="4962561" y="2484878"/>
              <a:ext cx="2522622" cy="1409700"/>
              <a:chOff x="3703637" y="1744662"/>
              <a:chExt cx="5181600" cy="2895600"/>
            </a:xfrm>
          </p:grpSpPr>
          <p:sp>
            <p:nvSpPr>
              <p:cNvPr id="90" name="Rectangle 89"/>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92" name="Left Bracket 91"/>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81" name="Straight Connector 80"/>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5151321" y="2732528"/>
              <a:ext cx="364693" cy="914400"/>
              <a:chOff x="5528956" y="2849562"/>
              <a:chExt cx="729385" cy="1828800"/>
            </a:xfrm>
          </p:grpSpPr>
          <p:cxnSp>
            <p:nvCxnSpPr>
              <p:cNvPr id="86" name="Straight Connector 85"/>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93" name="Picture 9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spTree>
    <p:extLst>
      <p:ext uri="{BB962C8B-B14F-4D97-AF65-F5344CB8AC3E}">
        <p14:creationId xmlns:p14="http://schemas.microsoft.com/office/powerpoint/2010/main" val="91555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3"/>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rgbClr val="0078D7"/>
                </a:solidFill>
              </a:rPr>
              <a:t>Visão</a:t>
            </a:r>
            <a:r>
              <a:rPr lang="en-US" sz="2000" b="1" dirty="0">
                <a:solidFill>
                  <a:srgbClr val="0078D7"/>
                </a:solidFill>
              </a:rPr>
              <a:t> do Container</a:t>
            </a:r>
          </a:p>
        </p:txBody>
      </p: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pic>
        <p:nvPicPr>
          <p:cNvPr id="75" name="Picture 74"/>
          <p:cNvPicPr>
            <a:picLocks noChangeAspect="1"/>
          </p:cNvPicPr>
          <p:nvPr/>
        </p:nvPicPr>
        <p:blipFill>
          <a:blip r:embed="rId5"/>
          <a:stretch>
            <a:fillRect/>
          </a:stretch>
        </p:blipFill>
        <p:spPr>
          <a:xfrm>
            <a:off x="3483133" y="3217440"/>
            <a:ext cx="2878638" cy="1645920"/>
          </a:xfrm>
          <a:prstGeom prst="rect">
            <a:avLst/>
          </a:prstGeom>
        </p:spPr>
      </p:pic>
      <p:sp>
        <p:nvSpPr>
          <p:cNvPr id="76" name="TextBox 75"/>
          <p:cNvSpPr txBox="1"/>
          <p:nvPr/>
        </p:nvSpPr>
        <p:spPr>
          <a:xfrm>
            <a:off x="3475038" y="3747190"/>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sp>
        <p:nvSpPr>
          <p:cNvPr id="31" name="Rounded Rectangle 30"/>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33" name="Group 32"/>
          <p:cNvGrpSpPr/>
          <p:nvPr/>
        </p:nvGrpSpPr>
        <p:grpSpPr>
          <a:xfrm>
            <a:off x="686258" y="4285091"/>
            <a:ext cx="1882150" cy="951832"/>
            <a:chOff x="4962561" y="2484878"/>
            <a:chExt cx="2522622" cy="1409700"/>
          </a:xfrm>
        </p:grpSpPr>
        <p:grpSp>
          <p:nvGrpSpPr>
            <p:cNvPr id="34" name="Group 33"/>
            <p:cNvGrpSpPr/>
            <p:nvPr/>
          </p:nvGrpSpPr>
          <p:grpSpPr>
            <a:xfrm>
              <a:off x="4962561" y="2484878"/>
              <a:ext cx="2522622" cy="1409700"/>
              <a:chOff x="3703637" y="1744662"/>
              <a:chExt cx="5181600" cy="2895600"/>
            </a:xfrm>
          </p:grpSpPr>
          <p:sp>
            <p:nvSpPr>
              <p:cNvPr id="44" name="Rectangle 43"/>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ight Bracket 4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1" name="Left Bracket 60"/>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35" name="Straight Connector 34"/>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151321" y="2732528"/>
              <a:ext cx="364693" cy="914400"/>
              <a:chOff x="5528956" y="2849562"/>
              <a:chExt cx="729385" cy="1828800"/>
            </a:xfrm>
          </p:grpSpPr>
          <p:cxnSp>
            <p:nvCxnSpPr>
              <p:cNvPr id="40" name="Straight Connector 39"/>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pic>
        <p:nvPicPr>
          <p:cNvPr id="63" name="Picture 62"/>
          <p:cNvPicPr>
            <a:picLocks noChangeAspect="1"/>
          </p:cNvPicPr>
          <p:nvPr/>
        </p:nvPicPr>
        <p:blipFill>
          <a:blip r:embed="rId6">
            <a:duotone>
              <a:schemeClr val="bg2">
                <a:shade val="45000"/>
                <a:satMod val="135000"/>
              </a:schemeClr>
              <a:prstClr val="white"/>
            </a:duotone>
          </a:blip>
          <a:stretch>
            <a:fillRect/>
          </a:stretch>
        </p:blipFill>
        <p:spPr>
          <a:xfrm>
            <a:off x="9787204" y="2355738"/>
            <a:ext cx="2015267" cy="1152270"/>
          </a:xfrm>
          <a:prstGeom prst="rect">
            <a:avLst/>
          </a:prstGeom>
        </p:spPr>
      </p:pic>
    </p:spTree>
    <p:extLst>
      <p:ext uri="{BB962C8B-B14F-4D97-AF65-F5344CB8AC3E}">
        <p14:creationId xmlns:p14="http://schemas.microsoft.com/office/powerpoint/2010/main" val="385053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3"/>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sp>
        <p:nvSpPr>
          <p:cNvPr id="61" name="Rounded Rectangle 60"/>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pt-BR" sz="2000" b="1" dirty="0">
                <a:solidFill>
                  <a:schemeClr val="tx1"/>
                </a:solidFill>
              </a:rPr>
              <a:t>Repositório</a:t>
            </a:r>
            <a:br>
              <a:rPr lang="pt-BR" sz="2000" b="1" dirty="0">
                <a:solidFill>
                  <a:schemeClr val="tx1"/>
                </a:solidFill>
              </a:rPr>
            </a:br>
            <a:r>
              <a:rPr lang="pt-BR" sz="2000" b="1" dirty="0">
                <a:solidFill>
                  <a:schemeClr val="tx1"/>
                </a:solidFill>
              </a:rPr>
              <a:t>Local</a:t>
            </a:r>
            <a:endParaRPr lang="en-US" sz="2000" b="1" dirty="0">
              <a:solidFill>
                <a:schemeClr val="tx1"/>
              </a:solidFill>
            </a:endParaRPr>
          </a:p>
        </p:txBody>
      </p:sp>
      <p:grpSp>
        <p:nvGrpSpPr>
          <p:cNvPr id="62" name="Group 61"/>
          <p:cNvGrpSpPr/>
          <p:nvPr/>
        </p:nvGrpSpPr>
        <p:grpSpPr>
          <a:xfrm>
            <a:off x="686258" y="4285091"/>
            <a:ext cx="1882150" cy="951832"/>
            <a:chOff x="4962561" y="2484878"/>
            <a:chExt cx="2522622" cy="1409700"/>
          </a:xfrm>
        </p:grpSpPr>
        <p:grpSp>
          <p:nvGrpSpPr>
            <p:cNvPr id="63" name="Group 62"/>
            <p:cNvGrpSpPr/>
            <p:nvPr/>
          </p:nvGrpSpPr>
          <p:grpSpPr>
            <a:xfrm>
              <a:off x="4962561" y="2484878"/>
              <a:ext cx="2522622" cy="1409700"/>
              <a:chOff x="3703637" y="1744662"/>
              <a:chExt cx="5181600" cy="2895600"/>
            </a:xfrm>
          </p:grpSpPr>
          <p:sp>
            <p:nvSpPr>
              <p:cNvPr id="75" name="Rectangle 74"/>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Right Bracket 75"/>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78" name="Left Bracket 77"/>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64" name="Straight Connector 63"/>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5151321" y="2732528"/>
              <a:ext cx="364693" cy="914400"/>
              <a:chOff x="5528956" y="2849562"/>
              <a:chExt cx="729385" cy="1828800"/>
            </a:xfrm>
          </p:grpSpPr>
          <p:cxnSp>
            <p:nvCxnSpPr>
              <p:cNvPr id="69" name="Straight Connector 68"/>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82" name="Picture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grpSp>
        <p:nvGrpSpPr>
          <p:cNvPr id="6" name="Group 5"/>
          <p:cNvGrpSpPr/>
          <p:nvPr/>
        </p:nvGrpSpPr>
        <p:grpSpPr>
          <a:xfrm>
            <a:off x="686258" y="3217449"/>
            <a:ext cx="1882150" cy="951832"/>
            <a:chOff x="686258" y="3413400"/>
            <a:chExt cx="1882150" cy="951832"/>
          </a:xfrm>
        </p:grpSpPr>
        <p:grpSp>
          <p:nvGrpSpPr>
            <p:cNvPr id="84" name="Group 83"/>
            <p:cNvGrpSpPr/>
            <p:nvPr/>
          </p:nvGrpSpPr>
          <p:grpSpPr>
            <a:xfrm>
              <a:off x="686258" y="3413400"/>
              <a:ext cx="1882150" cy="951832"/>
              <a:chOff x="3703637" y="1744662"/>
              <a:chExt cx="5181600" cy="2895600"/>
            </a:xfrm>
          </p:grpSpPr>
          <p:sp>
            <p:nvSpPr>
              <p:cNvPr id="94" name="Rectangle 93"/>
              <p:cNvSpPr/>
              <p:nvPr/>
            </p:nvSpPr>
            <p:spPr bwMode="auto">
              <a:xfrm>
                <a:off x="3789873" y="1829242"/>
                <a:ext cx="5013283"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96" name="Left Bracket 95"/>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sp>
          <p:nvSpPr>
            <p:cNvPr id="97" name="Rectangle 96"/>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a:t>
              </a:r>
            </a:p>
            <a:p>
              <a:pPr algn="ctr">
                <a:lnSpc>
                  <a:spcPct val="90000"/>
                </a:lnSpc>
              </a:pPr>
              <a:r>
                <a:rPr lang="pt-BR" dirty="0">
                  <a:gradFill>
                    <a:gsLst>
                      <a:gs pos="2917">
                        <a:srgbClr val="FFFFFF"/>
                      </a:gs>
                      <a:gs pos="30000">
                        <a:srgbClr val="FFFFFF"/>
                      </a:gs>
                    </a:gsLst>
                    <a:lin ang="5400000" scaled="0"/>
                  </a:gradFill>
                </a:rPr>
                <a:t>de Aplicação</a:t>
              </a:r>
              <a:endParaRPr lang="en-US" dirty="0">
                <a:gradFill>
                  <a:gsLst>
                    <a:gs pos="2917">
                      <a:srgbClr val="FFFFFF"/>
                    </a:gs>
                    <a:gs pos="30000">
                      <a:srgbClr val="FFFFFF"/>
                    </a:gs>
                  </a:gsLst>
                  <a:lin ang="5400000" scaled="0"/>
                </a:gradFill>
              </a:endParaRPr>
            </a:p>
          </p:txBody>
        </p:sp>
      </p:grpSp>
      <p:sp>
        <p:nvSpPr>
          <p:cNvPr id="5" name="Left Arrow 4"/>
          <p:cNvSpPr/>
          <p:nvPr/>
        </p:nvSpPr>
        <p:spPr bwMode="auto">
          <a:xfrm rot="738143">
            <a:off x="2343121" y="3650939"/>
            <a:ext cx="1166706" cy="295035"/>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3"/>
          <a:stretch>
            <a:fillRect/>
          </a:stretch>
        </p:blipFill>
        <p:spPr>
          <a:xfrm>
            <a:off x="3483133" y="3159535"/>
            <a:ext cx="2872629" cy="1645920"/>
          </a:xfrm>
          <a:prstGeom prst="rect">
            <a:avLst/>
          </a:prstGeom>
        </p:spPr>
      </p:pic>
      <p:sp>
        <p:nvSpPr>
          <p:cNvPr id="80" name="TextBox 79"/>
          <p:cNvSpPr txBox="1"/>
          <p:nvPr/>
        </p:nvSpPr>
        <p:spPr>
          <a:xfrm>
            <a:off x="3865957" y="3508008"/>
            <a:ext cx="2106987"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 </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pic>
        <p:nvPicPr>
          <p:cNvPr id="98" name="Picture 97"/>
          <p:cNvPicPr>
            <a:picLocks noChangeAspect="1"/>
          </p:cNvPicPr>
          <p:nvPr/>
        </p:nvPicPr>
        <p:blipFill>
          <a:blip r:embed="rId5">
            <a:duotone>
              <a:schemeClr val="bg2">
                <a:shade val="45000"/>
                <a:satMod val="135000"/>
              </a:schemeClr>
              <a:prstClr val="white"/>
            </a:duotone>
          </a:blip>
          <a:stretch>
            <a:fillRect/>
          </a:stretch>
        </p:blipFill>
        <p:spPr>
          <a:xfrm>
            <a:off x="9787204" y="2355738"/>
            <a:ext cx="2015267" cy="1152270"/>
          </a:xfrm>
          <a:prstGeom prst="rect">
            <a:avLst/>
          </a:prstGeom>
        </p:spPr>
      </p:pic>
    </p:spTree>
    <p:extLst>
      <p:ext uri="{BB962C8B-B14F-4D97-AF65-F5344CB8AC3E}">
        <p14:creationId xmlns:p14="http://schemas.microsoft.com/office/powerpoint/2010/main" val="153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rapezoid 60"/>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2" name="Rounded Rectangle 61"/>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63" name="Group 62"/>
          <p:cNvGrpSpPr/>
          <p:nvPr/>
        </p:nvGrpSpPr>
        <p:grpSpPr>
          <a:xfrm>
            <a:off x="686258" y="4285091"/>
            <a:ext cx="1882150" cy="951832"/>
            <a:chOff x="4962561" y="2484878"/>
            <a:chExt cx="2522622" cy="1409700"/>
          </a:xfrm>
        </p:grpSpPr>
        <p:grpSp>
          <p:nvGrpSpPr>
            <p:cNvPr id="64" name="Group 63"/>
            <p:cNvGrpSpPr/>
            <p:nvPr/>
          </p:nvGrpSpPr>
          <p:grpSpPr>
            <a:xfrm>
              <a:off x="4962561" y="2484878"/>
              <a:ext cx="2522622" cy="1409700"/>
              <a:chOff x="3703637" y="1744662"/>
              <a:chExt cx="5181600" cy="2895600"/>
            </a:xfrm>
          </p:grpSpPr>
          <p:sp>
            <p:nvSpPr>
              <p:cNvPr id="84" name="Rectangle 83"/>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Right Bracket 8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6" name="Left Bracket 85"/>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65" name="Straight Connector 64"/>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151321" y="2732528"/>
              <a:ext cx="364693" cy="914400"/>
              <a:chOff x="5528956" y="2849562"/>
              <a:chExt cx="729385" cy="1828800"/>
            </a:xfrm>
          </p:grpSpPr>
          <p:cxnSp>
            <p:nvCxnSpPr>
              <p:cNvPr id="70" name="Straight Connector 69"/>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87" name="Picture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grpSp>
        <p:nvGrpSpPr>
          <p:cNvPr id="88" name="Group 87"/>
          <p:cNvGrpSpPr/>
          <p:nvPr/>
        </p:nvGrpSpPr>
        <p:grpSpPr>
          <a:xfrm>
            <a:off x="686258" y="3217449"/>
            <a:ext cx="1882150" cy="951832"/>
            <a:chOff x="686258" y="3413400"/>
            <a:chExt cx="1882150" cy="951832"/>
          </a:xfrm>
        </p:grpSpPr>
        <p:grpSp>
          <p:nvGrpSpPr>
            <p:cNvPr id="89" name="Group 88"/>
            <p:cNvGrpSpPr/>
            <p:nvPr/>
          </p:nvGrpSpPr>
          <p:grpSpPr>
            <a:xfrm>
              <a:off x="686258" y="3413400"/>
              <a:ext cx="1882150" cy="951832"/>
              <a:chOff x="4962561" y="2484878"/>
              <a:chExt cx="2522622" cy="1409700"/>
            </a:xfrm>
          </p:grpSpPr>
          <p:grpSp>
            <p:nvGrpSpPr>
              <p:cNvPr id="91" name="Group 90"/>
              <p:cNvGrpSpPr/>
              <p:nvPr/>
            </p:nvGrpSpPr>
            <p:grpSpPr>
              <a:xfrm>
                <a:off x="4962561" y="2484878"/>
                <a:ext cx="2522622" cy="1409700"/>
                <a:chOff x="3703637" y="1744662"/>
                <a:chExt cx="5181600" cy="2895600"/>
              </a:xfrm>
            </p:grpSpPr>
            <p:sp>
              <p:nvSpPr>
                <p:cNvPr id="101" name="Rectangle 100"/>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3" name="Right Bracket 102"/>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04" name="Left Bracket 103"/>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92" name="Straight Connector 91"/>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151321" y="2732528"/>
                <a:ext cx="364693" cy="914400"/>
                <a:chOff x="5528956" y="2849562"/>
                <a:chExt cx="729385" cy="1828800"/>
              </a:xfrm>
            </p:grpSpPr>
            <p:cxnSp>
              <p:nvCxnSpPr>
                <p:cNvPr id="97" name="Straight Connector 96"/>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0" name="Rectangle 89"/>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 de </a:t>
              </a:r>
              <a:r>
                <a:rPr lang="en-US" dirty="0" err="1">
                  <a:gradFill>
                    <a:gsLst>
                      <a:gs pos="2917">
                        <a:srgbClr val="FFFFFF"/>
                      </a:gs>
                      <a:gs pos="30000">
                        <a:srgbClr val="FFFFFF"/>
                      </a:gs>
                    </a:gsLst>
                    <a:lin ang="5400000" scaled="0"/>
                  </a:gradFill>
                </a:rPr>
                <a:t>Aplicação</a:t>
              </a:r>
              <a:endParaRPr lang="en-US" dirty="0">
                <a:gradFill>
                  <a:gsLst>
                    <a:gs pos="2917">
                      <a:srgbClr val="FFFFFF"/>
                    </a:gs>
                    <a:gs pos="30000">
                      <a:srgbClr val="FFFFFF"/>
                    </a:gs>
                  </a:gsLst>
                  <a:lin ang="5400000" scaled="0"/>
                </a:gradFill>
              </a:endParaRPr>
            </a:p>
          </p:txBody>
        </p:sp>
      </p:gr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616" y="2247235"/>
            <a:ext cx="1773510" cy="407795"/>
          </a:xfrm>
          <a:prstGeom prst="rect">
            <a:avLst/>
          </a:prstGeom>
        </p:spPr>
      </p:pic>
      <p:pic>
        <p:nvPicPr>
          <p:cNvPr id="115" name="Picture 114"/>
          <p:cNvPicPr>
            <a:picLocks noChangeAspect="1"/>
          </p:cNvPicPr>
          <p:nvPr/>
        </p:nvPicPr>
        <p:blipFill>
          <a:blip r:embed="rId4"/>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20" name="Picture 119"/>
          <p:cNvPicPr>
            <a:picLocks noChangeAspect="1"/>
          </p:cNvPicPr>
          <p:nvPr/>
        </p:nvPicPr>
        <p:blipFill>
          <a:blip r:embed="rId5"/>
          <a:stretch>
            <a:fillRect/>
          </a:stretch>
        </p:blipFill>
        <p:spPr>
          <a:xfrm>
            <a:off x="9787204" y="2355738"/>
            <a:ext cx="2015267" cy="115227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4" name="Rectangle 73"/>
          <p:cNvSpPr/>
          <p:nvPr/>
        </p:nvSpPr>
        <p:spPr bwMode="auto">
          <a:xfrm>
            <a:off x="9800819" y="3705230"/>
            <a:ext cx="2001652"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a:p>
            <a:pPr defTabSz="932398" fontAlgn="base">
              <a:spcBef>
                <a:spcPct val="0"/>
              </a:spcBef>
              <a:spcAft>
                <a:spcPct val="0"/>
              </a:spcAft>
            </a:pPr>
            <a:r>
              <a:rPr lang="en-US" dirty="0">
                <a:gradFill>
                  <a:gsLst>
                    <a:gs pos="16814">
                      <a:srgbClr val="FFFFFF"/>
                    </a:gs>
                    <a:gs pos="46000">
                      <a:srgbClr val="FFFFFF"/>
                    </a:gs>
                  </a:gsLst>
                  <a:lin ang="5400000" scaled="0"/>
                </a:gradFill>
              </a:rPr>
              <a:t>C:\nodeJS</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83133" y="3159535"/>
            <a:ext cx="2872629" cy="1645920"/>
          </a:xfrm>
          <a:prstGeom prst="rect">
            <a:avLst/>
          </a:prstGeom>
        </p:spPr>
      </p:pic>
      <p:sp>
        <p:nvSpPr>
          <p:cNvPr id="80" name="TextBox 79"/>
          <p:cNvSpPr txBox="1"/>
          <p:nvPr/>
        </p:nvSpPr>
        <p:spPr>
          <a:xfrm>
            <a:off x="3865953" y="3508008"/>
            <a:ext cx="2106988"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pic>
        <p:nvPicPr>
          <p:cNvPr id="75" name="Picture 74"/>
          <p:cNvPicPr>
            <a:picLocks noChangeAspect="1"/>
          </p:cNvPicPr>
          <p:nvPr/>
        </p:nvPicPr>
        <p:blipFill>
          <a:blip r:embed="rId6"/>
          <a:stretch>
            <a:fillRect/>
          </a:stretch>
        </p:blipFill>
        <p:spPr>
          <a:xfrm>
            <a:off x="3472336" y="1413269"/>
            <a:ext cx="2878638" cy="1645920"/>
          </a:xfrm>
          <a:prstGeom prst="rect">
            <a:avLst/>
          </a:prstGeom>
        </p:spPr>
      </p:pic>
      <p:sp>
        <p:nvSpPr>
          <p:cNvPr id="76" name="TextBox 75"/>
          <p:cNvSpPr txBox="1"/>
          <p:nvPr/>
        </p:nvSpPr>
        <p:spPr>
          <a:xfrm>
            <a:off x="3464241" y="1943019"/>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8" name="Rectangle 77"/>
          <p:cNvSpPr/>
          <p:nvPr/>
        </p:nvSpPr>
        <p:spPr bwMode="auto">
          <a:xfrm>
            <a:off x="6503483" y="187915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i="1" dirty="0">
                <a:gradFill>
                  <a:gsLst>
                    <a:gs pos="16814">
                      <a:srgbClr val="FFFFFF"/>
                    </a:gs>
                    <a:gs pos="46000">
                      <a:srgbClr val="FFFFFF"/>
                    </a:gs>
                  </a:gsLst>
                  <a:lin ang="5400000" scaled="0"/>
                </a:gradFill>
              </a:rPr>
              <a:t>Empty</a:t>
            </a:r>
          </a:p>
        </p:txBody>
      </p:sp>
      <p:sp>
        <p:nvSpPr>
          <p:cNvPr id="81" name="Right Arrow 80"/>
          <p:cNvSpPr/>
          <p:nvPr/>
        </p:nvSpPr>
        <p:spPr bwMode="auto">
          <a:xfrm>
            <a:off x="9179032" y="3784295"/>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8466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rapezoid 60"/>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2" name="Rounded Rectangle 61"/>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63" name="Group 62"/>
          <p:cNvGrpSpPr/>
          <p:nvPr/>
        </p:nvGrpSpPr>
        <p:grpSpPr>
          <a:xfrm>
            <a:off x="686258" y="4285091"/>
            <a:ext cx="1882150" cy="951832"/>
            <a:chOff x="4962561" y="2484878"/>
            <a:chExt cx="2522622" cy="1409700"/>
          </a:xfrm>
        </p:grpSpPr>
        <p:grpSp>
          <p:nvGrpSpPr>
            <p:cNvPr id="64" name="Group 63"/>
            <p:cNvGrpSpPr/>
            <p:nvPr/>
          </p:nvGrpSpPr>
          <p:grpSpPr>
            <a:xfrm>
              <a:off x="4962561" y="2484878"/>
              <a:ext cx="2522622" cy="1409700"/>
              <a:chOff x="3703637" y="1744662"/>
              <a:chExt cx="5181600" cy="2895600"/>
            </a:xfrm>
          </p:grpSpPr>
          <p:sp>
            <p:nvSpPr>
              <p:cNvPr id="86" name="Rectangle 85"/>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8" name="Left Bracket 87"/>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65" name="Straight Connector 64"/>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151321" y="2732528"/>
              <a:ext cx="364693" cy="914400"/>
              <a:chOff x="5528956" y="2849562"/>
              <a:chExt cx="729385" cy="1828800"/>
            </a:xfrm>
          </p:grpSpPr>
          <p:cxnSp>
            <p:nvCxnSpPr>
              <p:cNvPr id="70" name="Straight Connector 69"/>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grpSp>
        <p:nvGrpSpPr>
          <p:cNvPr id="90" name="Group 89"/>
          <p:cNvGrpSpPr/>
          <p:nvPr/>
        </p:nvGrpSpPr>
        <p:grpSpPr>
          <a:xfrm>
            <a:off x="686258" y="3217449"/>
            <a:ext cx="1882150" cy="951832"/>
            <a:chOff x="686258" y="3413400"/>
            <a:chExt cx="1882150" cy="951832"/>
          </a:xfrm>
        </p:grpSpPr>
        <p:grpSp>
          <p:nvGrpSpPr>
            <p:cNvPr id="91" name="Group 90"/>
            <p:cNvGrpSpPr/>
            <p:nvPr/>
          </p:nvGrpSpPr>
          <p:grpSpPr>
            <a:xfrm>
              <a:off x="686258" y="3413400"/>
              <a:ext cx="1882150" cy="951832"/>
              <a:chOff x="4962561" y="2484878"/>
              <a:chExt cx="2522622" cy="1409700"/>
            </a:xfrm>
          </p:grpSpPr>
          <p:grpSp>
            <p:nvGrpSpPr>
              <p:cNvPr id="93" name="Group 92"/>
              <p:cNvGrpSpPr/>
              <p:nvPr/>
            </p:nvGrpSpPr>
            <p:grpSpPr>
              <a:xfrm>
                <a:off x="4962561" y="2484878"/>
                <a:ext cx="2522622" cy="1409700"/>
                <a:chOff x="3703637" y="1744662"/>
                <a:chExt cx="5181600" cy="2895600"/>
              </a:xfrm>
            </p:grpSpPr>
            <p:sp>
              <p:nvSpPr>
                <p:cNvPr id="104" name="Rectangle 103"/>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ight Bracket 10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06" name="Left Bracket 105"/>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94" name="Straight Connector 93"/>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151321" y="2732528"/>
                <a:ext cx="364693" cy="914400"/>
                <a:chOff x="5528956" y="2849562"/>
                <a:chExt cx="729385" cy="1828800"/>
              </a:xfrm>
            </p:grpSpPr>
            <p:cxnSp>
              <p:nvCxnSpPr>
                <p:cNvPr id="99" name="Straight Connector 98"/>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2" name="Rectangle 91"/>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a:t>
              </a:r>
            </a:p>
            <a:p>
              <a:pPr algn="ctr">
                <a:lnSpc>
                  <a:spcPct val="90000"/>
                </a:lnSpc>
              </a:pPr>
              <a:r>
                <a:rPr lang="pt-BR" dirty="0">
                  <a:gradFill>
                    <a:gsLst>
                      <a:gs pos="2917">
                        <a:srgbClr val="FFFFFF"/>
                      </a:gs>
                      <a:gs pos="30000">
                        <a:srgbClr val="FFFFFF"/>
                      </a:gs>
                    </a:gsLst>
                    <a:lin ang="5400000" scaled="0"/>
                  </a:gradFill>
                </a:rPr>
                <a:t>de Aplicação</a:t>
              </a:r>
              <a:endParaRPr lang="en-US" dirty="0">
                <a:gradFill>
                  <a:gsLst>
                    <a:gs pos="2917">
                      <a:srgbClr val="FFFFFF"/>
                    </a:gs>
                    <a:gs pos="30000">
                      <a:srgbClr val="FFFFFF"/>
                    </a:gs>
                  </a:gsLst>
                  <a:lin ang="5400000" scaled="0"/>
                </a:gradFill>
              </a:endParaRPr>
            </a:p>
          </p:txBody>
        </p:sp>
      </p:gr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616" y="2247235"/>
            <a:ext cx="1773510" cy="407795"/>
          </a:xfrm>
          <a:prstGeom prst="rect">
            <a:avLst/>
          </a:prstGeom>
        </p:spPr>
      </p:pic>
      <p:pic>
        <p:nvPicPr>
          <p:cNvPr id="115" name="Picture 114"/>
          <p:cNvPicPr>
            <a:picLocks noChangeAspect="1"/>
          </p:cNvPicPr>
          <p:nvPr/>
        </p:nvPicPr>
        <p:blipFill>
          <a:blip r:embed="rId4"/>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20" name="Picture 119"/>
          <p:cNvPicPr>
            <a:picLocks noChangeAspect="1"/>
          </p:cNvPicPr>
          <p:nvPr/>
        </p:nvPicPr>
        <p:blipFill>
          <a:blip r:embed="rId5"/>
          <a:stretch>
            <a:fillRect/>
          </a:stretch>
        </p:blipFill>
        <p:spPr>
          <a:xfrm>
            <a:off x="9787204" y="2355738"/>
            <a:ext cx="2015267" cy="115227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4" name="Rectangle 73"/>
          <p:cNvSpPr/>
          <p:nvPr/>
        </p:nvSpPr>
        <p:spPr bwMode="auto">
          <a:xfrm>
            <a:off x="9800819" y="3705230"/>
            <a:ext cx="2001652"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a:p>
            <a:pPr defTabSz="932398" fontAlgn="base">
              <a:spcBef>
                <a:spcPct val="0"/>
              </a:spcBef>
              <a:spcAft>
                <a:spcPct val="0"/>
              </a:spcAft>
            </a:pPr>
            <a:r>
              <a:rPr lang="en-US" dirty="0">
                <a:gradFill>
                  <a:gsLst>
                    <a:gs pos="16814">
                      <a:srgbClr val="FFFFFF"/>
                    </a:gs>
                    <a:gs pos="46000">
                      <a:srgbClr val="FFFFFF"/>
                    </a:gs>
                  </a:gsLst>
                  <a:lin ang="5400000" scaled="0"/>
                </a:gradFill>
              </a:rPr>
              <a:t>C:\nodeJS</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83133" y="3159535"/>
            <a:ext cx="2872629" cy="1645920"/>
          </a:xfrm>
          <a:prstGeom prst="rect">
            <a:avLst/>
          </a:prstGeom>
        </p:spPr>
      </p:pic>
      <p:sp>
        <p:nvSpPr>
          <p:cNvPr id="80" name="TextBox 79"/>
          <p:cNvSpPr txBox="1"/>
          <p:nvPr/>
        </p:nvSpPr>
        <p:spPr>
          <a:xfrm>
            <a:off x="3886794" y="3508008"/>
            <a:ext cx="2065310"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pic>
        <p:nvPicPr>
          <p:cNvPr id="75" name="Picture 74"/>
          <p:cNvPicPr>
            <a:picLocks noChangeAspect="1"/>
          </p:cNvPicPr>
          <p:nvPr/>
        </p:nvPicPr>
        <p:blipFill>
          <a:blip r:embed="rId6"/>
          <a:stretch>
            <a:fillRect/>
          </a:stretch>
        </p:blipFill>
        <p:spPr>
          <a:xfrm>
            <a:off x="3472336" y="1413269"/>
            <a:ext cx="2878638" cy="1645920"/>
          </a:xfrm>
          <a:prstGeom prst="rect">
            <a:avLst/>
          </a:prstGeom>
        </p:spPr>
      </p:pic>
      <p:sp>
        <p:nvSpPr>
          <p:cNvPr id="76" name="TextBox 75"/>
          <p:cNvSpPr txBox="1"/>
          <p:nvPr/>
        </p:nvSpPr>
        <p:spPr>
          <a:xfrm>
            <a:off x="3464241" y="1943019"/>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8" name="Rectangle 77"/>
          <p:cNvSpPr/>
          <p:nvPr/>
        </p:nvSpPr>
        <p:spPr bwMode="auto">
          <a:xfrm>
            <a:off x="6503483" y="187915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i="1" dirty="0">
                <a:gradFill>
                  <a:gsLst>
                    <a:gs pos="16814">
                      <a:srgbClr val="FFFFFF"/>
                    </a:gs>
                    <a:gs pos="46000">
                      <a:srgbClr val="FFFFFF"/>
                    </a:gs>
                  </a:gsLst>
                  <a:lin ang="5400000" scaled="0"/>
                </a:gradFill>
              </a:rPr>
              <a:t>Empty</a:t>
            </a:r>
          </a:p>
        </p:txBody>
      </p:sp>
      <p:sp>
        <p:nvSpPr>
          <p:cNvPr id="81" name="Rectangle 80"/>
          <p:cNvSpPr/>
          <p:nvPr/>
        </p:nvSpPr>
        <p:spPr bwMode="auto">
          <a:xfrm>
            <a:off x="9787204" y="1117413"/>
            <a:ext cx="2001652" cy="711784"/>
          </a:xfrm>
          <a:prstGeom prst="rect">
            <a:avLst/>
          </a:prstGeom>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dirty="0">
                <a:solidFill>
                  <a:srgbClr val="000000"/>
                </a:solidFill>
              </a:rPr>
              <a:t>C:\myApp</a:t>
            </a:r>
          </a:p>
        </p:txBody>
      </p:sp>
      <p:sp>
        <p:nvSpPr>
          <p:cNvPr id="82" name="Down Arrow 81"/>
          <p:cNvSpPr/>
          <p:nvPr/>
        </p:nvSpPr>
        <p:spPr bwMode="auto">
          <a:xfrm>
            <a:off x="10190032" y="1828011"/>
            <a:ext cx="1195996" cy="631068"/>
          </a:xfrm>
          <a:prstGeom prst="down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84" name="Right Arrow 83"/>
          <p:cNvSpPr/>
          <p:nvPr/>
        </p:nvSpPr>
        <p:spPr bwMode="auto">
          <a:xfrm>
            <a:off x="9179032" y="3784295"/>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60302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rapezoid 60"/>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2" name="Rounded Rectangle 61"/>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63" name="Group 62"/>
          <p:cNvGrpSpPr/>
          <p:nvPr/>
        </p:nvGrpSpPr>
        <p:grpSpPr>
          <a:xfrm>
            <a:off x="686258" y="4285091"/>
            <a:ext cx="1882150" cy="951832"/>
            <a:chOff x="4962561" y="2484878"/>
            <a:chExt cx="2522622" cy="1409700"/>
          </a:xfrm>
        </p:grpSpPr>
        <p:grpSp>
          <p:nvGrpSpPr>
            <p:cNvPr id="64" name="Group 63"/>
            <p:cNvGrpSpPr/>
            <p:nvPr/>
          </p:nvGrpSpPr>
          <p:grpSpPr>
            <a:xfrm>
              <a:off x="4962561" y="2484878"/>
              <a:ext cx="2522622" cy="1409700"/>
              <a:chOff x="3703637" y="1744662"/>
              <a:chExt cx="5181600" cy="2895600"/>
            </a:xfrm>
          </p:grpSpPr>
          <p:sp>
            <p:nvSpPr>
              <p:cNvPr id="86" name="Rectangle 85"/>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8" name="Left Bracket 87"/>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65" name="Straight Connector 64"/>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151321" y="2732528"/>
              <a:ext cx="364693" cy="914400"/>
              <a:chOff x="5528956" y="2849562"/>
              <a:chExt cx="729385" cy="1828800"/>
            </a:xfrm>
          </p:grpSpPr>
          <p:cxnSp>
            <p:nvCxnSpPr>
              <p:cNvPr id="70" name="Straight Connector 69"/>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grpSp>
        <p:nvGrpSpPr>
          <p:cNvPr id="90" name="Group 89"/>
          <p:cNvGrpSpPr/>
          <p:nvPr/>
        </p:nvGrpSpPr>
        <p:grpSpPr>
          <a:xfrm>
            <a:off x="686258" y="3217449"/>
            <a:ext cx="1882150" cy="951832"/>
            <a:chOff x="686258" y="3413400"/>
            <a:chExt cx="1882150" cy="951832"/>
          </a:xfrm>
        </p:grpSpPr>
        <p:grpSp>
          <p:nvGrpSpPr>
            <p:cNvPr id="91" name="Group 90"/>
            <p:cNvGrpSpPr/>
            <p:nvPr/>
          </p:nvGrpSpPr>
          <p:grpSpPr>
            <a:xfrm>
              <a:off x="686258" y="3413400"/>
              <a:ext cx="1882150" cy="951832"/>
              <a:chOff x="4962561" y="2484878"/>
              <a:chExt cx="2522622" cy="1409700"/>
            </a:xfrm>
          </p:grpSpPr>
          <p:grpSp>
            <p:nvGrpSpPr>
              <p:cNvPr id="93" name="Group 92"/>
              <p:cNvGrpSpPr/>
              <p:nvPr/>
            </p:nvGrpSpPr>
            <p:grpSpPr>
              <a:xfrm>
                <a:off x="4962561" y="2484878"/>
                <a:ext cx="2522622" cy="1409700"/>
                <a:chOff x="3703637" y="1744662"/>
                <a:chExt cx="5181600" cy="2895600"/>
              </a:xfrm>
            </p:grpSpPr>
            <p:sp>
              <p:nvSpPr>
                <p:cNvPr id="104" name="Rectangle 103"/>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ight Bracket 10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06" name="Left Bracket 105"/>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94" name="Straight Connector 93"/>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151321" y="2732528"/>
                <a:ext cx="364693" cy="914400"/>
                <a:chOff x="5528956" y="2849562"/>
                <a:chExt cx="729385" cy="1828800"/>
              </a:xfrm>
            </p:grpSpPr>
            <p:cxnSp>
              <p:nvCxnSpPr>
                <p:cNvPr id="99" name="Straight Connector 98"/>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2" name="Rectangle 91"/>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a:t>
              </a:r>
              <a:br>
                <a:rPr lang="en-US" dirty="0">
                  <a:gradFill>
                    <a:gsLst>
                      <a:gs pos="2917">
                        <a:srgbClr val="FFFFFF"/>
                      </a:gs>
                      <a:gs pos="30000">
                        <a:srgbClr val="FFFFFF"/>
                      </a:gs>
                    </a:gsLst>
                    <a:lin ang="5400000" scaled="0"/>
                  </a:gradFill>
                </a:rPr>
              </a:br>
              <a:r>
                <a:rPr lang="en-US" dirty="0">
                  <a:gradFill>
                    <a:gsLst>
                      <a:gs pos="2917">
                        <a:srgbClr val="FFFFFF"/>
                      </a:gs>
                      <a:gs pos="30000">
                        <a:srgbClr val="FFFFFF"/>
                      </a:gs>
                    </a:gsLst>
                    <a:lin ang="5400000" scaled="0"/>
                  </a:gradFill>
                </a:rPr>
                <a:t>de </a:t>
              </a:r>
              <a:r>
                <a:rPr lang="en-US" dirty="0" err="1">
                  <a:gradFill>
                    <a:gsLst>
                      <a:gs pos="2917">
                        <a:srgbClr val="FFFFFF"/>
                      </a:gs>
                      <a:gs pos="30000">
                        <a:srgbClr val="FFFFFF"/>
                      </a:gs>
                    </a:gsLst>
                    <a:lin ang="5400000" scaled="0"/>
                  </a:gradFill>
                </a:rPr>
                <a:t>Aplicação</a:t>
              </a:r>
              <a:endParaRPr lang="en-US" dirty="0">
                <a:gradFill>
                  <a:gsLst>
                    <a:gs pos="2917">
                      <a:srgbClr val="FFFFFF"/>
                    </a:gs>
                    <a:gs pos="30000">
                      <a:srgbClr val="FFFFFF"/>
                    </a:gs>
                  </a:gsLst>
                  <a:lin ang="5400000" scaled="0"/>
                </a:gradFill>
              </a:endParaRPr>
            </a:p>
          </p:txBody>
        </p:sp>
      </p:gr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4"/>
          <a:stretch>
            <a:fillRect/>
          </a:stretch>
        </p:blipFill>
        <p:spPr>
          <a:xfrm>
            <a:off x="3475037" y="4942735"/>
            <a:ext cx="2872629" cy="164592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83133" y="3159535"/>
            <a:ext cx="2872629" cy="1645920"/>
          </a:xfrm>
          <a:prstGeom prst="rect">
            <a:avLst/>
          </a:prstGeom>
        </p:spPr>
      </p:pic>
      <p:sp>
        <p:nvSpPr>
          <p:cNvPr id="80" name="TextBox 79"/>
          <p:cNvSpPr txBox="1"/>
          <p:nvPr/>
        </p:nvSpPr>
        <p:spPr>
          <a:xfrm>
            <a:off x="3865953" y="3508008"/>
            <a:ext cx="2106988"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pic>
        <p:nvPicPr>
          <p:cNvPr id="75" name="Picture 74"/>
          <p:cNvPicPr>
            <a:picLocks noChangeAspect="1"/>
          </p:cNvPicPr>
          <p:nvPr/>
        </p:nvPicPr>
        <p:blipFill>
          <a:blip r:embed="rId5"/>
          <a:stretch>
            <a:fillRect/>
          </a:stretch>
        </p:blipFill>
        <p:spPr>
          <a:xfrm>
            <a:off x="3472336" y="1413269"/>
            <a:ext cx="2878638" cy="1645920"/>
          </a:xfrm>
          <a:prstGeom prst="rect">
            <a:avLst/>
          </a:prstGeom>
        </p:spPr>
      </p:pic>
      <p:sp>
        <p:nvSpPr>
          <p:cNvPr id="76" name="TextBox 75"/>
          <p:cNvSpPr txBox="1"/>
          <p:nvPr/>
        </p:nvSpPr>
        <p:spPr>
          <a:xfrm>
            <a:off x="3464241" y="1943019"/>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8" name="Rectangle 77"/>
          <p:cNvSpPr/>
          <p:nvPr/>
        </p:nvSpPr>
        <p:spPr bwMode="auto">
          <a:xfrm>
            <a:off x="6503483" y="187915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C:\myApp</a:t>
            </a:r>
          </a:p>
        </p:txBody>
      </p:sp>
      <p:sp>
        <p:nvSpPr>
          <p:cNvPr id="107" name="Rounded Rectangle 106"/>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08" name="Picture 107"/>
          <p:cNvPicPr>
            <a:picLocks noChangeAspect="1"/>
          </p:cNvPicPr>
          <p:nvPr/>
        </p:nvPicPr>
        <p:blipFill>
          <a:blip r:embed="rId6"/>
          <a:stretch>
            <a:fillRect/>
          </a:stretch>
        </p:blipFill>
        <p:spPr>
          <a:xfrm>
            <a:off x="9787204" y="2355738"/>
            <a:ext cx="2015267" cy="1152270"/>
          </a:xfrm>
          <a:prstGeom prst="rect">
            <a:avLst/>
          </a:prstGeom>
        </p:spPr>
      </p:pic>
      <p:sp>
        <p:nvSpPr>
          <p:cNvPr id="109" name="Rectangle 108"/>
          <p:cNvSpPr/>
          <p:nvPr/>
        </p:nvSpPr>
        <p:spPr bwMode="auto">
          <a:xfrm>
            <a:off x="9800819" y="3705230"/>
            <a:ext cx="2001652" cy="9973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a:p>
            <a:pPr defTabSz="932398" fontAlgn="base">
              <a:spcBef>
                <a:spcPct val="0"/>
              </a:spcBef>
              <a:spcAft>
                <a:spcPct val="0"/>
              </a:spcAft>
            </a:pPr>
            <a:r>
              <a:rPr lang="en-US" dirty="0">
                <a:gradFill>
                  <a:gsLst>
                    <a:gs pos="16814">
                      <a:srgbClr val="FFFFFF"/>
                    </a:gs>
                    <a:gs pos="46000">
                      <a:srgbClr val="FFFFFF"/>
                    </a:gs>
                  </a:gsLst>
                  <a:lin ang="5400000" scaled="0"/>
                </a:gradFill>
              </a:rPr>
              <a:t>C:\nodeJS</a:t>
            </a:r>
          </a:p>
          <a:p>
            <a:pPr defTabSz="932398" fontAlgn="base">
              <a:spcBef>
                <a:spcPct val="0"/>
              </a:spcBef>
              <a:spcAft>
                <a:spcPct val="0"/>
              </a:spcAft>
            </a:pPr>
            <a:r>
              <a:rPr lang="en-US" dirty="0">
                <a:gradFill>
                  <a:gsLst>
                    <a:gs pos="16814">
                      <a:srgbClr val="FFFFFF"/>
                    </a:gs>
                    <a:gs pos="46000">
                      <a:srgbClr val="FFFFFF"/>
                    </a:gs>
                  </a:gsLst>
                  <a:lin ang="5400000" scaled="0"/>
                </a:gradFill>
              </a:rPr>
              <a:t>C:\myApp</a:t>
            </a:r>
          </a:p>
        </p:txBody>
      </p:sp>
      <p:sp>
        <p:nvSpPr>
          <p:cNvPr id="110" name="Rectangle 109"/>
          <p:cNvSpPr/>
          <p:nvPr/>
        </p:nvSpPr>
        <p:spPr bwMode="auto">
          <a:xfrm>
            <a:off x="9787204" y="1117413"/>
            <a:ext cx="2001652" cy="711784"/>
          </a:xfrm>
          <a:prstGeom prst="rect">
            <a:avLst/>
          </a:prstGeom>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dirty="0">
                <a:solidFill>
                  <a:srgbClr val="000000"/>
                </a:solidFill>
              </a:rPr>
              <a:t>C:\myApp</a:t>
            </a:r>
          </a:p>
        </p:txBody>
      </p:sp>
      <p:sp>
        <p:nvSpPr>
          <p:cNvPr id="111" name="Down Arrow 110"/>
          <p:cNvSpPr/>
          <p:nvPr/>
        </p:nvSpPr>
        <p:spPr bwMode="auto">
          <a:xfrm>
            <a:off x="10190032" y="1828011"/>
            <a:ext cx="1195996" cy="631068"/>
          </a:xfrm>
          <a:prstGeom prst="down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12" name="Right Arrow 111"/>
          <p:cNvSpPr/>
          <p:nvPr/>
        </p:nvSpPr>
        <p:spPr bwMode="auto">
          <a:xfrm>
            <a:off x="9179032" y="3784295"/>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4703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rapezoid 60"/>
          <p:cNvSpPr/>
          <p:nvPr/>
        </p:nvSpPr>
        <p:spPr bwMode="auto">
          <a:xfrm rot="16200000">
            <a:off x="1568699" y="2318400"/>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2" name="Rounded Rectangle 61"/>
          <p:cNvSpPr/>
          <p:nvPr/>
        </p:nvSpPr>
        <p:spPr bwMode="auto">
          <a:xfrm>
            <a:off x="526387" y="1920380"/>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63" name="Group 62"/>
          <p:cNvGrpSpPr/>
          <p:nvPr/>
        </p:nvGrpSpPr>
        <p:grpSpPr>
          <a:xfrm>
            <a:off x="686258" y="4275760"/>
            <a:ext cx="1882150" cy="951832"/>
            <a:chOff x="4962561" y="2484878"/>
            <a:chExt cx="2522622" cy="1409700"/>
          </a:xfrm>
        </p:grpSpPr>
        <p:grpSp>
          <p:nvGrpSpPr>
            <p:cNvPr id="64" name="Group 63"/>
            <p:cNvGrpSpPr/>
            <p:nvPr/>
          </p:nvGrpSpPr>
          <p:grpSpPr>
            <a:xfrm>
              <a:off x="4962561" y="2484878"/>
              <a:ext cx="2522622" cy="1409700"/>
              <a:chOff x="3703637" y="1744662"/>
              <a:chExt cx="5181600" cy="2895600"/>
            </a:xfrm>
          </p:grpSpPr>
          <p:sp>
            <p:nvSpPr>
              <p:cNvPr id="82" name="Rectangle 81"/>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Right Bracket 83"/>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5" name="Left Bracket 84"/>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65" name="Straight Connector 64"/>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151321" y="2732528"/>
              <a:ext cx="364693" cy="914400"/>
              <a:chOff x="5528956" y="2849562"/>
              <a:chExt cx="729385" cy="1828800"/>
            </a:xfrm>
          </p:grpSpPr>
          <p:cxnSp>
            <p:nvCxnSpPr>
              <p:cNvPr id="70" name="Straight Connector 69"/>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45399"/>
            <a:ext cx="1773510" cy="407795"/>
          </a:xfrm>
          <a:prstGeom prst="rect">
            <a:avLst/>
          </a:prstGeom>
        </p:spPr>
      </p:pic>
      <p:grpSp>
        <p:nvGrpSpPr>
          <p:cNvPr id="87" name="Group 86"/>
          <p:cNvGrpSpPr/>
          <p:nvPr/>
        </p:nvGrpSpPr>
        <p:grpSpPr>
          <a:xfrm>
            <a:off x="686258" y="3208118"/>
            <a:ext cx="1882150" cy="951832"/>
            <a:chOff x="686258" y="3413400"/>
            <a:chExt cx="1882150" cy="951832"/>
          </a:xfrm>
        </p:grpSpPr>
        <p:grpSp>
          <p:nvGrpSpPr>
            <p:cNvPr id="88" name="Group 87"/>
            <p:cNvGrpSpPr/>
            <p:nvPr/>
          </p:nvGrpSpPr>
          <p:grpSpPr>
            <a:xfrm>
              <a:off x="686258" y="3413400"/>
              <a:ext cx="1882150" cy="951832"/>
              <a:chOff x="4962561" y="2484878"/>
              <a:chExt cx="2522622" cy="1409700"/>
            </a:xfrm>
          </p:grpSpPr>
          <p:grpSp>
            <p:nvGrpSpPr>
              <p:cNvPr id="90" name="Group 89"/>
              <p:cNvGrpSpPr/>
              <p:nvPr/>
            </p:nvGrpSpPr>
            <p:grpSpPr>
              <a:xfrm>
                <a:off x="4962561" y="2484878"/>
                <a:ext cx="2522622" cy="1409700"/>
                <a:chOff x="3703637" y="1744662"/>
                <a:chExt cx="5181600" cy="2895600"/>
              </a:xfrm>
            </p:grpSpPr>
            <p:sp>
              <p:nvSpPr>
                <p:cNvPr id="100" name="Rectangle 99"/>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ight Bracket 100"/>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03" name="Left Bracket 102"/>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91" name="Straight Connector 90"/>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151321" y="2732528"/>
                <a:ext cx="364693" cy="914400"/>
                <a:chOff x="5528956" y="2849562"/>
                <a:chExt cx="729385" cy="1828800"/>
              </a:xfrm>
            </p:grpSpPr>
            <p:cxnSp>
              <p:nvCxnSpPr>
                <p:cNvPr id="96" name="Straight Connector 95"/>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9" name="Rectangle 88"/>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a:t>
              </a:r>
              <a:br>
                <a:rPr lang="en-US" dirty="0">
                  <a:gradFill>
                    <a:gsLst>
                      <a:gs pos="2917">
                        <a:srgbClr val="FFFFFF"/>
                      </a:gs>
                      <a:gs pos="30000">
                        <a:srgbClr val="FFFFFF"/>
                      </a:gs>
                    </a:gsLst>
                    <a:lin ang="5400000" scaled="0"/>
                  </a:gradFill>
                </a:rPr>
              </a:br>
              <a:r>
                <a:rPr lang="en-US" dirty="0">
                  <a:gradFill>
                    <a:gsLst>
                      <a:gs pos="2917">
                        <a:srgbClr val="FFFFFF"/>
                      </a:gs>
                      <a:gs pos="30000">
                        <a:srgbClr val="FFFFFF"/>
                      </a:gs>
                    </a:gsLst>
                    <a:lin ang="5400000" scaled="0"/>
                  </a:gradFill>
                </a:rPr>
                <a:t>de </a:t>
              </a:r>
              <a:r>
                <a:rPr lang="en-US" dirty="0" err="1">
                  <a:gradFill>
                    <a:gsLst>
                      <a:gs pos="2917">
                        <a:srgbClr val="FFFFFF"/>
                      </a:gs>
                      <a:gs pos="30000">
                        <a:srgbClr val="FFFFFF"/>
                      </a:gs>
                    </a:gsLst>
                    <a:lin ang="5400000" scaled="0"/>
                  </a:gradFill>
                </a:rPr>
                <a:t>Aplicação</a:t>
              </a:r>
              <a:endParaRPr lang="en-US" dirty="0">
                <a:gradFill>
                  <a:gsLst>
                    <a:gs pos="2917">
                      <a:srgbClr val="FFFFFF"/>
                    </a:gs>
                    <a:gs pos="30000">
                      <a:srgbClr val="FFFFFF"/>
                    </a:gs>
                  </a:gsLst>
                  <a:lin ang="5400000" scaled="0"/>
                </a:gradFill>
              </a:endParaRPr>
            </a:p>
          </p:txBody>
        </p:sp>
      </p:gr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40948"/>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4"/>
          <a:stretch>
            <a:fillRect/>
          </a:stretch>
        </p:blipFill>
        <p:spPr>
          <a:xfrm>
            <a:off x="3475037" y="4933404"/>
            <a:ext cx="2872629" cy="164592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596" y="5956020"/>
            <a:ext cx="1773510" cy="407795"/>
          </a:xfrm>
          <a:prstGeom prst="rect">
            <a:avLst/>
          </a:prstGeom>
        </p:spPr>
      </p:pic>
      <p:sp>
        <p:nvSpPr>
          <p:cNvPr id="3" name="TextBox 2"/>
          <p:cNvSpPr txBox="1"/>
          <p:nvPr/>
        </p:nvSpPr>
        <p:spPr>
          <a:xfrm>
            <a:off x="3823393" y="5092155"/>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1686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7" name="Rectangle 76"/>
          <p:cNvSpPr/>
          <p:nvPr/>
        </p:nvSpPr>
        <p:spPr bwMode="auto">
          <a:xfrm>
            <a:off x="6514280" y="367399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83133" y="3150204"/>
            <a:ext cx="2872629" cy="1645920"/>
          </a:xfrm>
          <a:prstGeom prst="rect">
            <a:avLst/>
          </a:prstGeom>
        </p:spPr>
      </p:pic>
      <p:sp>
        <p:nvSpPr>
          <p:cNvPr id="80" name="TextBox 79"/>
          <p:cNvSpPr txBox="1"/>
          <p:nvPr/>
        </p:nvSpPr>
        <p:spPr>
          <a:xfrm>
            <a:off x="3865953" y="3498677"/>
            <a:ext cx="2106988"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pic>
        <p:nvPicPr>
          <p:cNvPr id="75" name="Picture 74"/>
          <p:cNvPicPr>
            <a:picLocks noChangeAspect="1"/>
          </p:cNvPicPr>
          <p:nvPr/>
        </p:nvPicPr>
        <p:blipFill>
          <a:blip r:embed="rId5"/>
          <a:stretch>
            <a:fillRect/>
          </a:stretch>
        </p:blipFill>
        <p:spPr>
          <a:xfrm>
            <a:off x="3472336" y="1403938"/>
            <a:ext cx="2878638" cy="1645920"/>
          </a:xfrm>
          <a:prstGeom prst="rect">
            <a:avLst/>
          </a:prstGeom>
        </p:spPr>
      </p:pic>
      <p:sp>
        <p:nvSpPr>
          <p:cNvPr id="76" name="TextBox 75"/>
          <p:cNvSpPr txBox="1"/>
          <p:nvPr/>
        </p:nvSpPr>
        <p:spPr>
          <a:xfrm>
            <a:off x="3464241" y="1933688"/>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8" name="Rectangle 77"/>
          <p:cNvSpPr/>
          <p:nvPr/>
        </p:nvSpPr>
        <p:spPr bwMode="auto">
          <a:xfrm>
            <a:off x="6503483" y="1869825"/>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C:\myApp</a:t>
            </a:r>
          </a:p>
        </p:txBody>
      </p:sp>
      <p:sp>
        <p:nvSpPr>
          <p:cNvPr id="104" name="Rounded Rectangle 103"/>
          <p:cNvSpPr/>
          <p:nvPr/>
        </p:nvSpPr>
        <p:spPr bwMode="auto">
          <a:xfrm>
            <a:off x="9679643" y="2011802"/>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de Container</a:t>
            </a:r>
          </a:p>
        </p:txBody>
      </p:sp>
      <p:pic>
        <p:nvPicPr>
          <p:cNvPr id="105" name="Picture 104"/>
          <p:cNvPicPr>
            <a:picLocks noChangeAspect="1"/>
          </p:cNvPicPr>
          <p:nvPr/>
        </p:nvPicPr>
        <p:blipFill>
          <a:blip r:embed="rId6">
            <a:duotone>
              <a:schemeClr val="bg2">
                <a:shade val="45000"/>
                <a:satMod val="135000"/>
              </a:schemeClr>
              <a:prstClr val="white"/>
            </a:duotone>
          </a:blip>
          <a:stretch>
            <a:fillRect/>
          </a:stretch>
        </p:blipFill>
        <p:spPr>
          <a:xfrm>
            <a:off x="9787204" y="2346407"/>
            <a:ext cx="2015267" cy="1152270"/>
          </a:xfrm>
          <a:prstGeom prst="rect">
            <a:avLst/>
          </a:prstGeom>
        </p:spPr>
      </p:pic>
    </p:spTree>
    <p:extLst>
      <p:ext uri="{BB962C8B-B14F-4D97-AF65-F5344CB8AC3E}">
        <p14:creationId xmlns:p14="http://schemas.microsoft.com/office/powerpoint/2010/main" val="81047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rapezoid 81"/>
          <p:cNvSpPr/>
          <p:nvPr/>
        </p:nvSpPr>
        <p:spPr bwMode="auto">
          <a:xfrm rot="16200000">
            <a:off x="1568699" y="2318400"/>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85" name="Rounded Rectangle 84"/>
          <p:cNvSpPr/>
          <p:nvPr/>
        </p:nvSpPr>
        <p:spPr bwMode="auto">
          <a:xfrm>
            <a:off x="526387" y="1920380"/>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86" name="Group 85"/>
          <p:cNvGrpSpPr/>
          <p:nvPr/>
        </p:nvGrpSpPr>
        <p:grpSpPr>
          <a:xfrm>
            <a:off x="686258" y="4275760"/>
            <a:ext cx="1882150" cy="951832"/>
            <a:chOff x="4962561" y="2484878"/>
            <a:chExt cx="2522622" cy="1409700"/>
          </a:xfrm>
        </p:grpSpPr>
        <p:grpSp>
          <p:nvGrpSpPr>
            <p:cNvPr id="87" name="Group 86"/>
            <p:cNvGrpSpPr/>
            <p:nvPr/>
          </p:nvGrpSpPr>
          <p:grpSpPr>
            <a:xfrm>
              <a:off x="4962561" y="2484878"/>
              <a:ext cx="2522622" cy="1409700"/>
              <a:chOff x="3703637" y="1744662"/>
              <a:chExt cx="5181600" cy="2895600"/>
            </a:xfrm>
          </p:grpSpPr>
          <p:sp>
            <p:nvSpPr>
              <p:cNvPr id="97" name="Rectangle 96"/>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Right Bracket 97"/>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99" name="Left Bracket 98"/>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88" name="Straight Connector 87"/>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5151321" y="2732528"/>
              <a:ext cx="364693" cy="914400"/>
              <a:chOff x="5528956" y="2849562"/>
              <a:chExt cx="729385" cy="1828800"/>
            </a:xfrm>
          </p:grpSpPr>
          <p:cxnSp>
            <p:nvCxnSpPr>
              <p:cNvPr id="93" name="Straight Connector 92"/>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00" name="Picture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45399"/>
            <a:ext cx="1773510" cy="407795"/>
          </a:xfrm>
          <a:prstGeom prst="rect">
            <a:avLst/>
          </a:prstGeom>
        </p:spPr>
      </p:pic>
      <p:grpSp>
        <p:nvGrpSpPr>
          <p:cNvPr id="101" name="Group 100"/>
          <p:cNvGrpSpPr/>
          <p:nvPr/>
        </p:nvGrpSpPr>
        <p:grpSpPr>
          <a:xfrm>
            <a:off x="686258" y="3208118"/>
            <a:ext cx="1882150" cy="951832"/>
            <a:chOff x="686258" y="3413400"/>
            <a:chExt cx="1882150" cy="951832"/>
          </a:xfrm>
        </p:grpSpPr>
        <p:grpSp>
          <p:nvGrpSpPr>
            <p:cNvPr id="103" name="Group 102"/>
            <p:cNvGrpSpPr/>
            <p:nvPr/>
          </p:nvGrpSpPr>
          <p:grpSpPr>
            <a:xfrm>
              <a:off x="686258" y="3413400"/>
              <a:ext cx="1882150" cy="951832"/>
              <a:chOff x="4962561" y="2484878"/>
              <a:chExt cx="2522622" cy="1409700"/>
            </a:xfrm>
          </p:grpSpPr>
          <p:grpSp>
            <p:nvGrpSpPr>
              <p:cNvPr id="105" name="Group 104"/>
              <p:cNvGrpSpPr/>
              <p:nvPr/>
            </p:nvGrpSpPr>
            <p:grpSpPr>
              <a:xfrm>
                <a:off x="4962561" y="2484878"/>
                <a:ext cx="2522622" cy="1409700"/>
                <a:chOff x="3703637" y="1744662"/>
                <a:chExt cx="5181600" cy="2895600"/>
              </a:xfrm>
            </p:grpSpPr>
            <p:sp>
              <p:nvSpPr>
                <p:cNvPr id="116" name="Rectangle 115"/>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7" name="Right Bracket 116"/>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0" name="Left Bracket 119"/>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106" name="Straight Connector 105"/>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5151321" y="2732528"/>
                <a:ext cx="364693" cy="914400"/>
                <a:chOff x="5528956" y="2849562"/>
                <a:chExt cx="729385" cy="1828800"/>
              </a:xfrm>
            </p:grpSpPr>
            <p:cxnSp>
              <p:nvCxnSpPr>
                <p:cNvPr id="111" name="Straight Connector 110"/>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4" name="Rectangle 103"/>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a:t>
              </a:r>
              <a:br>
                <a:rPr lang="en-US" dirty="0">
                  <a:gradFill>
                    <a:gsLst>
                      <a:gs pos="2917">
                        <a:srgbClr val="FFFFFF"/>
                      </a:gs>
                      <a:gs pos="30000">
                        <a:srgbClr val="FFFFFF"/>
                      </a:gs>
                    </a:gsLst>
                    <a:lin ang="5400000" scaled="0"/>
                  </a:gradFill>
                </a:rPr>
              </a:br>
              <a:r>
                <a:rPr lang="en-US" dirty="0">
                  <a:gradFill>
                    <a:gsLst>
                      <a:gs pos="2917">
                        <a:srgbClr val="FFFFFF"/>
                      </a:gs>
                      <a:gs pos="30000">
                        <a:srgbClr val="FFFFFF"/>
                      </a:gs>
                    </a:gsLst>
                    <a:lin ang="5400000" scaled="0"/>
                  </a:gradFill>
                </a:rPr>
                <a:t>de </a:t>
              </a:r>
              <a:r>
                <a:rPr lang="en-US" dirty="0" err="1">
                  <a:gradFill>
                    <a:gsLst>
                      <a:gs pos="2917">
                        <a:srgbClr val="FFFFFF"/>
                      </a:gs>
                      <a:gs pos="30000">
                        <a:srgbClr val="FFFFFF"/>
                      </a:gs>
                    </a:gsLst>
                    <a:lin ang="5400000" scaled="0"/>
                  </a:gradFill>
                </a:rPr>
                <a:t>Aplicação</a:t>
              </a:r>
              <a:endParaRPr lang="en-US" dirty="0">
                <a:gradFill>
                  <a:gsLst>
                    <a:gs pos="2917">
                      <a:srgbClr val="FFFFFF"/>
                    </a:gs>
                    <a:gs pos="30000">
                      <a:srgbClr val="FFFFFF"/>
                    </a:gs>
                  </a:gsLst>
                  <a:lin ang="5400000" scaled="0"/>
                </a:gradFill>
              </a:endParaRPr>
            </a:p>
          </p:txBody>
        </p:sp>
      </p:gr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40948"/>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4"/>
          <a:stretch>
            <a:fillRect/>
          </a:stretch>
        </p:blipFill>
        <p:spPr>
          <a:xfrm>
            <a:off x="3475037" y="4933404"/>
            <a:ext cx="2872629" cy="164592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596" y="5956020"/>
            <a:ext cx="1773510" cy="407795"/>
          </a:xfrm>
          <a:prstGeom prst="rect">
            <a:avLst/>
          </a:prstGeom>
        </p:spPr>
      </p:pic>
      <p:sp>
        <p:nvSpPr>
          <p:cNvPr id="3" name="TextBox 2"/>
          <p:cNvSpPr txBox="1"/>
          <p:nvPr/>
        </p:nvSpPr>
        <p:spPr>
          <a:xfrm>
            <a:off x="3823393" y="5092155"/>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1686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7" name="Rectangle 76"/>
          <p:cNvSpPr/>
          <p:nvPr/>
        </p:nvSpPr>
        <p:spPr bwMode="auto">
          <a:xfrm>
            <a:off x="6514280" y="367399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83133" y="3150204"/>
            <a:ext cx="2872629" cy="1645920"/>
          </a:xfrm>
          <a:prstGeom prst="rect">
            <a:avLst/>
          </a:prstGeom>
        </p:spPr>
      </p:pic>
      <p:sp>
        <p:nvSpPr>
          <p:cNvPr id="80" name="TextBox 79"/>
          <p:cNvSpPr txBox="1"/>
          <p:nvPr/>
        </p:nvSpPr>
        <p:spPr>
          <a:xfrm>
            <a:off x="3865953" y="3498677"/>
            <a:ext cx="2106988"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sp>
        <p:nvSpPr>
          <p:cNvPr id="78" name="Rectangle 77"/>
          <p:cNvSpPr/>
          <p:nvPr/>
        </p:nvSpPr>
        <p:spPr bwMode="auto">
          <a:xfrm>
            <a:off x="6503483" y="1869825"/>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C:\myApp</a:t>
            </a:r>
          </a:p>
        </p:txBody>
      </p:sp>
      <p:sp>
        <p:nvSpPr>
          <p:cNvPr id="74" name="Rounded Rectangle 73"/>
          <p:cNvSpPr/>
          <p:nvPr/>
        </p:nvSpPr>
        <p:spPr bwMode="auto">
          <a:xfrm>
            <a:off x="9679643" y="2011802"/>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81" name="Picture 80"/>
          <p:cNvPicPr>
            <a:picLocks noChangeAspect="1"/>
          </p:cNvPicPr>
          <p:nvPr/>
        </p:nvPicPr>
        <p:blipFill>
          <a:blip r:embed="rId5">
            <a:duotone>
              <a:schemeClr val="bg2">
                <a:shade val="45000"/>
                <a:satMod val="135000"/>
              </a:schemeClr>
              <a:prstClr val="white"/>
            </a:duotone>
          </a:blip>
          <a:stretch>
            <a:fillRect/>
          </a:stretch>
        </p:blipFill>
        <p:spPr>
          <a:xfrm>
            <a:off x="9787204" y="2346407"/>
            <a:ext cx="2015267" cy="1152270"/>
          </a:xfrm>
          <a:prstGeom prst="rect">
            <a:avLst/>
          </a:prstGeom>
        </p:spPr>
      </p:pic>
      <p:grpSp>
        <p:nvGrpSpPr>
          <p:cNvPr id="5" name="Group 4"/>
          <p:cNvGrpSpPr/>
          <p:nvPr/>
        </p:nvGrpSpPr>
        <p:grpSpPr>
          <a:xfrm>
            <a:off x="689388" y="2149101"/>
            <a:ext cx="1882150" cy="951832"/>
            <a:chOff x="689388" y="2354383"/>
            <a:chExt cx="1882150" cy="951832"/>
          </a:xfrm>
        </p:grpSpPr>
        <p:grpSp>
          <p:nvGrpSpPr>
            <p:cNvPr id="124" name="Group 123"/>
            <p:cNvGrpSpPr/>
            <p:nvPr/>
          </p:nvGrpSpPr>
          <p:grpSpPr>
            <a:xfrm>
              <a:off x="689388" y="2354383"/>
              <a:ext cx="1882150" cy="951832"/>
              <a:chOff x="3703637" y="1744662"/>
              <a:chExt cx="5181600" cy="2895600"/>
            </a:xfrm>
          </p:grpSpPr>
          <p:sp>
            <p:nvSpPr>
              <p:cNvPr id="134" name="Rectangle 133"/>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5" name="Right Bracket 13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36" name="Left Bracket 135"/>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grpSp>
          <p:nvGrpSpPr>
            <p:cNvPr id="137" name="Group 136"/>
            <p:cNvGrpSpPr/>
            <p:nvPr/>
          </p:nvGrpSpPr>
          <p:grpSpPr>
            <a:xfrm>
              <a:off x="1276795" y="2474358"/>
              <a:ext cx="693047" cy="711773"/>
              <a:chOff x="5624585" y="4372841"/>
              <a:chExt cx="1415904" cy="1454160"/>
            </a:xfrm>
          </p:grpSpPr>
          <p:pic>
            <p:nvPicPr>
              <p:cNvPr id="138" name="Picture 1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139" name="Picture 138" descr="\\MAGNUM\Projects\Microsoft\Cloud Power FY12\Design\ICONS_PNG\Application.png"/>
              <p:cNvPicPr>
                <a:picLocks noChangeAspect="1" noChangeArrowheads="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140" name="Picture 139" descr="\\MAGNUM\Projects\Microsoft\Cloud Power FY12\Design\ICONS_PNG\Application.png"/>
              <p:cNvPicPr>
                <a:picLocks noChangeAspect="1" noChangeArrowheads="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141" name="Picture 140" descr="\\MAGNUM\Projects\Microsoft\Cloud Power FY12\Design\ICONS_PNG\Application.png"/>
              <p:cNvPicPr>
                <a:picLocks noChangeAspect="1" noChangeArrowheads="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grpSp>
      <p:sp>
        <p:nvSpPr>
          <p:cNvPr id="142" name="Left Arrow 141"/>
          <p:cNvSpPr/>
          <p:nvPr/>
        </p:nvSpPr>
        <p:spPr bwMode="auto">
          <a:xfrm rot="20639054">
            <a:off x="2251825" y="2345624"/>
            <a:ext cx="1293647" cy="295035"/>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pic>
        <p:nvPicPr>
          <p:cNvPr id="83" name="Picture 82"/>
          <p:cNvPicPr>
            <a:picLocks noChangeAspect="1"/>
          </p:cNvPicPr>
          <p:nvPr/>
        </p:nvPicPr>
        <p:blipFill>
          <a:blip r:embed="rId4"/>
          <a:stretch>
            <a:fillRect/>
          </a:stretch>
        </p:blipFill>
        <p:spPr>
          <a:xfrm>
            <a:off x="3474455" y="1436685"/>
            <a:ext cx="2872629" cy="1645920"/>
          </a:xfrm>
          <a:prstGeom prst="rect">
            <a:avLst/>
          </a:prstGeom>
        </p:spPr>
      </p:pic>
      <p:sp>
        <p:nvSpPr>
          <p:cNvPr id="84" name="TextBox 83"/>
          <p:cNvSpPr txBox="1"/>
          <p:nvPr/>
        </p:nvSpPr>
        <p:spPr>
          <a:xfrm>
            <a:off x="3857274" y="1785158"/>
            <a:ext cx="2106988"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52462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right)">
                                      <p:cBhvr>
                                        <p:cTn id="7" dur="500"/>
                                        <p:tgtEl>
                                          <p:spTgt spid="1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580" y="2917177"/>
            <a:ext cx="11588620" cy="1831975"/>
          </a:xfrm>
        </p:spPr>
        <p:txBody>
          <a:bodyPr anchor="ctr"/>
          <a:lstStyle/>
          <a:p>
            <a:r>
              <a:rPr lang="da-DK" sz="7200" b="1" dirty="0"/>
              <a:t>Conceitos básicos de Containers.</a:t>
            </a:r>
          </a:p>
        </p:txBody>
      </p:sp>
    </p:spTree>
    <p:extLst>
      <p:ext uri="{BB962C8B-B14F-4D97-AF65-F5344CB8AC3E}">
        <p14:creationId xmlns:p14="http://schemas.microsoft.com/office/powerpoint/2010/main" val="3084063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580" y="2917177"/>
            <a:ext cx="11588620" cy="1831975"/>
          </a:xfrm>
        </p:spPr>
        <p:txBody>
          <a:bodyPr anchor="ctr"/>
          <a:lstStyle/>
          <a:p>
            <a:r>
              <a:rPr lang="da-DK" sz="7200" b="1" dirty="0"/>
              <a:t>Desenvolvimento com Containers.</a:t>
            </a:r>
          </a:p>
        </p:txBody>
      </p:sp>
    </p:spTree>
    <p:extLst>
      <p:ext uri="{BB962C8B-B14F-4D97-AF65-F5344CB8AC3E}">
        <p14:creationId xmlns:p14="http://schemas.microsoft.com/office/powerpoint/2010/main" val="30499356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pic>
        <p:nvPicPr>
          <p:cNvPr id="428" name="Picture 427"/>
          <p:cNvPicPr>
            <a:picLocks noChangeAspect="1"/>
          </p:cNvPicPr>
          <p:nvPr/>
        </p:nvPicPr>
        <p:blipFill>
          <a:blip r:embed="rId6"/>
          <a:stretch>
            <a:fillRect/>
          </a:stretch>
        </p:blipFill>
        <p:spPr>
          <a:xfrm>
            <a:off x="8769634" y="1927291"/>
            <a:ext cx="3657917" cy="4822354"/>
          </a:xfrm>
          <a:prstGeom prst="rect">
            <a:avLst/>
          </a:prstGeom>
        </p:spPr>
      </p:pic>
      <p:grpSp>
        <p:nvGrpSpPr>
          <p:cNvPr id="429" name="Group 428"/>
          <p:cNvGrpSpPr/>
          <p:nvPr/>
        </p:nvGrpSpPr>
        <p:grpSpPr>
          <a:xfrm>
            <a:off x="503237" y="1139197"/>
            <a:ext cx="2338643" cy="1678829"/>
            <a:chOff x="503237" y="1297243"/>
            <a:chExt cx="2338643" cy="1678829"/>
          </a:xfrm>
        </p:grpSpPr>
        <p:sp>
          <p:nvSpPr>
            <p:cNvPr id="430" name="Freeform 429"/>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435"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6"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7"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8"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0"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1"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2"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68" name="Rounded Rectangle 567"/>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570" name="Group 569"/>
          <p:cNvGrpSpPr/>
          <p:nvPr/>
        </p:nvGrpSpPr>
        <p:grpSpPr>
          <a:xfrm>
            <a:off x="8300747" y="4442351"/>
            <a:ext cx="1882150" cy="951832"/>
            <a:chOff x="4962561" y="2484878"/>
            <a:chExt cx="2522622" cy="1409700"/>
          </a:xfrm>
        </p:grpSpPr>
        <p:grpSp>
          <p:nvGrpSpPr>
            <p:cNvPr id="571" name="Group 570"/>
            <p:cNvGrpSpPr/>
            <p:nvPr/>
          </p:nvGrpSpPr>
          <p:grpSpPr>
            <a:xfrm>
              <a:off x="4962561" y="2484878"/>
              <a:ext cx="2522622" cy="1409700"/>
              <a:chOff x="3703637" y="1744662"/>
              <a:chExt cx="5181600" cy="2895600"/>
            </a:xfrm>
          </p:grpSpPr>
          <p:sp>
            <p:nvSpPr>
              <p:cNvPr id="581" name="Rectangle 58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2" name="Right Bracket 58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83" name="Left Bracket 58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72" name="Straight Connector 57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76" name="Group 575"/>
            <p:cNvGrpSpPr/>
            <p:nvPr/>
          </p:nvGrpSpPr>
          <p:grpSpPr>
            <a:xfrm>
              <a:off x="5151321" y="2732528"/>
              <a:ext cx="364693" cy="914400"/>
              <a:chOff x="5528956" y="2849562"/>
              <a:chExt cx="729385" cy="1828800"/>
            </a:xfrm>
          </p:grpSpPr>
          <p:cxnSp>
            <p:nvCxnSpPr>
              <p:cNvPr id="577" name="Straight Connector 576"/>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84" name="Rectangle 583"/>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585" name="Group 584"/>
          <p:cNvGrpSpPr/>
          <p:nvPr/>
        </p:nvGrpSpPr>
        <p:grpSpPr>
          <a:xfrm>
            <a:off x="8296160" y="5533699"/>
            <a:ext cx="1882150" cy="951832"/>
            <a:chOff x="4962561" y="2484878"/>
            <a:chExt cx="2522622" cy="1409700"/>
          </a:xfrm>
        </p:grpSpPr>
        <p:grpSp>
          <p:nvGrpSpPr>
            <p:cNvPr id="586" name="Group 585"/>
            <p:cNvGrpSpPr/>
            <p:nvPr/>
          </p:nvGrpSpPr>
          <p:grpSpPr>
            <a:xfrm>
              <a:off x="4962561" y="2484878"/>
              <a:ext cx="2522622" cy="1409700"/>
              <a:chOff x="3703637" y="1744662"/>
              <a:chExt cx="5181600" cy="2895600"/>
            </a:xfrm>
          </p:grpSpPr>
          <p:sp>
            <p:nvSpPr>
              <p:cNvPr id="596" name="Rectangle 59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7" name="Right Bracket 59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98" name="Left Bracket 59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87" name="Straight Connector 586"/>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8" name="Straight Connector 587"/>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9" name="Straight Connector 58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0" name="Straight Connector 58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1" name="Group 590"/>
            <p:cNvGrpSpPr/>
            <p:nvPr/>
          </p:nvGrpSpPr>
          <p:grpSpPr>
            <a:xfrm>
              <a:off x="5151321" y="2732528"/>
              <a:ext cx="364693" cy="914400"/>
              <a:chOff x="5528956" y="2849562"/>
              <a:chExt cx="729385" cy="1828800"/>
            </a:xfrm>
          </p:grpSpPr>
          <p:cxnSp>
            <p:nvCxnSpPr>
              <p:cNvPr id="592" name="Straight Connector 59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599" name="Picture 5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spTree>
    <p:extLst>
      <p:ext uri="{BB962C8B-B14F-4D97-AF65-F5344CB8AC3E}">
        <p14:creationId xmlns:p14="http://schemas.microsoft.com/office/powerpoint/2010/main" val="422188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grpSp>
        <p:nvGrpSpPr>
          <p:cNvPr id="575" name="Group 574"/>
          <p:cNvGrpSpPr/>
          <p:nvPr/>
        </p:nvGrpSpPr>
        <p:grpSpPr>
          <a:xfrm>
            <a:off x="547962" y="4122813"/>
            <a:ext cx="1882150" cy="951832"/>
            <a:chOff x="4962561" y="2484878"/>
            <a:chExt cx="2522622" cy="1409700"/>
          </a:xfrm>
        </p:grpSpPr>
        <p:grpSp>
          <p:nvGrpSpPr>
            <p:cNvPr id="576" name="Group 575"/>
            <p:cNvGrpSpPr/>
            <p:nvPr/>
          </p:nvGrpSpPr>
          <p:grpSpPr>
            <a:xfrm>
              <a:off x="4962561" y="2484878"/>
              <a:ext cx="2522622" cy="1409700"/>
              <a:chOff x="3703637" y="1744662"/>
              <a:chExt cx="5181600" cy="2895600"/>
            </a:xfrm>
          </p:grpSpPr>
          <p:sp>
            <p:nvSpPr>
              <p:cNvPr id="586" name="Rectangle 58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7" name="Right Bracket 58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88" name="Left Bracket 58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77" name="Straight Connector 576"/>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1" name="Group 580"/>
            <p:cNvGrpSpPr/>
            <p:nvPr/>
          </p:nvGrpSpPr>
          <p:grpSpPr>
            <a:xfrm>
              <a:off x="5151321" y="2732528"/>
              <a:ext cx="364693" cy="914400"/>
              <a:chOff x="5528956" y="2849562"/>
              <a:chExt cx="729385" cy="1828800"/>
            </a:xfrm>
          </p:grpSpPr>
          <p:cxnSp>
            <p:nvCxnSpPr>
              <p:cNvPr id="582" name="Straight Connector 58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89" name="Rectangle 588"/>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pic>
        <p:nvPicPr>
          <p:cNvPr id="428" name="Picture 427"/>
          <p:cNvPicPr>
            <a:picLocks noChangeAspect="1"/>
          </p:cNvPicPr>
          <p:nvPr/>
        </p:nvPicPr>
        <p:blipFill>
          <a:blip r:embed="rId6"/>
          <a:stretch>
            <a:fillRect/>
          </a:stretch>
        </p:blipFill>
        <p:spPr>
          <a:xfrm>
            <a:off x="8769634" y="1927291"/>
            <a:ext cx="3657917" cy="4822354"/>
          </a:xfrm>
          <a:prstGeom prst="rect">
            <a:avLst/>
          </a:prstGeom>
        </p:spPr>
      </p:pic>
      <p:grpSp>
        <p:nvGrpSpPr>
          <p:cNvPr id="429" name="Group 428"/>
          <p:cNvGrpSpPr/>
          <p:nvPr/>
        </p:nvGrpSpPr>
        <p:grpSpPr>
          <a:xfrm>
            <a:off x="503237" y="1139197"/>
            <a:ext cx="2338643" cy="1678829"/>
            <a:chOff x="503237" y="1297243"/>
            <a:chExt cx="2338643" cy="1678829"/>
          </a:xfrm>
        </p:grpSpPr>
        <p:sp>
          <p:nvSpPr>
            <p:cNvPr id="430" name="Freeform 429"/>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435"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6"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7"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8"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0"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1"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2"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68" name="Rounded Rectangle 567"/>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600" name="Group 599"/>
          <p:cNvGrpSpPr/>
          <p:nvPr/>
        </p:nvGrpSpPr>
        <p:grpSpPr>
          <a:xfrm>
            <a:off x="8296160" y="5533699"/>
            <a:ext cx="1882150" cy="951832"/>
            <a:chOff x="4962561" y="2484878"/>
            <a:chExt cx="2522622" cy="1409700"/>
          </a:xfrm>
        </p:grpSpPr>
        <p:grpSp>
          <p:nvGrpSpPr>
            <p:cNvPr id="601" name="Group 600"/>
            <p:cNvGrpSpPr/>
            <p:nvPr/>
          </p:nvGrpSpPr>
          <p:grpSpPr>
            <a:xfrm>
              <a:off x="4962561" y="2484878"/>
              <a:ext cx="2522622" cy="1409700"/>
              <a:chOff x="3703637" y="1744662"/>
              <a:chExt cx="5181600" cy="2895600"/>
            </a:xfrm>
          </p:grpSpPr>
          <p:sp>
            <p:nvSpPr>
              <p:cNvPr id="623" name="Rectangle 622"/>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4" name="Right Bracket 623"/>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25" name="Left Bracket 624"/>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02" name="Straight Connector 60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3" name="Straight Connector 60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4" name="Straight Connector 60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5" name="Straight Connector 60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8" name="Group 617"/>
            <p:cNvGrpSpPr/>
            <p:nvPr/>
          </p:nvGrpSpPr>
          <p:grpSpPr>
            <a:xfrm>
              <a:off x="5151321" y="2732528"/>
              <a:ext cx="364693" cy="914400"/>
              <a:chOff x="5528956" y="2849562"/>
              <a:chExt cx="729385" cy="1828800"/>
            </a:xfrm>
          </p:grpSpPr>
          <p:cxnSp>
            <p:nvCxnSpPr>
              <p:cNvPr id="619" name="Straight Connector 618"/>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0" name="Straight Connector 619"/>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1" name="Straight Connector 620"/>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26" name="Picture 6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cxnSp>
        <p:nvCxnSpPr>
          <p:cNvPr id="665" name="Straight Arrow Connector 664"/>
          <p:cNvCxnSpPr>
            <a:endCxn id="587" idx="2"/>
          </p:cNvCxnSpPr>
          <p:nvPr/>
        </p:nvCxnSpPr>
        <p:spPr>
          <a:xfrm flipH="1" flipV="1">
            <a:off x="2430112" y="4756775"/>
            <a:ext cx="5866049" cy="425553"/>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70" name="Group 569"/>
          <p:cNvGrpSpPr/>
          <p:nvPr/>
        </p:nvGrpSpPr>
        <p:grpSpPr>
          <a:xfrm>
            <a:off x="8300747" y="4442351"/>
            <a:ext cx="1882150" cy="951832"/>
            <a:chOff x="4962561" y="2484878"/>
            <a:chExt cx="2522622" cy="1409700"/>
          </a:xfrm>
        </p:grpSpPr>
        <p:grpSp>
          <p:nvGrpSpPr>
            <p:cNvPr id="571" name="Group 570"/>
            <p:cNvGrpSpPr/>
            <p:nvPr/>
          </p:nvGrpSpPr>
          <p:grpSpPr>
            <a:xfrm>
              <a:off x="4962561" y="2484878"/>
              <a:ext cx="2522622" cy="1409700"/>
              <a:chOff x="3703637" y="1744662"/>
              <a:chExt cx="5181600" cy="2895600"/>
            </a:xfrm>
          </p:grpSpPr>
          <p:sp>
            <p:nvSpPr>
              <p:cNvPr id="596" name="Rectangle 59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7" name="Right Bracket 59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98" name="Left Bracket 59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72" name="Straight Connector 57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0" name="Straight Connector 58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1" name="Group 590"/>
            <p:cNvGrpSpPr/>
            <p:nvPr/>
          </p:nvGrpSpPr>
          <p:grpSpPr>
            <a:xfrm>
              <a:off x="5151321" y="2732528"/>
              <a:ext cx="364693" cy="914400"/>
              <a:chOff x="5528956" y="2849562"/>
              <a:chExt cx="729385" cy="1828800"/>
            </a:xfrm>
          </p:grpSpPr>
          <p:cxnSp>
            <p:nvCxnSpPr>
              <p:cNvPr id="592" name="Straight Connector 59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99" name="Rectangle 598"/>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664" name="TextBox 17"/>
          <p:cNvSpPr txBox="1"/>
          <p:nvPr/>
        </p:nvSpPr>
        <p:spPr>
          <a:xfrm rot="205656">
            <a:off x="3674071" y="4236847"/>
            <a:ext cx="3287787" cy="1181862"/>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err="1">
                <a:solidFill>
                  <a:srgbClr val="FFFFFF"/>
                </a:solidFill>
              </a:rPr>
              <a:t>Desenvolvedores</a:t>
            </a:r>
            <a:r>
              <a:rPr lang="en-US" sz="1600" dirty="0">
                <a:solidFill>
                  <a:srgbClr val="FFFFFF"/>
                </a:solidFill>
              </a:rPr>
              <a:t> </a:t>
            </a:r>
            <a:r>
              <a:rPr lang="en-US" sz="1600" dirty="0" err="1">
                <a:solidFill>
                  <a:srgbClr val="FFFFFF"/>
                </a:solidFill>
              </a:rPr>
              <a:t>podem</a:t>
            </a:r>
            <a:r>
              <a:rPr lang="en-US" sz="1600" dirty="0">
                <a:solidFill>
                  <a:srgbClr val="FFFFFF"/>
                </a:solidFill>
              </a:rPr>
              <a:t> </a:t>
            </a:r>
            <a:r>
              <a:rPr lang="en-US" sz="1600" dirty="0" err="1">
                <a:solidFill>
                  <a:srgbClr val="FFFFFF"/>
                </a:solidFill>
              </a:rPr>
              <a:t>escolher</a:t>
            </a:r>
            <a:r>
              <a:rPr lang="en-US" sz="1600" dirty="0">
                <a:solidFill>
                  <a:srgbClr val="FFFFFF"/>
                </a:solidFill>
              </a:rPr>
              <a:t> </a:t>
            </a:r>
            <a:r>
              <a:rPr lang="en-US" sz="1600" dirty="0" err="1">
                <a:solidFill>
                  <a:srgbClr val="FFFFFF"/>
                </a:solidFill>
              </a:rPr>
              <a:t>seus</a:t>
            </a:r>
            <a:r>
              <a:rPr lang="en-US" sz="1600" dirty="0">
                <a:solidFill>
                  <a:srgbClr val="FFFFFF"/>
                </a:solidFill>
              </a:rPr>
              <a:t> frameworks de </a:t>
            </a:r>
            <a:r>
              <a:rPr lang="en-US" sz="1600" dirty="0" err="1">
                <a:solidFill>
                  <a:srgbClr val="FFFFFF"/>
                </a:solidFill>
              </a:rPr>
              <a:t>aplicação</a:t>
            </a:r>
            <a:r>
              <a:rPr lang="en-US" sz="1600" dirty="0">
                <a:solidFill>
                  <a:srgbClr val="FFFFFF"/>
                </a:solidFill>
              </a:rPr>
              <a:t> e </a:t>
            </a:r>
            <a:r>
              <a:rPr lang="en-US" sz="1600" dirty="0" err="1">
                <a:solidFill>
                  <a:srgbClr val="FFFFFF"/>
                </a:solidFill>
              </a:rPr>
              <a:t>puxá-los</a:t>
            </a:r>
            <a:r>
              <a:rPr lang="en-US" sz="1600" dirty="0">
                <a:solidFill>
                  <a:srgbClr val="FFFFFF"/>
                </a:solidFill>
              </a:rPr>
              <a:t> </a:t>
            </a:r>
            <a:r>
              <a:rPr lang="en-US" sz="1600" dirty="0" err="1">
                <a:solidFill>
                  <a:srgbClr val="FFFFFF"/>
                </a:solidFill>
              </a:rPr>
              <a:t>localmente</a:t>
            </a:r>
            <a:r>
              <a:rPr lang="en-US" sz="1600" dirty="0">
                <a:solidFill>
                  <a:srgbClr val="FFFFFF"/>
                </a:solidFill>
              </a:rPr>
              <a:t> </a:t>
            </a:r>
            <a:r>
              <a:rPr lang="en-US" sz="1600" dirty="0">
                <a:gradFill>
                  <a:gsLst>
                    <a:gs pos="2917">
                      <a:srgbClr val="FFFFFF"/>
                    </a:gs>
                    <a:gs pos="30000">
                      <a:srgbClr val="FFFFFF"/>
                    </a:gs>
                  </a:gsLst>
                  <a:lin ang="5400000" scaled="0"/>
                </a:gradFill>
              </a:rPr>
              <a:t>de </a:t>
            </a:r>
            <a:r>
              <a:rPr lang="en-US" sz="1600" dirty="0" err="1">
                <a:gradFill>
                  <a:gsLst>
                    <a:gs pos="2917">
                      <a:srgbClr val="FFFFFF"/>
                    </a:gs>
                    <a:gs pos="30000">
                      <a:srgbClr val="FFFFFF"/>
                    </a:gs>
                  </a:gsLst>
                  <a:lin ang="5400000" scaled="0"/>
                </a:gradFill>
              </a:rPr>
              <a:t>repositórios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centrais</a:t>
            </a:r>
            <a:endParaRPr lang="en-US" sz="16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399930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grpSp>
        <p:nvGrpSpPr>
          <p:cNvPr id="593" name="Group 592"/>
          <p:cNvGrpSpPr/>
          <p:nvPr/>
        </p:nvGrpSpPr>
        <p:grpSpPr>
          <a:xfrm>
            <a:off x="547962" y="4122813"/>
            <a:ext cx="1882150" cy="951832"/>
            <a:chOff x="4962561" y="2484878"/>
            <a:chExt cx="2522622" cy="1409700"/>
          </a:xfrm>
        </p:grpSpPr>
        <p:grpSp>
          <p:nvGrpSpPr>
            <p:cNvPr id="594" name="Group 593"/>
            <p:cNvGrpSpPr/>
            <p:nvPr/>
          </p:nvGrpSpPr>
          <p:grpSpPr>
            <a:xfrm>
              <a:off x="4962561" y="2484878"/>
              <a:ext cx="2522622" cy="1409700"/>
              <a:chOff x="3703637" y="1744662"/>
              <a:chExt cx="5181600" cy="2895600"/>
            </a:xfrm>
          </p:grpSpPr>
          <p:sp>
            <p:nvSpPr>
              <p:cNvPr id="604" name="Rectangle 603"/>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5" name="Right Bracket 604"/>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06" name="Left Bracket 605"/>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95" name="Straight Connector 594"/>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9" name="Group 598"/>
            <p:cNvGrpSpPr/>
            <p:nvPr/>
          </p:nvGrpSpPr>
          <p:grpSpPr>
            <a:xfrm>
              <a:off x="5151321" y="2732528"/>
              <a:ext cx="364693" cy="914400"/>
              <a:chOff x="5528956" y="2849562"/>
              <a:chExt cx="729385" cy="1828800"/>
            </a:xfrm>
          </p:grpSpPr>
          <p:cxnSp>
            <p:nvCxnSpPr>
              <p:cNvPr id="600" name="Straight Connector 599"/>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1" name="Straight Connector 600"/>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2" name="Straight Connector 601"/>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3" name="Straight Connector 602"/>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07" name="Rectangle 606"/>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608" name="Group 607"/>
          <p:cNvGrpSpPr/>
          <p:nvPr/>
        </p:nvGrpSpPr>
        <p:grpSpPr>
          <a:xfrm>
            <a:off x="543375" y="5214161"/>
            <a:ext cx="1882150" cy="951832"/>
            <a:chOff x="4962561" y="2484878"/>
            <a:chExt cx="2522622" cy="1409700"/>
          </a:xfrm>
        </p:grpSpPr>
        <p:grpSp>
          <p:nvGrpSpPr>
            <p:cNvPr id="609" name="Group 608"/>
            <p:cNvGrpSpPr/>
            <p:nvPr/>
          </p:nvGrpSpPr>
          <p:grpSpPr>
            <a:xfrm>
              <a:off x="4962561" y="2484878"/>
              <a:ext cx="2522622" cy="1409700"/>
              <a:chOff x="3703637" y="1744662"/>
              <a:chExt cx="5181600" cy="2895600"/>
            </a:xfrm>
          </p:grpSpPr>
          <p:sp>
            <p:nvSpPr>
              <p:cNvPr id="633" name="Rectangle 632"/>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8" name="Right Bracket 64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49" name="Left Bracket 64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10" name="Straight Connector 609"/>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4" name="Group 613"/>
            <p:cNvGrpSpPr/>
            <p:nvPr/>
          </p:nvGrpSpPr>
          <p:grpSpPr>
            <a:xfrm>
              <a:off x="5151321" y="2732528"/>
              <a:ext cx="364693" cy="914400"/>
              <a:chOff x="5528956" y="2849562"/>
              <a:chExt cx="729385" cy="1828800"/>
            </a:xfrm>
          </p:grpSpPr>
          <p:cxnSp>
            <p:nvCxnSpPr>
              <p:cNvPr id="615" name="Straight Connector 614"/>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2" name="Straight Connector 631"/>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50" name="Picture 6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49" y="5539786"/>
            <a:ext cx="1773510" cy="407795"/>
          </a:xfrm>
          <a:prstGeom prst="rect">
            <a:avLst/>
          </a:prstGeom>
        </p:spPr>
      </p:pic>
      <p:pic>
        <p:nvPicPr>
          <p:cNvPr id="428" name="Picture 427"/>
          <p:cNvPicPr>
            <a:picLocks noChangeAspect="1"/>
          </p:cNvPicPr>
          <p:nvPr/>
        </p:nvPicPr>
        <p:blipFill>
          <a:blip r:embed="rId6"/>
          <a:stretch>
            <a:fillRect/>
          </a:stretch>
        </p:blipFill>
        <p:spPr>
          <a:xfrm>
            <a:off x="8769634" y="1927291"/>
            <a:ext cx="3657917" cy="4822354"/>
          </a:xfrm>
          <a:prstGeom prst="rect">
            <a:avLst/>
          </a:prstGeom>
        </p:spPr>
      </p:pic>
      <p:grpSp>
        <p:nvGrpSpPr>
          <p:cNvPr id="429" name="Group 428"/>
          <p:cNvGrpSpPr/>
          <p:nvPr/>
        </p:nvGrpSpPr>
        <p:grpSpPr>
          <a:xfrm>
            <a:off x="503237" y="1139197"/>
            <a:ext cx="2338643" cy="1678829"/>
            <a:chOff x="503237" y="1297243"/>
            <a:chExt cx="2338643" cy="1678829"/>
          </a:xfrm>
        </p:grpSpPr>
        <p:sp>
          <p:nvSpPr>
            <p:cNvPr id="430" name="Freeform 429"/>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435"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6"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7"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8"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0"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1"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2"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68" name="Rounded Rectangle 567"/>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cxnSp>
        <p:nvCxnSpPr>
          <p:cNvPr id="575" name="Straight Arrow Connector 14"/>
          <p:cNvCxnSpPr>
            <a:endCxn id="648" idx="2"/>
          </p:cNvCxnSpPr>
          <p:nvPr/>
        </p:nvCxnSpPr>
        <p:spPr>
          <a:xfrm flipH="1" flipV="1">
            <a:off x="2425525" y="5848123"/>
            <a:ext cx="5870635" cy="398561"/>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flipV="1">
            <a:off x="2430112" y="4756775"/>
            <a:ext cx="5866049" cy="425553"/>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89" name="Group 588"/>
          <p:cNvGrpSpPr/>
          <p:nvPr/>
        </p:nvGrpSpPr>
        <p:grpSpPr>
          <a:xfrm>
            <a:off x="8296160" y="5533699"/>
            <a:ext cx="1882150" cy="951832"/>
            <a:chOff x="4962561" y="2484878"/>
            <a:chExt cx="2522622" cy="1409700"/>
          </a:xfrm>
        </p:grpSpPr>
        <p:grpSp>
          <p:nvGrpSpPr>
            <p:cNvPr id="590" name="Group 589"/>
            <p:cNvGrpSpPr/>
            <p:nvPr/>
          </p:nvGrpSpPr>
          <p:grpSpPr>
            <a:xfrm>
              <a:off x="4962561" y="2484878"/>
              <a:ext cx="2522622" cy="1409700"/>
              <a:chOff x="3703637" y="1744662"/>
              <a:chExt cx="5181600" cy="2895600"/>
            </a:xfrm>
          </p:grpSpPr>
          <p:sp>
            <p:nvSpPr>
              <p:cNvPr id="625" name="Rectangle 624"/>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6" name="Right Bracket 62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27" name="Left Bracket 626"/>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91" name="Straight Connector 590"/>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0" name="Group 619"/>
            <p:cNvGrpSpPr/>
            <p:nvPr/>
          </p:nvGrpSpPr>
          <p:grpSpPr>
            <a:xfrm>
              <a:off x="5151321" y="2732528"/>
              <a:ext cx="364693" cy="914400"/>
              <a:chOff x="5528956" y="2849562"/>
              <a:chExt cx="729385" cy="1828800"/>
            </a:xfrm>
          </p:grpSpPr>
          <p:cxnSp>
            <p:nvCxnSpPr>
              <p:cNvPr id="621" name="Straight Connector 620"/>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3" name="Straight Connector 622"/>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4" name="Straight Connector 623"/>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28" name="Picture 6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570" name="Group 569"/>
          <p:cNvGrpSpPr/>
          <p:nvPr/>
        </p:nvGrpSpPr>
        <p:grpSpPr>
          <a:xfrm>
            <a:off x="8300747" y="4442351"/>
            <a:ext cx="1882150" cy="951832"/>
            <a:chOff x="4962561" y="2484878"/>
            <a:chExt cx="2522622" cy="1409700"/>
          </a:xfrm>
        </p:grpSpPr>
        <p:grpSp>
          <p:nvGrpSpPr>
            <p:cNvPr id="571" name="Group 570"/>
            <p:cNvGrpSpPr/>
            <p:nvPr/>
          </p:nvGrpSpPr>
          <p:grpSpPr>
            <a:xfrm>
              <a:off x="4962561" y="2484878"/>
              <a:ext cx="2522622" cy="1409700"/>
              <a:chOff x="3703637" y="1744662"/>
              <a:chExt cx="5181600" cy="2895600"/>
            </a:xfrm>
          </p:grpSpPr>
          <p:sp>
            <p:nvSpPr>
              <p:cNvPr id="585" name="Rectangle 584"/>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6" name="Right Bracket 58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87" name="Left Bracket 586"/>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72" name="Straight Connector 57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0" name="Group 579"/>
            <p:cNvGrpSpPr/>
            <p:nvPr/>
          </p:nvGrpSpPr>
          <p:grpSpPr>
            <a:xfrm>
              <a:off x="5151321" y="2732528"/>
              <a:ext cx="364693" cy="914400"/>
              <a:chOff x="5528956" y="2849562"/>
              <a:chExt cx="729385" cy="1828800"/>
            </a:xfrm>
          </p:grpSpPr>
          <p:cxnSp>
            <p:nvCxnSpPr>
              <p:cNvPr id="581" name="Straight Connector 580"/>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88" name="Rectangle 587"/>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576" name="TextBox 18"/>
          <p:cNvSpPr txBox="1"/>
          <p:nvPr/>
        </p:nvSpPr>
        <p:spPr>
          <a:xfrm rot="217229">
            <a:off x="3807243" y="5415612"/>
            <a:ext cx="2925106" cy="1181862"/>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err="1">
                <a:gradFill>
                  <a:gsLst>
                    <a:gs pos="2917">
                      <a:srgbClr val="FFFFFF"/>
                    </a:gs>
                    <a:gs pos="30000">
                      <a:srgbClr val="FFFFFF"/>
                    </a:gs>
                  </a:gsLst>
                  <a:lin ang="5400000" scaled="0"/>
                </a:gradFill>
              </a:rPr>
              <a:t>Dependências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necessárias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são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automaticamente</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identificadas</a:t>
            </a:r>
            <a:r>
              <a:rPr lang="en-US" sz="1600" dirty="0">
                <a:gradFill>
                  <a:gsLst>
                    <a:gs pos="2917">
                      <a:srgbClr val="FFFFFF"/>
                    </a:gs>
                    <a:gs pos="30000">
                      <a:srgbClr val="FFFFFF"/>
                    </a:gs>
                  </a:gsLst>
                  <a:lin ang="5400000" scaled="0"/>
                </a:gradFill>
              </a:rPr>
              <a:t> e </a:t>
            </a:r>
            <a:r>
              <a:rPr lang="en-US" sz="1600" dirty="0" err="1">
                <a:gradFill>
                  <a:gsLst>
                    <a:gs pos="2917">
                      <a:srgbClr val="FFFFFF"/>
                    </a:gs>
                    <a:gs pos="30000">
                      <a:srgbClr val="FFFFFF"/>
                    </a:gs>
                  </a:gsLst>
                  <a:lin ang="5400000" scaled="0"/>
                </a:gradFill>
              </a:rPr>
              <a:t>baixadas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localmente</a:t>
            </a:r>
            <a:endParaRPr lang="en-US" sz="1600" dirty="0">
              <a:gradFill>
                <a:gsLst>
                  <a:gs pos="2917">
                    <a:srgbClr val="FFFFFF"/>
                  </a:gs>
                  <a:gs pos="30000">
                    <a:srgbClr val="FFFFFF"/>
                  </a:gs>
                </a:gsLst>
                <a:lin ang="5400000" scaled="0"/>
              </a:gradFill>
            </a:endParaRPr>
          </a:p>
        </p:txBody>
      </p:sp>
      <p:sp>
        <p:nvSpPr>
          <p:cNvPr id="98" name="TextBox 17"/>
          <p:cNvSpPr txBox="1"/>
          <p:nvPr/>
        </p:nvSpPr>
        <p:spPr>
          <a:xfrm rot="205656">
            <a:off x="3674071" y="4236846"/>
            <a:ext cx="3287787" cy="1181862"/>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err="1">
                <a:solidFill>
                  <a:srgbClr val="FFFFFF"/>
                </a:solidFill>
              </a:rPr>
              <a:t>Desenvolvedores</a:t>
            </a:r>
            <a:r>
              <a:rPr lang="en-US" sz="1600" dirty="0">
                <a:solidFill>
                  <a:srgbClr val="FFFFFF"/>
                </a:solidFill>
              </a:rPr>
              <a:t> </a:t>
            </a:r>
            <a:r>
              <a:rPr lang="en-US" sz="1600" dirty="0" err="1">
                <a:solidFill>
                  <a:srgbClr val="FFFFFF"/>
                </a:solidFill>
              </a:rPr>
              <a:t>podem</a:t>
            </a:r>
            <a:r>
              <a:rPr lang="en-US" sz="1600" dirty="0">
                <a:solidFill>
                  <a:srgbClr val="FFFFFF"/>
                </a:solidFill>
              </a:rPr>
              <a:t> </a:t>
            </a:r>
            <a:r>
              <a:rPr lang="en-US" sz="1600" dirty="0" err="1">
                <a:solidFill>
                  <a:srgbClr val="FFFFFF"/>
                </a:solidFill>
              </a:rPr>
              <a:t>escolher</a:t>
            </a:r>
            <a:r>
              <a:rPr lang="en-US" sz="1600" dirty="0">
                <a:solidFill>
                  <a:srgbClr val="FFFFFF"/>
                </a:solidFill>
              </a:rPr>
              <a:t> </a:t>
            </a:r>
            <a:r>
              <a:rPr lang="en-US" sz="1600" dirty="0" err="1">
                <a:solidFill>
                  <a:srgbClr val="FFFFFF"/>
                </a:solidFill>
              </a:rPr>
              <a:t>seus</a:t>
            </a:r>
            <a:r>
              <a:rPr lang="en-US" sz="1600" dirty="0">
                <a:solidFill>
                  <a:srgbClr val="FFFFFF"/>
                </a:solidFill>
              </a:rPr>
              <a:t> frameworks de </a:t>
            </a:r>
            <a:r>
              <a:rPr lang="en-US" sz="1600" dirty="0" err="1">
                <a:solidFill>
                  <a:srgbClr val="FFFFFF"/>
                </a:solidFill>
              </a:rPr>
              <a:t>aplicação</a:t>
            </a:r>
            <a:r>
              <a:rPr lang="en-US" sz="1600" dirty="0">
                <a:solidFill>
                  <a:srgbClr val="FFFFFF"/>
                </a:solidFill>
              </a:rPr>
              <a:t> e </a:t>
            </a:r>
            <a:r>
              <a:rPr lang="en-US" sz="1600" dirty="0" err="1">
                <a:solidFill>
                  <a:srgbClr val="FFFFFF"/>
                </a:solidFill>
              </a:rPr>
              <a:t>puxá-los</a:t>
            </a:r>
            <a:r>
              <a:rPr lang="en-US" sz="1600" dirty="0">
                <a:solidFill>
                  <a:srgbClr val="FFFFFF"/>
                </a:solidFill>
              </a:rPr>
              <a:t> </a:t>
            </a:r>
            <a:r>
              <a:rPr lang="en-US" sz="1600" dirty="0" err="1">
                <a:solidFill>
                  <a:srgbClr val="FFFFFF"/>
                </a:solidFill>
              </a:rPr>
              <a:t>localmente</a:t>
            </a:r>
            <a:r>
              <a:rPr lang="en-US" sz="1600" dirty="0">
                <a:solidFill>
                  <a:srgbClr val="FFFFFF"/>
                </a:solidFill>
              </a:rPr>
              <a:t> </a:t>
            </a:r>
            <a:r>
              <a:rPr lang="en-US" sz="1600" dirty="0">
                <a:gradFill>
                  <a:gsLst>
                    <a:gs pos="2917">
                      <a:srgbClr val="FFFFFF"/>
                    </a:gs>
                    <a:gs pos="30000">
                      <a:srgbClr val="FFFFFF"/>
                    </a:gs>
                  </a:gsLst>
                  <a:lin ang="5400000" scaled="0"/>
                </a:gradFill>
              </a:rPr>
              <a:t>de </a:t>
            </a:r>
            <a:r>
              <a:rPr lang="en-US" sz="1600" dirty="0" err="1">
                <a:gradFill>
                  <a:gsLst>
                    <a:gs pos="2917">
                      <a:srgbClr val="FFFFFF"/>
                    </a:gs>
                    <a:gs pos="30000">
                      <a:srgbClr val="FFFFFF"/>
                    </a:gs>
                  </a:gsLst>
                  <a:lin ang="5400000" scaled="0"/>
                </a:gradFill>
              </a:rPr>
              <a:t>repositórios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centrais</a:t>
            </a:r>
            <a:endParaRPr lang="en-US" sz="16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401140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769634" y="1927291"/>
            <a:ext cx="3657917" cy="4822354"/>
          </a:xfrm>
          <a:prstGeom prst="rect">
            <a:avLst/>
          </a:prstGeom>
        </p:spPr>
      </p:pic>
      <p:sp>
        <p:nvSpPr>
          <p:cNvPr id="20" name="Rounded Rectangle 1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grpSp>
        <p:nvGrpSpPr>
          <p:cNvPr id="14" name="Group 13"/>
          <p:cNvGrpSpPr/>
          <p:nvPr/>
        </p:nvGrpSpPr>
        <p:grpSpPr>
          <a:xfrm>
            <a:off x="503237" y="1139197"/>
            <a:ext cx="2338643" cy="1678829"/>
            <a:chOff x="503237" y="1297243"/>
            <a:chExt cx="2338643" cy="1678829"/>
          </a:xfrm>
        </p:grpSpPr>
        <p:sp>
          <p:nvSpPr>
            <p:cNvPr id="4" name="Freeform 3"/>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7"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6"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6"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6" cstate="print">
              <a:biLevel thresh="25000"/>
            </a:blip>
            <a:srcRect/>
            <a:stretch>
              <a:fillRect/>
            </a:stretch>
          </p:blipFill>
          <p:spPr bwMode="auto">
            <a:xfrm>
              <a:off x="10624011" y="2497498"/>
              <a:ext cx="247374" cy="247374"/>
            </a:xfrm>
            <a:prstGeom prst="rect">
              <a:avLst/>
            </a:prstGeom>
            <a:noFill/>
          </p:spPr>
        </p:pic>
      </p:grpSp>
      <p:sp>
        <p:nvSpPr>
          <p:cNvPr id="593" name="TextBox 592"/>
          <p:cNvSpPr txBox="1"/>
          <p:nvPr/>
        </p:nvSpPr>
        <p:spPr>
          <a:xfrm>
            <a:off x="611159" y="1579610"/>
            <a:ext cx="1145185" cy="1021818"/>
          </a:xfrm>
          <a:prstGeom prst="rect">
            <a:avLst/>
          </a:prstGeom>
          <a:noFill/>
        </p:spPr>
        <p:txBody>
          <a:bodyPr wrap="none" lIns="182880" tIns="146304" rIns="182880" bIns="146304" rtlCol="0">
            <a:spAutoFit/>
          </a:bodyPr>
          <a:lstStyle/>
          <a:p>
            <a:r>
              <a:rPr lang="en-US" sz="500" dirty="0">
                <a:solidFill>
                  <a:srgbClr val="FFFFFF"/>
                </a:solidFill>
                <a:latin typeface="Consolas" panose="020B0609020204030204" pitchFamily="49" charset="0"/>
                <a:cs typeface="Consolas" panose="020B0609020204030204" pitchFamily="49" charset="0"/>
              </a:rPr>
              <a:t>using System;</a:t>
            </a:r>
          </a:p>
          <a:p>
            <a:r>
              <a:rPr lang="en-US" sz="500" dirty="0">
                <a:solidFill>
                  <a:srgbClr val="FFFFFF"/>
                </a:solidFill>
                <a:latin typeface="Consolas" panose="020B0609020204030204" pitchFamily="49" charset="0"/>
                <a:cs typeface="Consolas" panose="020B0609020204030204" pitchFamily="49" charset="0"/>
              </a:rPr>
              <a:t>class Program</a:t>
            </a:r>
          </a:p>
          <a:p>
            <a:r>
              <a:rPr lang="en-US" sz="500" dirty="0">
                <a:solidFill>
                  <a:srgbClr val="FFFFFF"/>
                </a:solidFill>
                <a:latin typeface="Consolas" panose="020B0609020204030204" pitchFamily="49" charset="0"/>
                <a:cs typeface="Consolas" panose="020B0609020204030204" pitchFamily="49" charset="0"/>
              </a:rPr>
              <a:t>{</a:t>
            </a:r>
          </a:p>
          <a:p>
            <a:r>
              <a:rPr lang="en-US" sz="500" dirty="0">
                <a:solidFill>
                  <a:srgbClr val="FFFFFF"/>
                </a:solidFill>
                <a:latin typeface="Consolas" panose="020B0609020204030204" pitchFamily="49" charset="0"/>
                <a:cs typeface="Consolas" panose="020B0609020204030204" pitchFamily="49" charset="0"/>
              </a:rPr>
              <a:t>    static void Main()</a:t>
            </a:r>
          </a:p>
          <a:p>
            <a:r>
              <a:rPr lang="en-US" sz="500" dirty="0">
                <a:solidFill>
                  <a:srgbClr val="FFFFFF"/>
                </a:solidFill>
                <a:latin typeface="Consolas" panose="020B0609020204030204" pitchFamily="49" charset="0"/>
                <a:cs typeface="Consolas" panose="020B0609020204030204" pitchFamily="49" charset="0"/>
              </a:rPr>
              <a:t>    {</a:t>
            </a:r>
          </a:p>
          <a:p>
            <a:endParaRPr lang="en-US" sz="500" dirty="0">
              <a:solidFill>
                <a:srgbClr val="FFFFFF"/>
              </a:solidFill>
              <a:latin typeface="Consolas" panose="020B0609020204030204" pitchFamily="49" charset="0"/>
              <a:cs typeface="Consolas" panose="020B0609020204030204" pitchFamily="49" charset="0"/>
            </a:endParaRPr>
          </a:p>
          <a:p>
            <a:r>
              <a:rPr lang="en-US" sz="500" dirty="0">
                <a:solidFill>
                  <a:srgbClr val="FFFFFF"/>
                </a:solidFill>
                <a:latin typeface="Consolas" panose="020B0609020204030204" pitchFamily="49" charset="0"/>
                <a:cs typeface="Consolas" panose="020B0609020204030204" pitchFamily="49" charset="0"/>
              </a:rPr>
              <a:t>    }</a:t>
            </a:r>
          </a:p>
          <a:p>
            <a:r>
              <a:rPr lang="en-US" sz="500" dirty="0">
                <a:solidFill>
                  <a:srgbClr val="FFFFFF"/>
                </a:solidFill>
                <a:latin typeface="Consolas" panose="020B0609020204030204" pitchFamily="49" charset="0"/>
                <a:cs typeface="Consolas" panose="020B0609020204030204" pitchFamily="49" charset="0"/>
              </a:rPr>
              <a:t>}</a:t>
            </a:r>
          </a:p>
          <a:p>
            <a:pPr>
              <a:lnSpc>
                <a:spcPct val="90000"/>
              </a:lnSpc>
              <a:spcAft>
                <a:spcPts val="600"/>
              </a:spcAft>
            </a:pPr>
            <a:endParaRPr lang="en-US" sz="700" dirty="0">
              <a:gradFill>
                <a:gsLst>
                  <a:gs pos="2917">
                    <a:srgbClr val="FFFFFF"/>
                  </a:gs>
                  <a:gs pos="30000">
                    <a:srgbClr val="FFFFFF"/>
                  </a:gs>
                </a:gsLst>
                <a:lin ang="5400000" scaled="0"/>
              </a:gradFill>
              <a:latin typeface="Consolas" panose="020B0609020204030204" pitchFamily="49" charset="0"/>
              <a:cs typeface="Consolas" panose="020B0609020204030204" pitchFamily="49" charset="0"/>
            </a:endParaRPr>
          </a:p>
        </p:txBody>
      </p:sp>
      <p:pic>
        <p:nvPicPr>
          <p:cNvPr id="594" name="Picture 7" descr="\\MAGNUM\Projects\Microsoft\Cloud Power FY12\Design\ICONS_PNG\Gears.png"/>
          <p:cNvPicPr>
            <a:picLocks noChangeAspect="1" noChangeArrowheads="1"/>
          </p:cNvPicPr>
          <p:nvPr/>
        </p:nvPicPr>
        <p:blipFill>
          <a:blip r:embed="rId7" cstate="print">
            <a:duotone>
              <a:prstClr val="black"/>
              <a:schemeClr val="tx2">
                <a:tint val="45000"/>
                <a:satMod val="400000"/>
              </a:schemeClr>
            </a:duotone>
          </a:blip>
          <a:srcRect/>
          <a:stretch>
            <a:fillRect/>
          </a:stretch>
        </p:blipFill>
        <p:spPr bwMode="auto">
          <a:xfrm>
            <a:off x="4678285" y="1143201"/>
            <a:ext cx="2057263" cy="2057263"/>
          </a:xfrm>
          <a:prstGeom prst="rect">
            <a:avLst/>
          </a:prstGeom>
          <a:noFill/>
        </p:spPr>
      </p:pic>
      <p:cxnSp>
        <p:nvCxnSpPr>
          <p:cNvPr id="595" name="Straight Arrow Connector 594"/>
          <p:cNvCxnSpPr>
            <a:endCxn id="594" idx="1"/>
          </p:cNvCxnSpPr>
          <p:nvPr/>
        </p:nvCxnSpPr>
        <p:spPr>
          <a:xfrm flipV="1">
            <a:off x="2841880" y="2171833"/>
            <a:ext cx="1836405" cy="5185"/>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96" name="TextBox 14"/>
          <p:cNvSpPr txBox="1"/>
          <p:nvPr/>
        </p:nvSpPr>
        <p:spPr>
          <a:xfrm>
            <a:off x="4378250" y="2856405"/>
            <a:ext cx="3287787" cy="1181862"/>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err="1">
                <a:gradFill>
                  <a:gsLst>
                    <a:gs pos="2917">
                      <a:srgbClr val="FFFFFF"/>
                    </a:gs>
                    <a:gs pos="30000">
                      <a:srgbClr val="FFFFFF"/>
                    </a:gs>
                  </a:gsLst>
                  <a:lin ang="5400000" scaled="0"/>
                </a:gradFill>
              </a:rPr>
              <a:t>Desenvolvedores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usam</a:t>
            </a:r>
            <a:r>
              <a:rPr lang="en-US" sz="1600" dirty="0">
                <a:gradFill>
                  <a:gsLst>
                    <a:gs pos="2917">
                      <a:srgbClr val="FFFFFF"/>
                    </a:gs>
                    <a:gs pos="30000">
                      <a:srgbClr val="FFFFFF"/>
                    </a:gs>
                  </a:gsLst>
                  <a:lin ang="5400000" scaled="0"/>
                </a:gradFill>
              </a:rPr>
              <a:t> a </a:t>
            </a:r>
            <a:r>
              <a:rPr lang="en-US" sz="1600" dirty="0" err="1">
                <a:gradFill>
                  <a:gsLst>
                    <a:gs pos="2917">
                      <a:srgbClr val="FFFFFF"/>
                    </a:gs>
                    <a:gs pos="30000">
                      <a:srgbClr val="FFFFFF"/>
                    </a:gs>
                  </a:gsLst>
                  <a:lin ang="5400000" scaled="0"/>
                </a:gradFill>
              </a:rPr>
              <a:t>mesma</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linguagem</a:t>
            </a:r>
            <a:r>
              <a:rPr lang="en-US" sz="1600" dirty="0">
                <a:gradFill>
                  <a:gsLst>
                    <a:gs pos="2917">
                      <a:srgbClr val="FFFFFF"/>
                    </a:gs>
                    <a:gs pos="30000">
                      <a:srgbClr val="FFFFFF"/>
                    </a:gs>
                  </a:gsLst>
                  <a:lin ang="5400000" scaled="0"/>
                </a:gradFill>
              </a:rPr>
              <a:t> de </a:t>
            </a:r>
            <a:r>
              <a:rPr lang="en-US" sz="1600" dirty="0" err="1">
                <a:gradFill>
                  <a:gsLst>
                    <a:gs pos="2917">
                      <a:srgbClr val="FFFFFF"/>
                    </a:gs>
                    <a:gs pos="30000">
                      <a:srgbClr val="FFFFFF"/>
                    </a:gs>
                  </a:gsLst>
                  <a:lin ang="5400000" scaled="0"/>
                </a:gradFill>
              </a:rPr>
              <a:t>programação</a:t>
            </a:r>
            <a:r>
              <a:rPr lang="en-US" sz="1600" dirty="0">
                <a:gradFill>
                  <a:gsLst>
                    <a:gs pos="2917">
                      <a:srgbClr val="FFFFFF"/>
                    </a:gs>
                    <a:gs pos="30000">
                      <a:srgbClr val="FFFFFF"/>
                    </a:gs>
                  </a:gsLst>
                  <a:lin ang="5400000" scaled="0"/>
                </a:gradFill>
              </a:rPr>
              <a:t> e </a:t>
            </a:r>
            <a:r>
              <a:rPr lang="en-US" sz="1600" dirty="0" err="1">
                <a:gradFill>
                  <a:gsLst>
                    <a:gs pos="2917">
                      <a:srgbClr val="FFFFFF"/>
                    </a:gs>
                    <a:gs pos="30000">
                      <a:srgbClr val="FFFFFF"/>
                    </a:gs>
                  </a:gsLst>
                  <a:lin ang="5400000" scaled="0"/>
                </a:gradFill>
              </a:rPr>
              <a:t>ambientes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aos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quais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estão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habituados</a:t>
            </a:r>
            <a:endParaRPr lang="en-US" sz="1600" dirty="0">
              <a:gradFill>
                <a:gsLst>
                  <a:gs pos="2917">
                    <a:srgbClr val="FFFFFF"/>
                  </a:gs>
                  <a:gs pos="30000">
                    <a:srgbClr val="FFFFFF"/>
                  </a:gs>
                </a:gsLst>
                <a:lin ang="5400000" scaled="0"/>
              </a:gradFill>
            </a:endParaRPr>
          </a:p>
        </p:txBody>
      </p:sp>
      <p:grpSp>
        <p:nvGrpSpPr>
          <p:cNvPr id="597" name="Group 596"/>
          <p:cNvGrpSpPr/>
          <p:nvPr/>
        </p:nvGrpSpPr>
        <p:grpSpPr>
          <a:xfrm>
            <a:off x="547962" y="4122813"/>
            <a:ext cx="1882150" cy="951832"/>
            <a:chOff x="4962561" y="2484878"/>
            <a:chExt cx="2522622" cy="1409700"/>
          </a:xfrm>
        </p:grpSpPr>
        <p:grpSp>
          <p:nvGrpSpPr>
            <p:cNvPr id="598" name="Group 597"/>
            <p:cNvGrpSpPr/>
            <p:nvPr/>
          </p:nvGrpSpPr>
          <p:grpSpPr>
            <a:xfrm>
              <a:off x="4962561" y="2484878"/>
              <a:ext cx="2522622" cy="1409700"/>
              <a:chOff x="3703637" y="1744662"/>
              <a:chExt cx="5181600" cy="2895600"/>
            </a:xfrm>
          </p:grpSpPr>
          <p:sp>
            <p:nvSpPr>
              <p:cNvPr id="608" name="Rectangle 607"/>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9" name="Right Bracket 608"/>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10" name="Left Bracket 609"/>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99" name="Straight Connector 598"/>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1" name="Straight Connector 600"/>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2" name="Straight Connector 601"/>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03" name="Group 602"/>
            <p:cNvGrpSpPr/>
            <p:nvPr/>
          </p:nvGrpSpPr>
          <p:grpSpPr>
            <a:xfrm>
              <a:off x="5151321" y="2732528"/>
              <a:ext cx="364693" cy="914400"/>
              <a:chOff x="5528956" y="2849562"/>
              <a:chExt cx="729385" cy="1828800"/>
            </a:xfrm>
          </p:grpSpPr>
          <p:cxnSp>
            <p:nvCxnSpPr>
              <p:cNvPr id="604" name="Straight Connector 603"/>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5" name="Straight Connector 604"/>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6" name="Straight Connector 605"/>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7" name="Straight Connector 606"/>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11" name="Rectangle 610"/>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612" name="Group 611"/>
          <p:cNvGrpSpPr/>
          <p:nvPr/>
        </p:nvGrpSpPr>
        <p:grpSpPr>
          <a:xfrm>
            <a:off x="543375" y="5214161"/>
            <a:ext cx="1882150" cy="951832"/>
            <a:chOff x="4962561" y="2484878"/>
            <a:chExt cx="2522622" cy="1409700"/>
          </a:xfrm>
        </p:grpSpPr>
        <p:grpSp>
          <p:nvGrpSpPr>
            <p:cNvPr id="613" name="Group 612"/>
            <p:cNvGrpSpPr/>
            <p:nvPr/>
          </p:nvGrpSpPr>
          <p:grpSpPr>
            <a:xfrm>
              <a:off x="4962561" y="2484878"/>
              <a:ext cx="2522622" cy="1409700"/>
              <a:chOff x="3703637" y="1744662"/>
              <a:chExt cx="5181600" cy="2895600"/>
            </a:xfrm>
          </p:grpSpPr>
          <p:sp>
            <p:nvSpPr>
              <p:cNvPr id="651" name="Rectangle 65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2" name="Right Bracket 65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53" name="Left Bracket 65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14" name="Straight Connector 613"/>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2" name="Group 631"/>
            <p:cNvGrpSpPr/>
            <p:nvPr/>
          </p:nvGrpSpPr>
          <p:grpSpPr>
            <a:xfrm>
              <a:off x="5151321" y="2732528"/>
              <a:ext cx="364693" cy="914400"/>
              <a:chOff x="5528956" y="2849562"/>
              <a:chExt cx="729385" cy="1828800"/>
            </a:xfrm>
          </p:grpSpPr>
          <p:cxnSp>
            <p:nvCxnSpPr>
              <p:cNvPr id="633" name="Straight Connector 63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54" name="Picture 6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49" y="5539786"/>
            <a:ext cx="1773510" cy="407795"/>
          </a:xfrm>
          <a:prstGeom prst="rect">
            <a:avLst/>
          </a:prstGeom>
        </p:spPr>
      </p:pic>
      <p:sp>
        <p:nvSpPr>
          <p:cNvPr id="98" name="Rounded Rectangle 97"/>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99" name="Group 98"/>
          <p:cNvGrpSpPr/>
          <p:nvPr/>
        </p:nvGrpSpPr>
        <p:grpSpPr>
          <a:xfrm>
            <a:off x="8296160" y="5533699"/>
            <a:ext cx="1882150" cy="951832"/>
            <a:chOff x="4962561" y="2484878"/>
            <a:chExt cx="2522622" cy="1409700"/>
          </a:xfrm>
        </p:grpSpPr>
        <p:grpSp>
          <p:nvGrpSpPr>
            <p:cNvPr id="100" name="Group 99"/>
            <p:cNvGrpSpPr/>
            <p:nvPr/>
          </p:nvGrpSpPr>
          <p:grpSpPr>
            <a:xfrm>
              <a:off x="4962561" y="2484878"/>
              <a:ext cx="2522622" cy="1409700"/>
              <a:chOff x="3703637" y="1744662"/>
              <a:chExt cx="5181600" cy="2895600"/>
            </a:xfrm>
          </p:grpSpPr>
          <p:sp>
            <p:nvSpPr>
              <p:cNvPr id="110" name="Rectangle 109"/>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ight Bracket 110"/>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12" name="Left Bracket 111"/>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01" name="Straight Connector 100"/>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5151321" y="2732528"/>
              <a:ext cx="364693" cy="914400"/>
              <a:chOff x="5528956" y="2849562"/>
              <a:chExt cx="729385" cy="1828800"/>
            </a:xfrm>
          </p:grpSpPr>
          <p:cxnSp>
            <p:nvCxnSpPr>
              <p:cNvPr id="106" name="Straight Connector 105"/>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13" name="Picture 1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114" name="Group 113"/>
          <p:cNvGrpSpPr/>
          <p:nvPr/>
        </p:nvGrpSpPr>
        <p:grpSpPr>
          <a:xfrm>
            <a:off x="8300747" y="4442351"/>
            <a:ext cx="1882150" cy="951832"/>
            <a:chOff x="4962561" y="2484878"/>
            <a:chExt cx="2522622" cy="1409700"/>
          </a:xfrm>
        </p:grpSpPr>
        <p:grpSp>
          <p:nvGrpSpPr>
            <p:cNvPr id="115" name="Group 114"/>
            <p:cNvGrpSpPr/>
            <p:nvPr/>
          </p:nvGrpSpPr>
          <p:grpSpPr>
            <a:xfrm>
              <a:off x="4962561" y="2484878"/>
              <a:ext cx="2522622" cy="1409700"/>
              <a:chOff x="3703637" y="1744662"/>
              <a:chExt cx="5181600" cy="2895600"/>
            </a:xfrm>
          </p:grpSpPr>
          <p:sp>
            <p:nvSpPr>
              <p:cNvPr id="125" name="Rectangle 124"/>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ight Bracket 12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7" name="Left Bracket 126"/>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16" name="Straight Connector 115"/>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5151321" y="2732528"/>
              <a:ext cx="364693" cy="914400"/>
              <a:chOff x="5528956" y="2849562"/>
              <a:chExt cx="729385" cy="1828800"/>
            </a:xfrm>
          </p:grpSpPr>
          <p:cxnSp>
            <p:nvCxnSpPr>
              <p:cNvPr id="121" name="Straight Connector 120"/>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8" name="Rectangle 127"/>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Tree>
    <p:extLst>
      <p:ext uri="{BB962C8B-B14F-4D97-AF65-F5344CB8AC3E}">
        <p14:creationId xmlns:p14="http://schemas.microsoft.com/office/powerpoint/2010/main" val="90109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cxnSp>
        <p:nvCxnSpPr>
          <p:cNvPr id="595" name="Straight Arrow Connector 594"/>
          <p:cNvCxnSpPr/>
          <p:nvPr/>
        </p:nvCxnSpPr>
        <p:spPr>
          <a:xfrm flipV="1">
            <a:off x="2841880" y="2171833"/>
            <a:ext cx="1836405" cy="5185"/>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73" name="Straight Arrow Connector 572"/>
          <p:cNvCxnSpPr/>
          <p:nvPr/>
        </p:nvCxnSpPr>
        <p:spPr>
          <a:xfrm>
            <a:off x="6294191" y="2955483"/>
            <a:ext cx="7048" cy="1126502"/>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99" name="TextBox 14"/>
          <p:cNvSpPr txBox="1"/>
          <p:nvPr/>
        </p:nvSpPr>
        <p:spPr>
          <a:xfrm>
            <a:off x="4643779" y="5600136"/>
            <a:ext cx="3287787" cy="1181862"/>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err="1">
                <a:gradFill>
                  <a:gsLst>
                    <a:gs pos="2917">
                      <a:srgbClr val="FFFFFF"/>
                    </a:gs>
                    <a:gs pos="30000">
                      <a:srgbClr val="FFFFFF"/>
                    </a:gs>
                  </a:gsLst>
                  <a:lin ang="5400000" scaled="0"/>
                </a:gradFill>
              </a:rPr>
              <a:t>Aplicações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são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compiladas</a:t>
            </a:r>
            <a:r>
              <a:rPr lang="en-US" sz="1600" dirty="0">
                <a:gradFill>
                  <a:gsLst>
                    <a:gs pos="2917">
                      <a:srgbClr val="FFFFFF"/>
                    </a:gs>
                    <a:gs pos="30000">
                      <a:srgbClr val="FFFFFF"/>
                    </a:gs>
                  </a:gsLst>
                  <a:lin ang="5400000" scaled="0"/>
                </a:gradFill>
              </a:rPr>
              <a:t> e </a:t>
            </a:r>
            <a:r>
              <a:rPr lang="en-US" sz="1600" dirty="0" err="1">
                <a:gradFill>
                  <a:gsLst>
                    <a:gs pos="2917">
                      <a:srgbClr val="FFFFFF"/>
                    </a:gs>
                    <a:gs pos="30000">
                      <a:srgbClr val="FFFFFF"/>
                    </a:gs>
                  </a:gsLst>
                  <a:lin ang="5400000" scaled="0"/>
                </a:gradFill>
              </a:rPr>
              <a:t>feito</a:t>
            </a:r>
            <a:r>
              <a:rPr lang="en-US" sz="1600" dirty="0">
                <a:gradFill>
                  <a:gsLst>
                    <a:gs pos="2917">
                      <a:srgbClr val="FFFFFF"/>
                    </a:gs>
                    <a:gs pos="30000">
                      <a:srgbClr val="FFFFFF"/>
                    </a:gs>
                  </a:gsLst>
                  <a:lin ang="5400000" scaled="0"/>
                </a:gradFill>
              </a:rPr>
              <a:t> assembled do </a:t>
            </a:r>
            <a:r>
              <a:rPr lang="en-US" sz="1600" dirty="0" err="1">
                <a:gradFill>
                  <a:gsLst>
                    <a:gs pos="2917">
                      <a:srgbClr val="FFFFFF"/>
                    </a:gs>
                    <a:gs pos="30000">
                      <a:srgbClr val="FFFFFF"/>
                    </a:gs>
                  </a:gsLst>
                  <a:lin ang="5400000" scaled="0"/>
                </a:gradFill>
              </a:rPr>
              <a:t>mesmo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jeito</a:t>
            </a:r>
            <a:r>
              <a:rPr lang="en-US" sz="1600" dirty="0">
                <a:gradFill>
                  <a:gsLst>
                    <a:gs pos="2917">
                      <a:srgbClr val="FFFFFF"/>
                    </a:gs>
                    <a:gs pos="30000">
                      <a:srgbClr val="FFFFFF"/>
                    </a:gs>
                  </a:gsLst>
                  <a:lin ang="5400000" scaled="0"/>
                </a:gradFill>
              </a:rPr>
              <a:t> que </a:t>
            </a:r>
            <a:r>
              <a:rPr lang="en-US" sz="1600" dirty="0" err="1">
                <a:gradFill>
                  <a:gsLst>
                    <a:gs pos="2917">
                      <a:srgbClr val="FFFFFF"/>
                    </a:gs>
                    <a:gs pos="30000">
                      <a:srgbClr val="FFFFFF"/>
                    </a:gs>
                  </a:gsLst>
                  <a:lin ang="5400000" scaled="0"/>
                </a:gradFill>
              </a:rPr>
              <a:t>os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desenvolvedores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estão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habituados</a:t>
            </a:r>
            <a:endParaRPr lang="en-US" sz="1600" dirty="0">
              <a:gradFill>
                <a:gsLst>
                  <a:gs pos="2917">
                    <a:srgbClr val="FFFFFF"/>
                  </a:gs>
                  <a:gs pos="30000">
                    <a:srgbClr val="FFFFFF"/>
                  </a:gs>
                </a:gsLst>
                <a:lin ang="5400000" scaled="0"/>
              </a:gradFill>
            </a:endParaRPr>
          </a:p>
        </p:txBody>
      </p:sp>
      <p:pic>
        <p:nvPicPr>
          <p:cNvPr id="428" name="Picture 427"/>
          <p:cNvPicPr>
            <a:picLocks noChangeAspect="1"/>
          </p:cNvPicPr>
          <p:nvPr/>
        </p:nvPicPr>
        <p:blipFill>
          <a:blip r:embed="rId6"/>
          <a:stretch>
            <a:fillRect/>
          </a:stretch>
        </p:blipFill>
        <p:spPr>
          <a:xfrm>
            <a:off x="8769634" y="1927291"/>
            <a:ext cx="3657917" cy="4822354"/>
          </a:xfrm>
          <a:prstGeom prst="rect">
            <a:avLst/>
          </a:prstGeom>
        </p:spPr>
      </p:pic>
      <p:grpSp>
        <p:nvGrpSpPr>
          <p:cNvPr id="3" name="Group 2"/>
          <p:cNvGrpSpPr/>
          <p:nvPr/>
        </p:nvGrpSpPr>
        <p:grpSpPr>
          <a:xfrm>
            <a:off x="5602007" y="4214795"/>
            <a:ext cx="1398357" cy="1454160"/>
            <a:chOff x="5602007" y="4372841"/>
            <a:chExt cx="1398357" cy="1454160"/>
          </a:xfrm>
        </p:grpSpPr>
        <p:pic>
          <p:nvPicPr>
            <p:cNvPr id="575" name="Picture 574"/>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597" name="Picture 596"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5602007" y="4972299"/>
              <a:ext cx="669852" cy="669852"/>
            </a:xfrm>
            <a:prstGeom prst="rect">
              <a:avLst/>
            </a:prstGeom>
            <a:noFill/>
          </p:spPr>
        </p:pic>
        <p:pic>
          <p:nvPicPr>
            <p:cNvPr id="104" name="Picture 103"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6324563" y="4972299"/>
              <a:ext cx="669852" cy="669852"/>
            </a:xfrm>
            <a:prstGeom prst="rect">
              <a:avLst/>
            </a:prstGeom>
            <a:noFill/>
          </p:spPr>
        </p:pic>
        <p:pic>
          <p:nvPicPr>
            <p:cNvPr id="105" name="Picture 104"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106" name="Rounded Rectangle 105"/>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107" name="Group 106"/>
          <p:cNvGrpSpPr/>
          <p:nvPr/>
        </p:nvGrpSpPr>
        <p:grpSpPr>
          <a:xfrm>
            <a:off x="503237" y="1139197"/>
            <a:ext cx="2338643" cy="1678829"/>
            <a:chOff x="503237" y="1297243"/>
            <a:chExt cx="2338643" cy="1678829"/>
          </a:xfrm>
        </p:grpSpPr>
        <p:sp>
          <p:nvSpPr>
            <p:cNvPr id="108" name="Freeform 107"/>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109"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16" name="TextBox 115"/>
          <p:cNvSpPr txBox="1"/>
          <p:nvPr/>
        </p:nvSpPr>
        <p:spPr>
          <a:xfrm>
            <a:off x="611159" y="1579610"/>
            <a:ext cx="1145185" cy="1021818"/>
          </a:xfrm>
          <a:prstGeom prst="rect">
            <a:avLst/>
          </a:prstGeom>
          <a:noFill/>
        </p:spPr>
        <p:txBody>
          <a:bodyPr wrap="none" lIns="182880" tIns="146304" rIns="182880" bIns="146304" rtlCol="0">
            <a:spAutoFit/>
          </a:bodyPr>
          <a:lstStyle/>
          <a:p>
            <a:r>
              <a:rPr lang="en-US" sz="500" dirty="0">
                <a:solidFill>
                  <a:srgbClr val="FFFFFF"/>
                </a:solidFill>
                <a:latin typeface="Consolas" panose="020B0609020204030204" pitchFamily="49" charset="0"/>
                <a:cs typeface="Consolas" panose="020B0609020204030204" pitchFamily="49" charset="0"/>
              </a:rPr>
              <a:t>using System;</a:t>
            </a:r>
          </a:p>
          <a:p>
            <a:r>
              <a:rPr lang="en-US" sz="500" dirty="0">
                <a:solidFill>
                  <a:srgbClr val="FFFFFF"/>
                </a:solidFill>
                <a:latin typeface="Consolas" panose="020B0609020204030204" pitchFamily="49" charset="0"/>
                <a:cs typeface="Consolas" panose="020B0609020204030204" pitchFamily="49" charset="0"/>
              </a:rPr>
              <a:t>class Program</a:t>
            </a:r>
          </a:p>
          <a:p>
            <a:r>
              <a:rPr lang="en-US" sz="500" dirty="0">
                <a:solidFill>
                  <a:srgbClr val="FFFFFF"/>
                </a:solidFill>
                <a:latin typeface="Consolas" panose="020B0609020204030204" pitchFamily="49" charset="0"/>
                <a:cs typeface="Consolas" panose="020B0609020204030204" pitchFamily="49" charset="0"/>
              </a:rPr>
              <a:t>{</a:t>
            </a:r>
          </a:p>
          <a:p>
            <a:r>
              <a:rPr lang="en-US" sz="500" dirty="0">
                <a:solidFill>
                  <a:srgbClr val="FFFFFF"/>
                </a:solidFill>
                <a:latin typeface="Consolas" panose="020B0609020204030204" pitchFamily="49" charset="0"/>
                <a:cs typeface="Consolas" panose="020B0609020204030204" pitchFamily="49" charset="0"/>
              </a:rPr>
              <a:t>    static void Main()</a:t>
            </a:r>
          </a:p>
          <a:p>
            <a:r>
              <a:rPr lang="en-US" sz="500" dirty="0">
                <a:solidFill>
                  <a:srgbClr val="FFFFFF"/>
                </a:solidFill>
                <a:latin typeface="Consolas" panose="020B0609020204030204" pitchFamily="49" charset="0"/>
                <a:cs typeface="Consolas" panose="020B0609020204030204" pitchFamily="49" charset="0"/>
              </a:rPr>
              <a:t>    {</a:t>
            </a:r>
          </a:p>
          <a:p>
            <a:endParaRPr lang="en-US" sz="500" dirty="0">
              <a:solidFill>
                <a:srgbClr val="FFFFFF"/>
              </a:solidFill>
              <a:latin typeface="Consolas" panose="020B0609020204030204" pitchFamily="49" charset="0"/>
              <a:cs typeface="Consolas" panose="020B0609020204030204" pitchFamily="49" charset="0"/>
            </a:endParaRPr>
          </a:p>
          <a:p>
            <a:r>
              <a:rPr lang="en-US" sz="500" dirty="0">
                <a:solidFill>
                  <a:srgbClr val="FFFFFF"/>
                </a:solidFill>
                <a:latin typeface="Consolas" panose="020B0609020204030204" pitchFamily="49" charset="0"/>
                <a:cs typeface="Consolas" panose="020B0609020204030204" pitchFamily="49" charset="0"/>
              </a:rPr>
              <a:t>    }</a:t>
            </a:r>
          </a:p>
          <a:p>
            <a:r>
              <a:rPr lang="en-US" sz="500" dirty="0">
                <a:solidFill>
                  <a:srgbClr val="FFFFFF"/>
                </a:solidFill>
                <a:latin typeface="Consolas" panose="020B0609020204030204" pitchFamily="49" charset="0"/>
                <a:cs typeface="Consolas" panose="020B0609020204030204" pitchFamily="49" charset="0"/>
              </a:rPr>
              <a:t>}</a:t>
            </a:r>
          </a:p>
          <a:p>
            <a:pPr>
              <a:lnSpc>
                <a:spcPct val="90000"/>
              </a:lnSpc>
              <a:spcAft>
                <a:spcPts val="600"/>
              </a:spcAft>
            </a:pPr>
            <a:endParaRPr lang="en-US" sz="700" dirty="0">
              <a:gradFill>
                <a:gsLst>
                  <a:gs pos="2917">
                    <a:srgbClr val="FFFFFF"/>
                  </a:gs>
                  <a:gs pos="30000">
                    <a:srgbClr val="FFFFFF"/>
                  </a:gs>
                </a:gsLst>
                <a:lin ang="5400000" scaled="0"/>
              </a:gradFill>
              <a:latin typeface="Consolas" panose="020B0609020204030204" pitchFamily="49" charset="0"/>
              <a:cs typeface="Consolas" panose="020B0609020204030204" pitchFamily="49" charset="0"/>
            </a:endParaRPr>
          </a:p>
        </p:txBody>
      </p:sp>
      <p:grpSp>
        <p:nvGrpSpPr>
          <p:cNvPr id="117" name="Group 116"/>
          <p:cNvGrpSpPr/>
          <p:nvPr/>
        </p:nvGrpSpPr>
        <p:grpSpPr>
          <a:xfrm>
            <a:off x="547962" y="4122813"/>
            <a:ext cx="1882150" cy="951832"/>
            <a:chOff x="4962561" y="2484878"/>
            <a:chExt cx="2522622" cy="1409700"/>
          </a:xfrm>
        </p:grpSpPr>
        <p:grpSp>
          <p:nvGrpSpPr>
            <p:cNvPr id="118" name="Group 117"/>
            <p:cNvGrpSpPr/>
            <p:nvPr/>
          </p:nvGrpSpPr>
          <p:grpSpPr>
            <a:xfrm>
              <a:off x="4962561" y="2484878"/>
              <a:ext cx="2522622" cy="1409700"/>
              <a:chOff x="3703637" y="1744662"/>
              <a:chExt cx="5181600" cy="2895600"/>
            </a:xfrm>
          </p:grpSpPr>
          <p:sp>
            <p:nvSpPr>
              <p:cNvPr id="128" name="Rectangle 127"/>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30" name="Left Bracket 129"/>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19" name="Straight Connector 118"/>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5151321" y="2732528"/>
              <a:ext cx="364693" cy="914400"/>
              <a:chOff x="5528956" y="2849562"/>
              <a:chExt cx="729385" cy="1828800"/>
            </a:xfrm>
          </p:grpSpPr>
          <p:cxnSp>
            <p:nvCxnSpPr>
              <p:cNvPr id="124" name="Straight Connector 123"/>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1" name="Rectangle 130"/>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132" name="Group 131"/>
          <p:cNvGrpSpPr/>
          <p:nvPr/>
        </p:nvGrpSpPr>
        <p:grpSpPr>
          <a:xfrm>
            <a:off x="543375" y="5214161"/>
            <a:ext cx="1882150" cy="951832"/>
            <a:chOff x="4962561" y="2484878"/>
            <a:chExt cx="2522622" cy="1409700"/>
          </a:xfrm>
        </p:grpSpPr>
        <p:grpSp>
          <p:nvGrpSpPr>
            <p:cNvPr id="133" name="Group 132"/>
            <p:cNvGrpSpPr/>
            <p:nvPr/>
          </p:nvGrpSpPr>
          <p:grpSpPr>
            <a:xfrm>
              <a:off x="4962561" y="2484878"/>
              <a:ext cx="2522622" cy="1409700"/>
              <a:chOff x="3703637" y="1744662"/>
              <a:chExt cx="5181600" cy="2895600"/>
            </a:xfrm>
          </p:grpSpPr>
          <p:sp>
            <p:nvSpPr>
              <p:cNvPr id="143" name="Rectangle 142"/>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ight Bracket 143"/>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45" name="Left Bracket 144"/>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34" name="Straight Connector 133"/>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5151321" y="2732528"/>
              <a:ext cx="364693" cy="914400"/>
              <a:chOff x="5528956" y="2849562"/>
              <a:chExt cx="729385" cy="1828800"/>
            </a:xfrm>
          </p:grpSpPr>
          <p:cxnSp>
            <p:nvCxnSpPr>
              <p:cNvPr id="139" name="Straight Connector 138"/>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46" name="Picture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49" y="5539786"/>
            <a:ext cx="1773510" cy="407795"/>
          </a:xfrm>
          <a:prstGeom prst="rect">
            <a:avLst/>
          </a:prstGeom>
        </p:spPr>
      </p:pic>
      <p:pic>
        <p:nvPicPr>
          <p:cNvPr id="147" name="Picture 7" descr="\\MAGNUM\Projects\Microsoft\Cloud Power FY12\Design\ICONS_PNG\Gears.png"/>
          <p:cNvPicPr>
            <a:picLocks noChangeAspect="1" noChangeArrowheads="1"/>
          </p:cNvPicPr>
          <p:nvPr/>
        </p:nvPicPr>
        <p:blipFill>
          <a:blip r:embed="rId11" cstate="print">
            <a:duotone>
              <a:prstClr val="black"/>
              <a:schemeClr val="tx2">
                <a:tint val="45000"/>
                <a:satMod val="400000"/>
              </a:schemeClr>
            </a:duotone>
          </a:blip>
          <a:srcRect/>
          <a:stretch>
            <a:fillRect/>
          </a:stretch>
        </p:blipFill>
        <p:spPr bwMode="auto">
          <a:xfrm>
            <a:off x="4678285" y="1143201"/>
            <a:ext cx="2057263" cy="2057263"/>
          </a:xfrm>
          <a:prstGeom prst="rect">
            <a:avLst/>
          </a:prstGeom>
          <a:noFill/>
        </p:spPr>
      </p:pic>
      <p:sp>
        <p:nvSpPr>
          <p:cNvPr id="148" name="Rounded Rectangle 147"/>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149" name="Group 148"/>
          <p:cNvGrpSpPr/>
          <p:nvPr/>
        </p:nvGrpSpPr>
        <p:grpSpPr>
          <a:xfrm>
            <a:off x="8296160" y="5533699"/>
            <a:ext cx="1882150" cy="951832"/>
            <a:chOff x="4962561" y="2484878"/>
            <a:chExt cx="2522622" cy="1409700"/>
          </a:xfrm>
        </p:grpSpPr>
        <p:grpSp>
          <p:nvGrpSpPr>
            <p:cNvPr id="150" name="Group 149"/>
            <p:cNvGrpSpPr/>
            <p:nvPr/>
          </p:nvGrpSpPr>
          <p:grpSpPr>
            <a:xfrm>
              <a:off x="4962561" y="2484878"/>
              <a:ext cx="2522622" cy="1409700"/>
              <a:chOff x="3703637" y="1744662"/>
              <a:chExt cx="5181600" cy="2895600"/>
            </a:xfrm>
          </p:grpSpPr>
          <p:sp>
            <p:nvSpPr>
              <p:cNvPr id="160" name="Rectangle 159"/>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ight Bracket 160"/>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62" name="Left Bracket 161"/>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51" name="Straight Connector 150"/>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5" name="Group 154"/>
            <p:cNvGrpSpPr/>
            <p:nvPr/>
          </p:nvGrpSpPr>
          <p:grpSpPr>
            <a:xfrm>
              <a:off x="5151321" y="2732528"/>
              <a:ext cx="364693" cy="914400"/>
              <a:chOff x="5528956" y="2849562"/>
              <a:chExt cx="729385" cy="1828800"/>
            </a:xfrm>
          </p:grpSpPr>
          <p:cxnSp>
            <p:nvCxnSpPr>
              <p:cNvPr id="156" name="Straight Connector 155"/>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63" name="Picture 1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164" name="Group 163"/>
          <p:cNvGrpSpPr/>
          <p:nvPr/>
        </p:nvGrpSpPr>
        <p:grpSpPr>
          <a:xfrm>
            <a:off x="8300747" y="4442351"/>
            <a:ext cx="1882150" cy="951832"/>
            <a:chOff x="4962561" y="2484878"/>
            <a:chExt cx="2522622" cy="1409700"/>
          </a:xfrm>
        </p:grpSpPr>
        <p:grpSp>
          <p:nvGrpSpPr>
            <p:cNvPr id="165" name="Group 164"/>
            <p:cNvGrpSpPr/>
            <p:nvPr/>
          </p:nvGrpSpPr>
          <p:grpSpPr>
            <a:xfrm>
              <a:off x="4962561" y="2484878"/>
              <a:ext cx="2522622" cy="1409700"/>
              <a:chOff x="3703637" y="1744662"/>
              <a:chExt cx="5181600" cy="2895600"/>
            </a:xfrm>
          </p:grpSpPr>
          <p:sp>
            <p:nvSpPr>
              <p:cNvPr id="175" name="Rectangle 174"/>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ight Bracket 17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77" name="Left Bracket 176"/>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66" name="Straight Connector 165"/>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5151321" y="2732528"/>
              <a:ext cx="364693" cy="914400"/>
              <a:chOff x="5528956" y="2849562"/>
              <a:chExt cx="729385" cy="1828800"/>
            </a:xfrm>
          </p:grpSpPr>
          <p:cxnSp>
            <p:nvCxnSpPr>
              <p:cNvPr id="171" name="Straight Connector 170"/>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78" name="Rectangle 177"/>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Tree>
    <p:extLst>
      <p:ext uri="{BB962C8B-B14F-4D97-AF65-F5344CB8AC3E}">
        <p14:creationId xmlns:p14="http://schemas.microsoft.com/office/powerpoint/2010/main" val="51729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r>
              <a:rPr lang="en-US" sz="2000" b="1" dirty="0">
                <a:solidFill>
                  <a:schemeClr val="tx1"/>
                </a:solidFill>
              </a:rPr>
              <a:t> Local</a:t>
            </a:r>
          </a:p>
        </p:txBody>
      </p:sp>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cxnSp>
        <p:nvCxnSpPr>
          <p:cNvPr id="595" name="Straight Arrow Connector 594"/>
          <p:cNvCxnSpPr/>
          <p:nvPr/>
        </p:nvCxnSpPr>
        <p:spPr>
          <a:xfrm flipV="1">
            <a:off x="2841880" y="2171833"/>
            <a:ext cx="1836405" cy="5185"/>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73" name="Straight Arrow Connector 572"/>
          <p:cNvCxnSpPr/>
          <p:nvPr/>
        </p:nvCxnSpPr>
        <p:spPr>
          <a:xfrm>
            <a:off x="6294191" y="2955483"/>
            <a:ext cx="7048" cy="1126502"/>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428" name="Group 427"/>
          <p:cNvGrpSpPr/>
          <p:nvPr/>
        </p:nvGrpSpPr>
        <p:grpSpPr>
          <a:xfrm>
            <a:off x="547962" y="4122813"/>
            <a:ext cx="1882150" cy="951832"/>
            <a:chOff x="4962561" y="2484878"/>
            <a:chExt cx="2522622" cy="1409700"/>
          </a:xfrm>
        </p:grpSpPr>
        <p:grpSp>
          <p:nvGrpSpPr>
            <p:cNvPr id="429" name="Group 428"/>
            <p:cNvGrpSpPr/>
            <p:nvPr/>
          </p:nvGrpSpPr>
          <p:grpSpPr>
            <a:xfrm>
              <a:off x="4962561" y="2484878"/>
              <a:ext cx="2522622" cy="1409700"/>
              <a:chOff x="3703637" y="1744662"/>
              <a:chExt cx="5181600" cy="2895600"/>
            </a:xfrm>
          </p:grpSpPr>
          <p:sp>
            <p:nvSpPr>
              <p:cNvPr id="569" name="Rectangle 568"/>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ight Bracket 569"/>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71" name="Left Bracket 570"/>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430" name="Straight Connector 429"/>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8" name="Group 437"/>
            <p:cNvGrpSpPr/>
            <p:nvPr/>
          </p:nvGrpSpPr>
          <p:grpSpPr>
            <a:xfrm>
              <a:off x="5151321" y="2732528"/>
              <a:ext cx="364693" cy="914400"/>
              <a:chOff x="5528956" y="2849562"/>
              <a:chExt cx="729385" cy="1828800"/>
            </a:xfrm>
          </p:grpSpPr>
          <p:cxnSp>
            <p:nvCxnSpPr>
              <p:cNvPr id="440" name="Straight Connector 439"/>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72" name="Rectangle 571"/>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577" name="Group 576"/>
          <p:cNvGrpSpPr/>
          <p:nvPr/>
        </p:nvGrpSpPr>
        <p:grpSpPr>
          <a:xfrm>
            <a:off x="543375" y="5214161"/>
            <a:ext cx="1882150" cy="951832"/>
            <a:chOff x="4962561" y="2484878"/>
            <a:chExt cx="2522622" cy="1409700"/>
          </a:xfrm>
        </p:grpSpPr>
        <p:grpSp>
          <p:nvGrpSpPr>
            <p:cNvPr id="578" name="Group 577"/>
            <p:cNvGrpSpPr/>
            <p:nvPr/>
          </p:nvGrpSpPr>
          <p:grpSpPr>
            <a:xfrm>
              <a:off x="4962561" y="2484878"/>
              <a:ext cx="2522622" cy="1409700"/>
              <a:chOff x="3703637" y="1744662"/>
              <a:chExt cx="5181600" cy="2895600"/>
            </a:xfrm>
          </p:grpSpPr>
          <p:sp>
            <p:nvSpPr>
              <p:cNvPr id="588" name="Rectangle 587"/>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9" name="Right Bracket 588"/>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91" name="Left Bracket 590"/>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79" name="Straight Connector 578"/>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3" name="Group 582"/>
            <p:cNvGrpSpPr/>
            <p:nvPr/>
          </p:nvGrpSpPr>
          <p:grpSpPr>
            <a:xfrm>
              <a:off x="5151321" y="2732528"/>
              <a:ext cx="364693" cy="914400"/>
              <a:chOff x="5528956" y="2849562"/>
              <a:chExt cx="729385" cy="1828800"/>
            </a:xfrm>
          </p:grpSpPr>
          <p:cxnSp>
            <p:nvCxnSpPr>
              <p:cNvPr id="584" name="Straight Connector 583"/>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7" name="Straight Connector 586"/>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592" name="Picture 5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49" y="5539786"/>
            <a:ext cx="1773510" cy="407795"/>
          </a:xfrm>
          <a:prstGeom prst="rect">
            <a:avLst/>
          </a:prstGeom>
        </p:spPr>
      </p:pic>
      <p:grpSp>
        <p:nvGrpSpPr>
          <p:cNvPr id="608" name="Group 607"/>
          <p:cNvGrpSpPr/>
          <p:nvPr/>
        </p:nvGrpSpPr>
        <p:grpSpPr>
          <a:xfrm>
            <a:off x="553592" y="3022572"/>
            <a:ext cx="1882150" cy="951832"/>
            <a:chOff x="3703637" y="1744662"/>
            <a:chExt cx="5181600" cy="2895600"/>
          </a:xfrm>
        </p:grpSpPr>
        <p:sp>
          <p:nvSpPr>
            <p:cNvPr id="632" name="Rectangle 631"/>
            <p:cNvSpPr/>
            <p:nvPr/>
          </p:nvSpPr>
          <p:spPr bwMode="auto">
            <a:xfrm>
              <a:off x="3789873" y="1829242"/>
              <a:ext cx="5013283" cy="2598061"/>
            </a:xfrm>
            <a:prstGeom prst="rect">
              <a:avLst/>
            </a:prstGeom>
            <a:solidFill>
              <a:schemeClr val="accent1"/>
            </a:solidFill>
            <a:ln w="76200" cmpd="sng">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3" name="Right Bracket 632"/>
            <p:cNvSpPr/>
            <p:nvPr/>
          </p:nvSpPr>
          <p:spPr>
            <a:xfrm>
              <a:off x="8512014" y="1744662"/>
              <a:ext cx="373223" cy="2895600"/>
            </a:xfrm>
            <a:prstGeom prst="righ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48" name="Left Bracket 647"/>
            <p:cNvSpPr/>
            <p:nvPr/>
          </p:nvSpPr>
          <p:spPr>
            <a:xfrm>
              <a:off x="3703637" y="1744662"/>
              <a:ext cx="373223" cy="2895600"/>
            </a:xfrm>
            <a:prstGeom prst="lef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79" name="Straight Arrow Connector 678"/>
          <p:cNvCxnSpPr/>
          <p:nvPr/>
        </p:nvCxnSpPr>
        <p:spPr>
          <a:xfrm flipH="1" flipV="1">
            <a:off x="2631090" y="3796416"/>
            <a:ext cx="3005406" cy="1036636"/>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80" name="TextBox 14"/>
          <p:cNvSpPr txBox="1"/>
          <p:nvPr/>
        </p:nvSpPr>
        <p:spPr>
          <a:xfrm rot="1122519">
            <a:off x="2998711" y="3645551"/>
            <a:ext cx="2457954" cy="1403461"/>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a:gradFill>
                  <a:gsLst>
                    <a:gs pos="2917">
                      <a:srgbClr val="FFFFFF"/>
                    </a:gs>
                    <a:gs pos="30000">
                      <a:srgbClr val="FFFFFF"/>
                    </a:gs>
                  </a:gsLst>
                  <a:lin ang="5400000" scaled="0"/>
                </a:gradFill>
              </a:rPr>
              <a:t>Uma nova </a:t>
            </a:r>
            <a:r>
              <a:rPr lang="en-US" sz="1600" dirty="0" err="1">
                <a:gradFill>
                  <a:gsLst>
                    <a:gs pos="2917">
                      <a:srgbClr val="FFFFFF"/>
                    </a:gs>
                    <a:gs pos="30000">
                      <a:srgbClr val="FFFFFF"/>
                    </a:gs>
                  </a:gsLst>
                  <a:lin ang="5400000" scaled="0"/>
                </a:gradFill>
              </a:rPr>
              <a:t>imagem</a:t>
            </a:r>
            <a:r>
              <a:rPr lang="en-US" sz="1600" dirty="0">
                <a:gradFill>
                  <a:gsLst>
                    <a:gs pos="2917">
                      <a:srgbClr val="FFFFFF"/>
                    </a:gs>
                    <a:gs pos="30000">
                      <a:srgbClr val="FFFFFF"/>
                    </a:gs>
                  </a:gsLst>
                  <a:lin ang="5400000" scaled="0"/>
                </a:gradFill>
              </a:rPr>
              <a:t> de container é </a:t>
            </a:r>
            <a:r>
              <a:rPr lang="en-US" sz="1600" dirty="0" err="1">
                <a:gradFill>
                  <a:gsLst>
                    <a:gs pos="2917">
                      <a:srgbClr val="FFFFFF"/>
                    </a:gs>
                    <a:gs pos="30000">
                      <a:srgbClr val="FFFFFF"/>
                    </a:gs>
                  </a:gsLst>
                  <a:lin ang="5400000" scaled="0"/>
                </a:gradFill>
              </a:rPr>
              <a:t>feita</a:t>
            </a:r>
            <a:r>
              <a:rPr lang="en-US" sz="1600" dirty="0">
                <a:gradFill>
                  <a:gsLst>
                    <a:gs pos="2917">
                      <a:srgbClr val="FFFFFF"/>
                    </a:gs>
                    <a:gs pos="30000">
                      <a:srgbClr val="FFFFFF"/>
                    </a:gs>
                  </a:gsLst>
                  <a:lin ang="5400000" scaled="0"/>
                </a:gradFill>
              </a:rPr>
              <a:t> contend a </a:t>
            </a:r>
            <a:r>
              <a:rPr lang="en-US" sz="1600" dirty="0" err="1">
                <a:gradFill>
                  <a:gsLst>
                    <a:gs pos="2917">
                      <a:srgbClr val="FFFFFF"/>
                    </a:gs>
                    <a:gs pos="30000">
                      <a:srgbClr val="FFFFFF"/>
                    </a:gs>
                  </a:gsLst>
                  <a:lin ang="5400000" scaled="0"/>
                </a:gradFill>
              </a:rPr>
              <a:t>aplicação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escrita</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por</a:t>
            </a:r>
            <a:r>
              <a:rPr lang="en-US" sz="1600" dirty="0">
                <a:gradFill>
                  <a:gsLst>
                    <a:gs pos="2917">
                      <a:srgbClr val="FFFFFF"/>
                    </a:gs>
                    <a:gs pos="30000">
                      <a:srgbClr val="FFFFFF"/>
                    </a:gs>
                  </a:gsLst>
                  <a:lin ang="5400000" scaled="0"/>
                </a:gradFill>
              </a:rPr>
              <a:t> um </a:t>
            </a:r>
            <a:r>
              <a:rPr lang="en-US" sz="1600" dirty="0" err="1">
                <a:gradFill>
                  <a:gsLst>
                    <a:gs pos="2917">
                      <a:srgbClr val="FFFFFF"/>
                    </a:gs>
                    <a:gs pos="30000">
                      <a:srgbClr val="FFFFFF"/>
                    </a:gs>
                  </a:gsLst>
                  <a:lin ang="5400000" scaled="0"/>
                </a:gradFill>
              </a:rPr>
              <a:t>desenvolvedor</a:t>
            </a:r>
            <a:endParaRPr lang="en-US" sz="1600" dirty="0">
              <a:gradFill>
                <a:gsLst>
                  <a:gs pos="2917">
                    <a:srgbClr val="FFFFFF"/>
                  </a:gs>
                  <a:gs pos="30000">
                    <a:srgbClr val="FFFFFF"/>
                  </a:gs>
                </a:gsLst>
                <a:lin ang="5400000" scaled="0"/>
              </a:gradFill>
            </a:endParaRPr>
          </a:p>
        </p:txBody>
      </p:sp>
      <p:pic>
        <p:nvPicPr>
          <p:cNvPr id="590" name="Picture 589"/>
          <p:cNvPicPr>
            <a:picLocks noChangeAspect="1"/>
          </p:cNvPicPr>
          <p:nvPr/>
        </p:nvPicPr>
        <p:blipFill>
          <a:blip r:embed="rId6"/>
          <a:stretch>
            <a:fillRect/>
          </a:stretch>
        </p:blipFill>
        <p:spPr>
          <a:xfrm>
            <a:off x="8769634" y="1927291"/>
            <a:ext cx="3657917" cy="4822354"/>
          </a:xfrm>
          <a:prstGeom prst="rect">
            <a:avLst/>
          </a:prstGeom>
        </p:spPr>
      </p:pic>
      <p:grpSp>
        <p:nvGrpSpPr>
          <p:cNvPr id="599" name="Group 598"/>
          <p:cNvGrpSpPr/>
          <p:nvPr/>
        </p:nvGrpSpPr>
        <p:grpSpPr>
          <a:xfrm>
            <a:off x="503237" y="1139197"/>
            <a:ext cx="2338643" cy="1678829"/>
            <a:chOff x="503237" y="1297243"/>
            <a:chExt cx="2338643" cy="1678829"/>
          </a:xfrm>
        </p:grpSpPr>
        <p:sp>
          <p:nvSpPr>
            <p:cNvPr id="603" name="Freeform 602"/>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604"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5"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6"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7"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9"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0"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1"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12" name="Rounded Rectangle 611"/>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sp>
        <p:nvSpPr>
          <p:cNvPr id="613" name="TextBox 612"/>
          <p:cNvSpPr txBox="1"/>
          <p:nvPr/>
        </p:nvSpPr>
        <p:spPr>
          <a:xfrm>
            <a:off x="611159" y="1579610"/>
            <a:ext cx="1145185" cy="1021818"/>
          </a:xfrm>
          <a:prstGeom prst="rect">
            <a:avLst/>
          </a:prstGeom>
          <a:noFill/>
        </p:spPr>
        <p:txBody>
          <a:bodyPr wrap="none" lIns="182880" tIns="146304" rIns="182880" bIns="146304" rtlCol="0">
            <a:spAutoFit/>
          </a:bodyPr>
          <a:lstStyle/>
          <a:p>
            <a:r>
              <a:rPr lang="en-US" sz="500" dirty="0">
                <a:solidFill>
                  <a:srgbClr val="FFFFFF"/>
                </a:solidFill>
                <a:latin typeface="Consolas" panose="020B0609020204030204" pitchFamily="49" charset="0"/>
                <a:cs typeface="Consolas" panose="020B0609020204030204" pitchFamily="49" charset="0"/>
              </a:rPr>
              <a:t>using System;</a:t>
            </a:r>
          </a:p>
          <a:p>
            <a:r>
              <a:rPr lang="en-US" sz="500" dirty="0">
                <a:solidFill>
                  <a:srgbClr val="FFFFFF"/>
                </a:solidFill>
                <a:latin typeface="Consolas" panose="020B0609020204030204" pitchFamily="49" charset="0"/>
                <a:cs typeface="Consolas" panose="020B0609020204030204" pitchFamily="49" charset="0"/>
              </a:rPr>
              <a:t>class Program</a:t>
            </a:r>
          </a:p>
          <a:p>
            <a:r>
              <a:rPr lang="en-US" sz="500" dirty="0">
                <a:solidFill>
                  <a:srgbClr val="FFFFFF"/>
                </a:solidFill>
                <a:latin typeface="Consolas" panose="020B0609020204030204" pitchFamily="49" charset="0"/>
                <a:cs typeface="Consolas" panose="020B0609020204030204" pitchFamily="49" charset="0"/>
              </a:rPr>
              <a:t>{</a:t>
            </a:r>
          </a:p>
          <a:p>
            <a:r>
              <a:rPr lang="en-US" sz="500" dirty="0">
                <a:solidFill>
                  <a:srgbClr val="FFFFFF"/>
                </a:solidFill>
                <a:latin typeface="Consolas" panose="020B0609020204030204" pitchFamily="49" charset="0"/>
                <a:cs typeface="Consolas" panose="020B0609020204030204" pitchFamily="49" charset="0"/>
              </a:rPr>
              <a:t>    static void Main()</a:t>
            </a:r>
          </a:p>
          <a:p>
            <a:r>
              <a:rPr lang="en-US" sz="500" dirty="0">
                <a:solidFill>
                  <a:srgbClr val="FFFFFF"/>
                </a:solidFill>
                <a:latin typeface="Consolas" panose="020B0609020204030204" pitchFamily="49" charset="0"/>
                <a:cs typeface="Consolas" panose="020B0609020204030204" pitchFamily="49" charset="0"/>
              </a:rPr>
              <a:t>    {</a:t>
            </a:r>
          </a:p>
          <a:p>
            <a:endParaRPr lang="en-US" sz="500" dirty="0">
              <a:solidFill>
                <a:srgbClr val="FFFFFF"/>
              </a:solidFill>
              <a:latin typeface="Consolas" panose="020B0609020204030204" pitchFamily="49" charset="0"/>
              <a:cs typeface="Consolas" panose="020B0609020204030204" pitchFamily="49" charset="0"/>
            </a:endParaRPr>
          </a:p>
          <a:p>
            <a:r>
              <a:rPr lang="en-US" sz="500" dirty="0">
                <a:solidFill>
                  <a:srgbClr val="FFFFFF"/>
                </a:solidFill>
                <a:latin typeface="Consolas" panose="020B0609020204030204" pitchFamily="49" charset="0"/>
                <a:cs typeface="Consolas" panose="020B0609020204030204" pitchFamily="49" charset="0"/>
              </a:rPr>
              <a:t>    }</a:t>
            </a:r>
          </a:p>
          <a:p>
            <a:r>
              <a:rPr lang="en-US" sz="500" dirty="0">
                <a:solidFill>
                  <a:srgbClr val="FFFFFF"/>
                </a:solidFill>
                <a:latin typeface="Consolas" panose="020B0609020204030204" pitchFamily="49" charset="0"/>
                <a:cs typeface="Consolas" panose="020B0609020204030204" pitchFamily="49" charset="0"/>
              </a:rPr>
              <a:t>}</a:t>
            </a:r>
          </a:p>
          <a:p>
            <a:pPr>
              <a:lnSpc>
                <a:spcPct val="90000"/>
              </a:lnSpc>
              <a:spcAft>
                <a:spcPts val="600"/>
              </a:spcAft>
            </a:pPr>
            <a:endParaRPr lang="en-US" sz="700" dirty="0">
              <a:gradFill>
                <a:gsLst>
                  <a:gs pos="2917">
                    <a:srgbClr val="FFFFFF"/>
                  </a:gs>
                  <a:gs pos="30000">
                    <a:srgbClr val="FFFFFF"/>
                  </a:gs>
                </a:gsLst>
                <a:lin ang="5400000" scaled="0"/>
              </a:gradFill>
              <a:latin typeface="Consolas" panose="020B0609020204030204" pitchFamily="49" charset="0"/>
              <a:cs typeface="Consolas" panose="020B0609020204030204" pitchFamily="49" charset="0"/>
            </a:endParaRPr>
          </a:p>
        </p:txBody>
      </p:sp>
      <p:grpSp>
        <p:nvGrpSpPr>
          <p:cNvPr id="614" name="Group 613"/>
          <p:cNvGrpSpPr/>
          <p:nvPr/>
        </p:nvGrpSpPr>
        <p:grpSpPr>
          <a:xfrm>
            <a:off x="8300747" y="4442351"/>
            <a:ext cx="1882150" cy="951832"/>
            <a:chOff x="4962561" y="2484878"/>
            <a:chExt cx="2522622" cy="1409700"/>
          </a:xfrm>
        </p:grpSpPr>
        <p:grpSp>
          <p:nvGrpSpPr>
            <p:cNvPr id="615" name="Group 614"/>
            <p:cNvGrpSpPr/>
            <p:nvPr/>
          </p:nvGrpSpPr>
          <p:grpSpPr>
            <a:xfrm>
              <a:off x="4962561" y="2484878"/>
              <a:ext cx="2522622" cy="1409700"/>
              <a:chOff x="3703637" y="1744662"/>
              <a:chExt cx="5181600" cy="2895600"/>
            </a:xfrm>
          </p:grpSpPr>
          <p:sp>
            <p:nvSpPr>
              <p:cNvPr id="625" name="Rectangle 624"/>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6" name="Right Bracket 62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27" name="Left Bracket 626"/>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16" name="Straight Connector 615"/>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0" name="Group 619"/>
            <p:cNvGrpSpPr/>
            <p:nvPr/>
          </p:nvGrpSpPr>
          <p:grpSpPr>
            <a:xfrm>
              <a:off x="5151321" y="2732528"/>
              <a:ext cx="364693" cy="914400"/>
              <a:chOff x="5528956" y="2849562"/>
              <a:chExt cx="729385" cy="1828800"/>
            </a:xfrm>
          </p:grpSpPr>
          <p:cxnSp>
            <p:nvCxnSpPr>
              <p:cNvPr id="621" name="Straight Connector 620"/>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3" name="Straight Connector 622"/>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4" name="Straight Connector 623"/>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28" name="Rectangle 627"/>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629" name="Group 628"/>
          <p:cNvGrpSpPr/>
          <p:nvPr/>
        </p:nvGrpSpPr>
        <p:grpSpPr>
          <a:xfrm>
            <a:off x="8296160" y="5533699"/>
            <a:ext cx="1882150" cy="951832"/>
            <a:chOff x="4962561" y="2484878"/>
            <a:chExt cx="2522622" cy="1409700"/>
          </a:xfrm>
        </p:grpSpPr>
        <p:grpSp>
          <p:nvGrpSpPr>
            <p:cNvPr id="630" name="Group 629"/>
            <p:cNvGrpSpPr/>
            <p:nvPr/>
          </p:nvGrpSpPr>
          <p:grpSpPr>
            <a:xfrm>
              <a:off x="4962561" y="2484878"/>
              <a:ext cx="2522622" cy="1409700"/>
              <a:chOff x="3703637" y="1744662"/>
              <a:chExt cx="5181600" cy="2895600"/>
            </a:xfrm>
          </p:grpSpPr>
          <p:sp>
            <p:nvSpPr>
              <p:cNvPr id="642" name="Rectangle 641"/>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3" name="Right Bracket 6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44" name="Left Bracket 6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31" name="Straight Connector 630"/>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5" name="Straight Connector 6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6" name="Straight Connector 6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7" name="Group 636"/>
            <p:cNvGrpSpPr/>
            <p:nvPr/>
          </p:nvGrpSpPr>
          <p:grpSpPr>
            <a:xfrm>
              <a:off x="5151321" y="2732528"/>
              <a:ext cx="364693" cy="914400"/>
              <a:chOff x="5528956" y="2849562"/>
              <a:chExt cx="729385" cy="1828800"/>
            </a:xfrm>
          </p:grpSpPr>
          <p:cxnSp>
            <p:nvCxnSpPr>
              <p:cNvPr id="638" name="Straight Connector 6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45" name="Picture 6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124" name="Group 123"/>
          <p:cNvGrpSpPr/>
          <p:nvPr/>
        </p:nvGrpSpPr>
        <p:grpSpPr>
          <a:xfrm>
            <a:off x="5602007" y="4214795"/>
            <a:ext cx="1398357" cy="1454160"/>
            <a:chOff x="5602007" y="4372841"/>
            <a:chExt cx="1398357" cy="1454160"/>
          </a:xfrm>
        </p:grpSpPr>
        <p:pic>
          <p:nvPicPr>
            <p:cNvPr id="125" name="Picture 124"/>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126" name="Picture 125"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5602007" y="4972299"/>
              <a:ext cx="669852" cy="669852"/>
            </a:xfrm>
            <a:prstGeom prst="rect">
              <a:avLst/>
            </a:prstGeom>
            <a:noFill/>
          </p:spPr>
        </p:pic>
        <p:pic>
          <p:nvPicPr>
            <p:cNvPr id="127" name="Picture 126"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6324563" y="4972299"/>
              <a:ext cx="669852" cy="669852"/>
            </a:xfrm>
            <a:prstGeom prst="rect">
              <a:avLst/>
            </a:prstGeom>
            <a:noFill/>
          </p:spPr>
        </p:pic>
        <p:pic>
          <p:nvPicPr>
            <p:cNvPr id="128" name="Picture 127"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129" name="Picture 7" descr="\\MAGNUM\Projects\Microsoft\Cloud Power FY12\Design\ICONS_PNG\Gears.png"/>
          <p:cNvPicPr>
            <a:picLocks noChangeAspect="1" noChangeArrowheads="1"/>
          </p:cNvPicPr>
          <p:nvPr/>
        </p:nvPicPr>
        <p:blipFill>
          <a:blip r:embed="rId11" cstate="print">
            <a:duotone>
              <a:prstClr val="black"/>
              <a:schemeClr val="tx2">
                <a:tint val="45000"/>
                <a:satMod val="400000"/>
              </a:schemeClr>
            </a:duotone>
          </a:blip>
          <a:srcRect/>
          <a:stretch>
            <a:fillRect/>
          </a:stretch>
        </p:blipFill>
        <p:spPr bwMode="auto">
          <a:xfrm>
            <a:off x="4678285" y="1143201"/>
            <a:ext cx="2057263" cy="2057263"/>
          </a:xfrm>
          <a:prstGeom prst="rect">
            <a:avLst/>
          </a:prstGeom>
          <a:noFill/>
        </p:spPr>
      </p:pic>
      <p:pic>
        <p:nvPicPr>
          <p:cNvPr id="131" name="Picture 1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7279" y="3119047"/>
            <a:ext cx="667577" cy="711773"/>
          </a:xfrm>
          <a:prstGeom prst="rect">
            <a:avLst/>
          </a:prstGeom>
        </p:spPr>
      </p:pic>
      <p:pic>
        <p:nvPicPr>
          <p:cNvPr id="132" name="Picture 131" descr="\\MAGNUM\Projects\Microsoft\Cloud Power FY12\Design\ICONS_PNG\Application.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141449" y="3406940"/>
            <a:ext cx="327875" cy="327875"/>
          </a:xfrm>
          <a:prstGeom prst="rect">
            <a:avLst/>
          </a:prstGeom>
          <a:noFill/>
        </p:spPr>
      </p:pic>
      <p:pic>
        <p:nvPicPr>
          <p:cNvPr id="133" name="Picture 132" descr="\\MAGNUM\Projects\Microsoft\Cloud Power FY12\Design\ICONS_PNG\Application.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506621" y="3406940"/>
            <a:ext cx="327875" cy="327875"/>
          </a:xfrm>
          <a:prstGeom prst="rect">
            <a:avLst/>
          </a:prstGeom>
          <a:noFill/>
        </p:spPr>
      </p:pic>
      <p:pic>
        <p:nvPicPr>
          <p:cNvPr id="134" name="Picture 133" descr="\\MAGNUM\Projects\Microsoft\Cloud Power FY12\Design\ICONS_PNG\Application.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320132" y="3138049"/>
            <a:ext cx="327875" cy="327875"/>
          </a:xfrm>
          <a:prstGeom prst="rect">
            <a:avLst/>
          </a:prstGeom>
          <a:noFill/>
        </p:spPr>
      </p:pic>
    </p:spTree>
    <p:extLst>
      <p:ext uri="{BB962C8B-B14F-4D97-AF65-F5344CB8AC3E}">
        <p14:creationId xmlns:p14="http://schemas.microsoft.com/office/powerpoint/2010/main" val="276089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pic>
        <p:nvPicPr>
          <p:cNvPr id="573" name="Picture 572"/>
          <p:cNvPicPr>
            <a:picLocks noChangeAspect="1"/>
          </p:cNvPicPr>
          <p:nvPr/>
        </p:nvPicPr>
        <p:blipFill>
          <a:blip r:embed="rId6"/>
          <a:stretch>
            <a:fillRect/>
          </a:stretch>
        </p:blipFill>
        <p:spPr>
          <a:xfrm>
            <a:off x="8769634" y="1927291"/>
            <a:ext cx="3657917" cy="4822354"/>
          </a:xfrm>
          <a:prstGeom prst="rect">
            <a:avLst/>
          </a:prstGeom>
        </p:spPr>
      </p:pic>
      <p:grpSp>
        <p:nvGrpSpPr>
          <p:cNvPr id="574" name="Group 573"/>
          <p:cNvGrpSpPr/>
          <p:nvPr/>
        </p:nvGrpSpPr>
        <p:grpSpPr>
          <a:xfrm>
            <a:off x="503237" y="1139197"/>
            <a:ext cx="2338643" cy="1678829"/>
            <a:chOff x="503237" y="1297243"/>
            <a:chExt cx="2338643" cy="1678829"/>
          </a:xfrm>
        </p:grpSpPr>
        <p:sp>
          <p:nvSpPr>
            <p:cNvPr id="575" name="Freeform 574"/>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576"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0"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4"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5"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7"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8"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9"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05" name="Rounded Rectangle 604"/>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sp>
        <p:nvSpPr>
          <p:cNvPr id="606" name="TextBox 605"/>
          <p:cNvSpPr txBox="1"/>
          <p:nvPr/>
        </p:nvSpPr>
        <p:spPr>
          <a:xfrm>
            <a:off x="611159" y="1579610"/>
            <a:ext cx="1145185" cy="1021818"/>
          </a:xfrm>
          <a:prstGeom prst="rect">
            <a:avLst/>
          </a:prstGeom>
          <a:noFill/>
        </p:spPr>
        <p:txBody>
          <a:bodyPr wrap="none" lIns="182880" tIns="146304" rIns="182880" bIns="146304" rtlCol="0">
            <a:spAutoFit/>
          </a:bodyPr>
          <a:lstStyle/>
          <a:p>
            <a:r>
              <a:rPr lang="en-US" sz="500" dirty="0">
                <a:solidFill>
                  <a:srgbClr val="FFFFFF"/>
                </a:solidFill>
                <a:latin typeface="Consolas" panose="020B0609020204030204" pitchFamily="49" charset="0"/>
                <a:cs typeface="Consolas" panose="020B0609020204030204" pitchFamily="49" charset="0"/>
              </a:rPr>
              <a:t>using System;</a:t>
            </a:r>
          </a:p>
          <a:p>
            <a:r>
              <a:rPr lang="en-US" sz="500" dirty="0">
                <a:solidFill>
                  <a:srgbClr val="FFFFFF"/>
                </a:solidFill>
                <a:latin typeface="Consolas" panose="020B0609020204030204" pitchFamily="49" charset="0"/>
                <a:cs typeface="Consolas" panose="020B0609020204030204" pitchFamily="49" charset="0"/>
              </a:rPr>
              <a:t>class Program</a:t>
            </a:r>
          </a:p>
          <a:p>
            <a:r>
              <a:rPr lang="en-US" sz="500" dirty="0">
                <a:solidFill>
                  <a:srgbClr val="FFFFFF"/>
                </a:solidFill>
                <a:latin typeface="Consolas" panose="020B0609020204030204" pitchFamily="49" charset="0"/>
                <a:cs typeface="Consolas" panose="020B0609020204030204" pitchFamily="49" charset="0"/>
              </a:rPr>
              <a:t>{</a:t>
            </a:r>
          </a:p>
          <a:p>
            <a:r>
              <a:rPr lang="en-US" sz="500" dirty="0">
                <a:solidFill>
                  <a:srgbClr val="FFFFFF"/>
                </a:solidFill>
                <a:latin typeface="Consolas" panose="020B0609020204030204" pitchFamily="49" charset="0"/>
                <a:cs typeface="Consolas" panose="020B0609020204030204" pitchFamily="49" charset="0"/>
              </a:rPr>
              <a:t>    static void Main()</a:t>
            </a:r>
          </a:p>
          <a:p>
            <a:r>
              <a:rPr lang="en-US" sz="500" dirty="0">
                <a:solidFill>
                  <a:srgbClr val="FFFFFF"/>
                </a:solidFill>
                <a:latin typeface="Consolas" panose="020B0609020204030204" pitchFamily="49" charset="0"/>
                <a:cs typeface="Consolas" panose="020B0609020204030204" pitchFamily="49" charset="0"/>
              </a:rPr>
              <a:t>    {</a:t>
            </a:r>
          </a:p>
          <a:p>
            <a:endParaRPr lang="en-US" sz="500" dirty="0">
              <a:solidFill>
                <a:srgbClr val="FFFFFF"/>
              </a:solidFill>
              <a:latin typeface="Consolas" panose="020B0609020204030204" pitchFamily="49" charset="0"/>
              <a:cs typeface="Consolas" panose="020B0609020204030204" pitchFamily="49" charset="0"/>
            </a:endParaRPr>
          </a:p>
          <a:p>
            <a:r>
              <a:rPr lang="en-US" sz="500" dirty="0">
                <a:solidFill>
                  <a:srgbClr val="FFFFFF"/>
                </a:solidFill>
                <a:latin typeface="Consolas" panose="020B0609020204030204" pitchFamily="49" charset="0"/>
                <a:cs typeface="Consolas" panose="020B0609020204030204" pitchFamily="49" charset="0"/>
              </a:rPr>
              <a:t>    }</a:t>
            </a:r>
          </a:p>
          <a:p>
            <a:r>
              <a:rPr lang="en-US" sz="500" dirty="0">
                <a:solidFill>
                  <a:srgbClr val="FFFFFF"/>
                </a:solidFill>
                <a:latin typeface="Consolas" panose="020B0609020204030204" pitchFamily="49" charset="0"/>
                <a:cs typeface="Consolas" panose="020B0609020204030204" pitchFamily="49" charset="0"/>
              </a:rPr>
              <a:t>}</a:t>
            </a:r>
          </a:p>
          <a:p>
            <a:pPr>
              <a:lnSpc>
                <a:spcPct val="90000"/>
              </a:lnSpc>
              <a:spcAft>
                <a:spcPts val="600"/>
              </a:spcAft>
            </a:pPr>
            <a:endParaRPr lang="en-US" sz="700" dirty="0">
              <a:gradFill>
                <a:gsLst>
                  <a:gs pos="2917">
                    <a:srgbClr val="FFFFFF"/>
                  </a:gs>
                  <a:gs pos="30000">
                    <a:srgbClr val="FFFFFF"/>
                  </a:gs>
                </a:gsLst>
                <a:lin ang="5400000" scaled="0"/>
              </a:gradFill>
              <a:latin typeface="Consolas" panose="020B0609020204030204" pitchFamily="49" charset="0"/>
              <a:cs typeface="Consolas" panose="020B0609020204030204" pitchFamily="49" charset="0"/>
            </a:endParaRPr>
          </a:p>
        </p:txBody>
      </p:sp>
      <p:grpSp>
        <p:nvGrpSpPr>
          <p:cNvPr id="607" name="Group 606"/>
          <p:cNvGrpSpPr/>
          <p:nvPr/>
        </p:nvGrpSpPr>
        <p:grpSpPr>
          <a:xfrm>
            <a:off x="8300747" y="4442351"/>
            <a:ext cx="1882150" cy="951832"/>
            <a:chOff x="4962561" y="2484878"/>
            <a:chExt cx="2522622" cy="1409700"/>
          </a:xfrm>
        </p:grpSpPr>
        <p:grpSp>
          <p:nvGrpSpPr>
            <p:cNvPr id="609" name="Group 608"/>
            <p:cNvGrpSpPr/>
            <p:nvPr/>
          </p:nvGrpSpPr>
          <p:grpSpPr>
            <a:xfrm>
              <a:off x="4962561" y="2484878"/>
              <a:ext cx="2522622" cy="1409700"/>
              <a:chOff x="3703637" y="1744662"/>
              <a:chExt cx="5181600" cy="2895600"/>
            </a:xfrm>
          </p:grpSpPr>
          <p:sp>
            <p:nvSpPr>
              <p:cNvPr id="619" name="Rectangle 618"/>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6" name="Right Bracket 63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42" name="Left Bracket 641"/>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10" name="Straight Connector 609"/>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4" name="Group 613"/>
            <p:cNvGrpSpPr/>
            <p:nvPr/>
          </p:nvGrpSpPr>
          <p:grpSpPr>
            <a:xfrm>
              <a:off x="5151321" y="2732528"/>
              <a:ext cx="364693" cy="914400"/>
              <a:chOff x="5528956" y="2849562"/>
              <a:chExt cx="729385" cy="1828800"/>
            </a:xfrm>
          </p:grpSpPr>
          <p:cxnSp>
            <p:nvCxnSpPr>
              <p:cNvPr id="615" name="Straight Connector 614"/>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43" name="Rectangle 642"/>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644" name="Group 643"/>
          <p:cNvGrpSpPr/>
          <p:nvPr/>
        </p:nvGrpSpPr>
        <p:grpSpPr>
          <a:xfrm>
            <a:off x="8296160" y="5533699"/>
            <a:ext cx="1882150" cy="951832"/>
            <a:chOff x="4962561" y="2484878"/>
            <a:chExt cx="2522622" cy="1409700"/>
          </a:xfrm>
        </p:grpSpPr>
        <p:grpSp>
          <p:nvGrpSpPr>
            <p:cNvPr id="645" name="Group 644"/>
            <p:cNvGrpSpPr/>
            <p:nvPr/>
          </p:nvGrpSpPr>
          <p:grpSpPr>
            <a:xfrm>
              <a:off x="4962561" y="2484878"/>
              <a:ext cx="2522622" cy="1409700"/>
              <a:chOff x="3703637" y="1744662"/>
              <a:chExt cx="5181600" cy="2895600"/>
            </a:xfrm>
          </p:grpSpPr>
          <p:sp>
            <p:nvSpPr>
              <p:cNvPr id="686" name="Rectangle 68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7" name="Right Bracket 68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88" name="Left Bracket 68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46" name="Straight Connector 645"/>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81" name="Group 680"/>
            <p:cNvGrpSpPr/>
            <p:nvPr/>
          </p:nvGrpSpPr>
          <p:grpSpPr>
            <a:xfrm>
              <a:off x="5151321" y="2732528"/>
              <a:ext cx="364693" cy="914400"/>
              <a:chOff x="5528956" y="2849562"/>
              <a:chExt cx="729385" cy="1828800"/>
            </a:xfrm>
          </p:grpSpPr>
          <p:cxnSp>
            <p:nvCxnSpPr>
              <p:cNvPr id="682" name="Straight Connector 68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89" name="Picture 6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109" name="Group 108"/>
          <p:cNvGrpSpPr/>
          <p:nvPr/>
        </p:nvGrpSpPr>
        <p:grpSpPr>
          <a:xfrm>
            <a:off x="8298487" y="3336393"/>
            <a:ext cx="1882150" cy="951832"/>
            <a:chOff x="4962561" y="2484878"/>
            <a:chExt cx="2522622" cy="1409700"/>
          </a:xfrm>
        </p:grpSpPr>
        <p:grpSp>
          <p:nvGrpSpPr>
            <p:cNvPr id="116" name="Group 115"/>
            <p:cNvGrpSpPr/>
            <p:nvPr/>
          </p:nvGrpSpPr>
          <p:grpSpPr>
            <a:xfrm>
              <a:off x="4962561" y="2484878"/>
              <a:ext cx="2522622" cy="1409700"/>
              <a:chOff x="3703637" y="1744662"/>
              <a:chExt cx="5181600" cy="2895600"/>
            </a:xfrm>
          </p:grpSpPr>
          <p:sp>
            <p:nvSpPr>
              <p:cNvPr id="126" name="Rectangle 12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ight Bracket 12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8" name="Left Bracket 12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17" name="Straight Connector 116"/>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5151321" y="2732528"/>
              <a:ext cx="364693" cy="914400"/>
              <a:chOff x="5528956" y="2849562"/>
              <a:chExt cx="729385" cy="1828800"/>
            </a:xfrm>
          </p:grpSpPr>
          <p:cxnSp>
            <p:nvCxnSpPr>
              <p:cNvPr id="122" name="Straight Connector 12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0" name="Rounded Rectangle 13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141" name="Group 140"/>
          <p:cNvGrpSpPr/>
          <p:nvPr/>
        </p:nvGrpSpPr>
        <p:grpSpPr>
          <a:xfrm>
            <a:off x="547962" y="4122813"/>
            <a:ext cx="1882150" cy="951832"/>
            <a:chOff x="4962561" y="2484878"/>
            <a:chExt cx="2522622" cy="1409700"/>
          </a:xfrm>
        </p:grpSpPr>
        <p:grpSp>
          <p:nvGrpSpPr>
            <p:cNvPr id="142" name="Group 141"/>
            <p:cNvGrpSpPr/>
            <p:nvPr/>
          </p:nvGrpSpPr>
          <p:grpSpPr>
            <a:xfrm>
              <a:off x="4962561" y="2484878"/>
              <a:ext cx="2522622" cy="1409700"/>
              <a:chOff x="3703637" y="1744662"/>
              <a:chExt cx="5181600" cy="2895600"/>
            </a:xfrm>
          </p:grpSpPr>
          <p:sp>
            <p:nvSpPr>
              <p:cNvPr id="152" name="Rectangle 151"/>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Right Bracket 15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54" name="Left Bracket 15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43" name="Straight Connector 14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5151321" y="2732528"/>
              <a:ext cx="364693" cy="914400"/>
              <a:chOff x="5528956" y="2849562"/>
              <a:chExt cx="729385" cy="1828800"/>
            </a:xfrm>
          </p:grpSpPr>
          <p:cxnSp>
            <p:nvCxnSpPr>
              <p:cNvPr id="148" name="Straight Connector 14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5" name="Rectangle 154"/>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156" name="Group 155"/>
          <p:cNvGrpSpPr/>
          <p:nvPr/>
        </p:nvGrpSpPr>
        <p:grpSpPr>
          <a:xfrm>
            <a:off x="543375" y="5214161"/>
            <a:ext cx="1882150" cy="951832"/>
            <a:chOff x="4962561" y="2484878"/>
            <a:chExt cx="2522622" cy="1409700"/>
          </a:xfrm>
        </p:grpSpPr>
        <p:grpSp>
          <p:nvGrpSpPr>
            <p:cNvPr id="157" name="Group 156"/>
            <p:cNvGrpSpPr/>
            <p:nvPr/>
          </p:nvGrpSpPr>
          <p:grpSpPr>
            <a:xfrm>
              <a:off x="4962561" y="2484878"/>
              <a:ext cx="2522622" cy="1409700"/>
              <a:chOff x="3703637" y="1744662"/>
              <a:chExt cx="5181600" cy="2895600"/>
            </a:xfrm>
          </p:grpSpPr>
          <p:sp>
            <p:nvSpPr>
              <p:cNvPr id="167" name="Rectangle 166"/>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ight Bracket 16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69" name="Left Bracket 16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58" name="Straight Connector 15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5151321" y="2732528"/>
              <a:ext cx="364693" cy="914400"/>
              <a:chOff x="5528956" y="2849562"/>
              <a:chExt cx="729385" cy="1828800"/>
            </a:xfrm>
          </p:grpSpPr>
          <p:cxnSp>
            <p:nvCxnSpPr>
              <p:cNvPr id="163" name="Straight Connector 16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70" name="Picture 1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49" y="5539786"/>
            <a:ext cx="1773510" cy="407795"/>
          </a:xfrm>
          <a:prstGeom prst="rect">
            <a:avLst/>
          </a:prstGeom>
        </p:spPr>
      </p:pic>
      <p:cxnSp>
        <p:nvCxnSpPr>
          <p:cNvPr id="604" name="Straight Arrow Connector 603"/>
          <p:cNvCxnSpPr/>
          <p:nvPr/>
        </p:nvCxnSpPr>
        <p:spPr>
          <a:xfrm>
            <a:off x="2396851" y="3500760"/>
            <a:ext cx="6047739" cy="454328"/>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03" name="TextBox 14"/>
          <p:cNvSpPr txBox="1"/>
          <p:nvPr/>
        </p:nvSpPr>
        <p:spPr>
          <a:xfrm rot="296292">
            <a:off x="3673679" y="3241162"/>
            <a:ext cx="3238717" cy="960263"/>
          </a:xfrm>
          <a:prstGeom prst="rect">
            <a:avLst/>
          </a:prstGeom>
          <a:solidFill>
            <a:schemeClr val="tx2"/>
          </a:solidFill>
        </p:spPr>
        <p:txBody>
          <a:bodyPr wrap="square" lIns="182880" tIns="146304" rIns="182880" bIns="146304" rtlCol="0">
            <a:spAutoFit/>
          </a:bodyPr>
          <a:lstStyle/>
          <a:p>
            <a:pPr>
              <a:lnSpc>
                <a:spcPct val="90000"/>
              </a:lnSpc>
              <a:spcAft>
                <a:spcPts val="600"/>
              </a:spcAft>
            </a:pPr>
            <a:r>
              <a:rPr lang="en-US" sz="1600" dirty="0">
                <a:gradFill>
                  <a:gsLst>
                    <a:gs pos="2917">
                      <a:srgbClr val="FFFFFF"/>
                    </a:gs>
                    <a:gs pos="30000">
                      <a:srgbClr val="FFFFFF"/>
                    </a:gs>
                  </a:gsLst>
                  <a:lin ang="5400000" scaled="0"/>
                </a:gradFill>
              </a:rPr>
              <a:t>A nova </a:t>
            </a:r>
            <a:r>
              <a:rPr lang="en-US" sz="1600" dirty="0" err="1">
                <a:gradFill>
                  <a:gsLst>
                    <a:gs pos="2917">
                      <a:srgbClr val="FFFFFF"/>
                    </a:gs>
                    <a:gs pos="30000">
                      <a:srgbClr val="FFFFFF"/>
                    </a:gs>
                  </a:gsLst>
                  <a:lin ang="5400000" scaled="0"/>
                </a:gradFill>
              </a:rPr>
              <a:t>imagem</a:t>
            </a:r>
            <a:r>
              <a:rPr lang="en-US" sz="1600" dirty="0">
                <a:gradFill>
                  <a:gsLst>
                    <a:gs pos="2917">
                      <a:srgbClr val="FFFFFF"/>
                    </a:gs>
                    <a:gs pos="30000">
                      <a:srgbClr val="FFFFFF"/>
                    </a:gs>
                  </a:gsLst>
                  <a:lin ang="5400000" scaled="0"/>
                </a:gradFill>
              </a:rPr>
              <a:t> do container de </a:t>
            </a:r>
            <a:r>
              <a:rPr lang="en-US" sz="1600" dirty="0" err="1">
                <a:gradFill>
                  <a:gsLst>
                    <a:gs pos="2917">
                      <a:srgbClr val="FFFFFF"/>
                    </a:gs>
                    <a:gs pos="30000">
                      <a:srgbClr val="FFFFFF"/>
                    </a:gs>
                  </a:gsLst>
                  <a:lin ang="5400000" scaled="0"/>
                </a:gradFill>
              </a:rPr>
              <a:t>aplicação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pode</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ser</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empurrada</a:t>
            </a:r>
            <a:r>
              <a:rPr lang="en-US" sz="1600" dirty="0">
                <a:gradFill>
                  <a:gsLst>
                    <a:gs pos="2917">
                      <a:srgbClr val="FFFFFF"/>
                    </a:gs>
                    <a:gs pos="30000">
                      <a:srgbClr val="FFFFFF"/>
                    </a:gs>
                  </a:gsLst>
                  <a:lin ang="5400000" scaled="0"/>
                </a:gradFill>
              </a:rPr>
              <a:t>” para o </a:t>
            </a:r>
            <a:r>
              <a:rPr lang="en-US" sz="1600" dirty="0" err="1">
                <a:gradFill>
                  <a:gsLst>
                    <a:gs pos="2917">
                      <a:srgbClr val="FFFFFF"/>
                    </a:gs>
                    <a:gs pos="30000">
                      <a:srgbClr val="FFFFFF"/>
                    </a:gs>
                  </a:gsLst>
                  <a:lin ang="5400000" scaled="0"/>
                </a:gradFill>
              </a:rPr>
              <a:t>repositório</a:t>
            </a:r>
            <a:r>
              <a:rPr lang="en-US" sz="1600" dirty="0">
                <a:gradFill>
                  <a:gsLst>
                    <a:gs pos="2917">
                      <a:srgbClr val="FFFFFF"/>
                    </a:gs>
                    <a:gs pos="30000">
                      <a:srgbClr val="FFFFFF"/>
                    </a:gs>
                  </a:gsLst>
                  <a:lin ang="5400000" scaled="0"/>
                </a:gradFill>
              </a:rPr>
              <a:t> central</a:t>
            </a:r>
          </a:p>
        </p:txBody>
      </p:sp>
      <p:grpSp>
        <p:nvGrpSpPr>
          <p:cNvPr id="179" name="Group 178"/>
          <p:cNvGrpSpPr/>
          <p:nvPr/>
        </p:nvGrpSpPr>
        <p:grpSpPr>
          <a:xfrm>
            <a:off x="8903345" y="3460601"/>
            <a:ext cx="693047" cy="711773"/>
            <a:chOff x="1141449" y="3277093"/>
            <a:chExt cx="693047" cy="711773"/>
          </a:xfrm>
        </p:grpSpPr>
        <p:pic>
          <p:nvPicPr>
            <p:cNvPr id="180" name="Picture 17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279" y="3277093"/>
              <a:ext cx="667577" cy="711773"/>
            </a:xfrm>
            <a:prstGeom prst="rect">
              <a:avLst/>
            </a:prstGeom>
          </p:spPr>
        </p:pic>
        <p:pic>
          <p:nvPicPr>
            <p:cNvPr id="181" name="Picture 180"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141449" y="3564986"/>
              <a:ext cx="327875" cy="327875"/>
            </a:xfrm>
            <a:prstGeom prst="rect">
              <a:avLst/>
            </a:prstGeom>
            <a:noFill/>
          </p:spPr>
        </p:pic>
        <p:pic>
          <p:nvPicPr>
            <p:cNvPr id="182" name="Picture 181"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506621" y="3564986"/>
              <a:ext cx="327875" cy="327875"/>
            </a:xfrm>
            <a:prstGeom prst="rect">
              <a:avLst/>
            </a:prstGeom>
            <a:noFill/>
          </p:spPr>
        </p:pic>
        <p:pic>
          <p:nvPicPr>
            <p:cNvPr id="183" name="Picture 182"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320132" y="3296095"/>
              <a:ext cx="327875" cy="327875"/>
            </a:xfrm>
            <a:prstGeom prst="rect">
              <a:avLst/>
            </a:prstGeom>
            <a:noFill/>
          </p:spPr>
        </p:pic>
      </p:grpSp>
      <p:grpSp>
        <p:nvGrpSpPr>
          <p:cNvPr id="171" name="Group 170"/>
          <p:cNvGrpSpPr/>
          <p:nvPr/>
        </p:nvGrpSpPr>
        <p:grpSpPr>
          <a:xfrm>
            <a:off x="553592" y="3022572"/>
            <a:ext cx="1882150" cy="951832"/>
            <a:chOff x="3703637" y="1744662"/>
            <a:chExt cx="5181600" cy="2895600"/>
          </a:xfrm>
        </p:grpSpPr>
        <p:sp>
          <p:nvSpPr>
            <p:cNvPr id="172" name="Rectangle 171"/>
            <p:cNvSpPr/>
            <p:nvPr/>
          </p:nvSpPr>
          <p:spPr bwMode="auto">
            <a:xfrm>
              <a:off x="3789873" y="1829242"/>
              <a:ext cx="5013283" cy="2598061"/>
            </a:xfrm>
            <a:prstGeom prst="rect">
              <a:avLst/>
            </a:prstGeom>
            <a:solidFill>
              <a:schemeClr val="accent1"/>
            </a:solidFill>
            <a:ln w="76200" cmpd="sng">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ight Bracket 172"/>
            <p:cNvSpPr/>
            <p:nvPr/>
          </p:nvSpPr>
          <p:spPr>
            <a:xfrm>
              <a:off x="8512014" y="1744662"/>
              <a:ext cx="373223" cy="2895600"/>
            </a:xfrm>
            <a:prstGeom prst="righ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74" name="Left Bracket 173"/>
            <p:cNvSpPr/>
            <p:nvPr/>
          </p:nvSpPr>
          <p:spPr>
            <a:xfrm>
              <a:off x="3703637" y="1744662"/>
              <a:ext cx="373223" cy="2895600"/>
            </a:xfrm>
            <a:prstGeom prst="lef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 name="Group 3"/>
          <p:cNvGrpSpPr/>
          <p:nvPr/>
        </p:nvGrpSpPr>
        <p:grpSpPr>
          <a:xfrm>
            <a:off x="1141449" y="3119047"/>
            <a:ext cx="693047" cy="711773"/>
            <a:chOff x="1141449" y="3277093"/>
            <a:chExt cx="693047" cy="711773"/>
          </a:xfrm>
        </p:grpSpPr>
        <p:pic>
          <p:nvPicPr>
            <p:cNvPr id="175" name="Picture 1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279" y="3277093"/>
              <a:ext cx="667577" cy="711773"/>
            </a:xfrm>
            <a:prstGeom prst="rect">
              <a:avLst/>
            </a:prstGeom>
          </p:spPr>
        </p:pic>
        <p:pic>
          <p:nvPicPr>
            <p:cNvPr id="176" name="Picture 175"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141449" y="3564986"/>
              <a:ext cx="327875" cy="327875"/>
            </a:xfrm>
            <a:prstGeom prst="rect">
              <a:avLst/>
            </a:prstGeom>
            <a:noFill/>
          </p:spPr>
        </p:pic>
        <p:pic>
          <p:nvPicPr>
            <p:cNvPr id="177" name="Picture 176"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506621" y="3564986"/>
              <a:ext cx="327875" cy="327875"/>
            </a:xfrm>
            <a:prstGeom prst="rect">
              <a:avLst/>
            </a:prstGeom>
            <a:noFill/>
          </p:spPr>
        </p:pic>
        <p:pic>
          <p:nvPicPr>
            <p:cNvPr id="178" name="Picture 177"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320132" y="3296095"/>
              <a:ext cx="327875" cy="327875"/>
            </a:xfrm>
            <a:prstGeom prst="rect">
              <a:avLst/>
            </a:prstGeom>
            <a:noFill/>
          </p:spPr>
        </p:pic>
      </p:grpSp>
    </p:spTree>
    <p:extLst>
      <p:ext uri="{BB962C8B-B14F-4D97-AF65-F5344CB8AC3E}">
        <p14:creationId xmlns:p14="http://schemas.microsoft.com/office/powerpoint/2010/main" val="3212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pic>
        <p:nvPicPr>
          <p:cNvPr id="428" name="Picture 427"/>
          <p:cNvPicPr>
            <a:picLocks noChangeAspect="1"/>
          </p:cNvPicPr>
          <p:nvPr/>
        </p:nvPicPr>
        <p:blipFill>
          <a:blip r:embed="rId6"/>
          <a:stretch>
            <a:fillRect/>
          </a:stretch>
        </p:blipFill>
        <p:spPr>
          <a:xfrm>
            <a:off x="8769634" y="1927291"/>
            <a:ext cx="3657917" cy="4822354"/>
          </a:xfrm>
          <a:prstGeom prst="rect">
            <a:avLst/>
          </a:prstGeom>
        </p:spPr>
      </p:pic>
      <p:sp>
        <p:nvSpPr>
          <p:cNvPr id="75" name="Rounded Rectangle 74"/>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76" name="Group 75"/>
          <p:cNvGrpSpPr/>
          <p:nvPr/>
        </p:nvGrpSpPr>
        <p:grpSpPr>
          <a:xfrm>
            <a:off x="8300747" y="4442351"/>
            <a:ext cx="1882150" cy="951832"/>
            <a:chOff x="4962561" y="2484878"/>
            <a:chExt cx="2522622" cy="1409700"/>
          </a:xfrm>
        </p:grpSpPr>
        <p:grpSp>
          <p:nvGrpSpPr>
            <p:cNvPr id="77" name="Group 76"/>
            <p:cNvGrpSpPr/>
            <p:nvPr/>
          </p:nvGrpSpPr>
          <p:grpSpPr>
            <a:xfrm>
              <a:off x="4962561" y="2484878"/>
              <a:ext cx="2522622" cy="1409700"/>
              <a:chOff x="3703637" y="1744662"/>
              <a:chExt cx="5181600" cy="2895600"/>
            </a:xfrm>
          </p:grpSpPr>
          <p:sp>
            <p:nvSpPr>
              <p:cNvPr id="87" name="Rectangle 86"/>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Bracket 8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9" name="Left Bracket 8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78" name="Straight Connector 7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5151321" y="2732528"/>
              <a:ext cx="364693" cy="914400"/>
              <a:chOff x="5528956" y="2849562"/>
              <a:chExt cx="729385" cy="1828800"/>
            </a:xfrm>
          </p:grpSpPr>
          <p:cxnSp>
            <p:nvCxnSpPr>
              <p:cNvPr id="83" name="Straight Connector 8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0" name="Rectangle 89"/>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91" name="Group 90"/>
          <p:cNvGrpSpPr/>
          <p:nvPr/>
        </p:nvGrpSpPr>
        <p:grpSpPr>
          <a:xfrm>
            <a:off x="8296160" y="5533699"/>
            <a:ext cx="1882150" cy="951832"/>
            <a:chOff x="4962561" y="2484878"/>
            <a:chExt cx="2522622" cy="1409700"/>
          </a:xfrm>
        </p:grpSpPr>
        <p:grpSp>
          <p:nvGrpSpPr>
            <p:cNvPr id="92" name="Group 91"/>
            <p:cNvGrpSpPr/>
            <p:nvPr/>
          </p:nvGrpSpPr>
          <p:grpSpPr>
            <a:xfrm>
              <a:off x="4962561" y="2484878"/>
              <a:ext cx="2522622" cy="1409700"/>
              <a:chOff x="3703637" y="1744662"/>
              <a:chExt cx="5181600" cy="2895600"/>
            </a:xfrm>
          </p:grpSpPr>
          <p:sp>
            <p:nvSpPr>
              <p:cNvPr id="123" name="Rectangle 122"/>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ight Bracket 123"/>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5" name="Left Bracket 124"/>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93" name="Straight Connector 9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5151321" y="2732528"/>
              <a:ext cx="364693" cy="914400"/>
              <a:chOff x="5528956" y="2849562"/>
              <a:chExt cx="729385" cy="1828800"/>
            </a:xfrm>
          </p:grpSpPr>
          <p:cxnSp>
            <p:nvCxnSpPr>
              <p:cNvPr id="119" name="Straight Connector 118"/>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26" name="Picture 1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127" name="Group 126"/>
          <p:cNvGrpSpPr/>
          <p:nvPr/>
        </p:nvGrpSpPr>
        <p:grpSpPr>
          <a:xfrm>
            <a:off x="8298487" y="3336393"/>
            <a:ext cx="1882150" cy="951832"/>
            <a:chOff x="4962561" y="2484878"/>
            <a:chExt cx="2522622" cy="1409700"/>
          </a:xfrm>
        </p:grpSpPr>
        <p:grpSp>
          <p:nvGrpSpPr>
            <p:cNvPr id="128" name="Group 127"/>
            <p:cNvGrpSpPr/>
            <p:nvPr/>
          </p:nvGrpSpPr>
          <p:grpSpPr>
            <a:xfrm>
              <a:off x="4962561" y="2484878"/>
              <a:ext cx="2522622" cy="1409700"/>
              <a:chOff x="3703637" y="1744662"/>
              <a:chExt cx="5181600" cy="2895600"/>
            </a:xfrm>
          </p:grpSpPr>
          <p:sp>
            <p:nvSpPr>
              <p:cNvPr id="138" name="Rectangle 137"/>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Right Bracket 138"/>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40" name="Left Bracket 139"/>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29" name="Straight Connector 128"/>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3" name="Group 132"/>
            <p:cNvGrpSpPr/>
            <p:nvPr/>
          </p:nvGrpSpPr>
          <p:grpSpPr>
            <a:xfrm>
              <a:off x="5151321" y="2732528"/>
              <a:ext cx="364693" cy="914400"/>
              <a:chOff x="5528956" y="2849562"/>
              <a:chExt cx="729385" cy="1828800"/>
            </a:xfrm>
          </p:grpSpPr>
          <p:cxnSp>
            <p:nvCxnSpPr>
              <p:cNvPr id="134" name="Straight Connector 133"/>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1" name="Group 140"/>
          <p:cNvGrpSpPr/>
          <p:nvPr/>
        </p:nvGrpSpPr>
        <p:grpSpPr>
          <a:xfrm>
            <a:off x="8903345" y="3460601"/>
            <a:ext cx="693047" cy="711773"/>
            <a:chOff x="1141449" y="3277093"/>
            <a:chExt cx="693047" cy="711773"/>
          </a:xfrm>
        </p:grpSpPr>
        <p:pic>
          <p:nvPicPr>
            <p:cNvPr id="142" name="Picture 1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279" y="3277093"/>
              <a:ext cx="667577" cy="711773"/>
            </a:xfrm>
            <a:prstGeom prst="rect">
              <a:avLst/>
            </a:prstGeom>
          </p:spPr>
        </p:pic>
        <p:pic>
          <p:nvPicPr>
            <p:cNvPr id="143" name="Picture 142"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141449" y="3564986"/>
              <a:ext cx="327875" cy="327875"/>
            </a:xfrm>
            <a:prstGeom prst="rect">
              <a:avLst/>
            </a:prstGeom>
            <a:noFill/>
          </p:spPr>
        </p:pic>
        <p:pic>
          <p:nvPicPr>
            <p:cNvPr id="144" name="Picture 143"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506621" y="3564986"/>
              <a:ext cx="327875" cy="327875"/>
            </a:xfrm>
            <a:prstGeom prst="rect">
              <a:avLst/>
            </a:prstGeom>
            <a:noFill/>
          </p:spPr>
        </p:pic>
        <p:pic>
          <p:nvPicPr>
            <p:cNvPr id="145" name="Picture 144"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320132" y="3296095"/>
              <a:ext cx="327875" cy="327875"/>
            </a:xfrm>
            <a:prstGeom prst="rect">
              <a:avLst/>
            </a:prstGeom>
            <a:noFill/>
          </p:spPr>
        </p:pic>
      </p:grpSp>
    </p:spTree>
    <p:extLst>
      <p:ext uri="{BB962C8B-B14F-4D97-AF65-F5344CB8AC3E}">
        <p14:creationId xmlns:p14="http://schemas.microsoft.com/office/powerpoint/2010/main" val="354188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sp>
        <p:nvSpPr>
          <p:cNvPr id="570" name="TextBox 569"/>
          <p:cNvSpPr txBox="1"/>
          <p:nvPr/>
        </p:nvSpPr>
        <p:spPr>
          <a:xfrm>
            <a:off x="63537" y="2673102"/>
            <a:ext cx="3251527" cy="1292662"/>
          </a:xfrm>
          <a:prstGeom prst="rect">
            <a:avLst/>
          </a:prstGeom>
          <a:noFill/>
        </p:spPr>
        <p:txBody>
          <a:bodyPr wrap="square" lIns="182880" tIns="146304" rIns="182880" bIns="146304" rtlCol="0">
            <a:spAutoFit/>
          </a:bodyPr>
          <a:lstStyle/>
          <a:p>
            <a:pPr algn="r">
              <a:lnSpc>
                <a:spcPct val="90000"/>
              </a:lnSpc>
              <a:spcAft>
                <a:spcPts val="600"/>
              </a:spcAft>
            </a:pPr>
            <a:r>
              <a:rPr lang="en-US" sz="2400" dirty="0" err="1"/>
              <a:t>Compartilhado</a:t>
            </a:r>
            <a:r>
              <a:rPr lang="en-US" sz="2400" dirty="0"/>
              <a:t> com outros </a:t>
            </a:r>
            <a:r>
              <a:rPr lang="en-US" sz="2400" dirty="0" err="1"/>
              <a:t>desenvolvedores</a:t>
            </a:r>
            <a:endParaRPr lang="en-US" sz="2400" dirty="0"/>
          </a:p>
        </p:txBody>
      </p:sp>
      <p:sp>
        <p:nvSpPr>
          <p:cNvPr id="571" name="TextBox 2"/>
          <p:cNvSpPr txBox="1"/>
          <p:nvPr/>
        </p:nvSpPr>
        <p:spPr>
          <a:xfrm>
            <a:off x="59339" y="1987487"/>
            <a:ext cx="3251527" cy="960263"/>
          </a:xfrm>
          <a:prstGeom prst="rect">
            <a:avLst/>
          </a:prstGeom>
          <a:noFill/>
        </p:spPr>
        <p:txBody>
          <a:bodyPr wrap="square" lIns="182880" tIns="146304" rIns="182880" bIns="146304" rtlCol="0">
            <a:spAutoFit/>
          </a:bodyPr>
          <a:lstStyle/>
          <a:p>
            <a:pPr algn="r">
              <a:lnSpc>
                <a:spcPct val="90000"/>
              </a:lnSpc>
              <a:spcAft>
                <a:spcPts val="600"/>
              </a:spcAft>
            </a:pPr>
            <a:r>
              <a:rPr lang="en-US" sz="2400" dirty="0" err="1"/>
              <a:t>Utilizado</a:t>
            </a:r>
            <a:r>
              <a:rPr lang="en-US" sz="2400" dirty="0"/>
              <a:t> </a:t>
            </a:r>
            <a:r>
              <a:rPr lang="en-US" sz="2400" dirty="0" err="1"/>
              <a:t>parateste</a:t>
            </a:r>
            <a:r>
              <a:rPr lang="en-US" sz="2400" dirty="0"/>
              <a:t> </a:t>
            </a:r>
            <a:r>
              <a:rPr lang="en-US" sz="2400" dirty="0" err="1"/>
              <a:t>unitário</a:t>
            </a:r>
            <a:endParaRPr lang="en-US" sz="2400" dirty="0"/>
          </a:p>
        </p:txBody>
      </p:sp>
      <p:pic>
        <p:nvPicPr>
          <p:cNvPr id="573" name="Picture 572"/>
          <p:cNvPicPr>
            <a:picLocks noChangeAspect="1"/>
          </p:cNvPicPr>
          <p:nvPr/>
        </p:nvPicPr>
        <p:blipFill>
          <a:blip r:embed="rId6"/>
          <a:stretch>
            <a:fillRect/>
          </a:stretch>
        </p:blipFill>
        <p:spPr>
          <a:xfrm>
            <a:off x="8769634" y="1927291"/>
            <a:ext cx="3657917" cy="4822354"/>
          </a:xfrm>
          <a:prstGeom prst="rect">
            <a:avLst/>
          </a:prstGeom>
        </p:spPr>
      </p:pic>
      <p:grpSp>
        <p:nvGrpSpPr>
          <p:cNvPr id="645" name="Group 644"/>
          <p:cNvGrpSpPr/>
          <p:nvPr/>
        </p:nvGrpSpPr>
        <p:grpSpPr>
          <a:xfrm>
            <a:off x="3375601" y="1416139"/>
            <a:ext cx="3203663" cy="2299796"/>
            <a:chOff x="503237" y="1297243"/>
            <a:chExt cx="2338643" cy="1678829"/>
          </a:xfrm>
        </p:grpSpPr>
        <p:sp>
          <p:nvSpPr>
            <p:cNvPr id="646" name="Freeform 645"/>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647"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8"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9"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0"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1"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2"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3"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430" name="Picture 4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8264" y="2424499"/>
            <a:ext cx="944573" cy="519157"/>
          </a:xfrm>
          <a:prstGeom prst="rect">
            <a:avLst/>
          </a:prstGeom>
        </p:spPr>
      </p:pic>
      <p:sp>
        <p:nvSpPr>
          <p:cNvPr id="109" name="Rounded Rectangle 108"/>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110" name="Group 109"/>
          <p:cNvGrpSpPr/>
          <p:nvPr/>
        </p:nvGrpSpPr>
        <p:grpSpPr>
          <a:xfrm>
            <a:off x="8300747" y="4442351"/>
            <a:ext cx="1882150" cy="951832"/>
            <a:chOff x="4962561" y="2484878"/>
            <a:chExt cx="2522622" cy="1409700"/>
          </a:xfrm>
        </p:grpSpPr>
        <p:grpSp>
          <p:nvGrpSpPr>
            <p:cNvPr id="111" name="Group 110"/>
            <p:cNvGrpSpPr/>
            <p:nvPr/>
          </p:nvGrpSpPr>
          <p:grpSpPr>
            <a:xfrm>
              <a:off x="4962561" y="2484878"/>
              <a:ext cx="2522622" cy="1409700"/>
              <a:chOff x="3703637" y="1744662"/>
              <a:chExt cx="5181600" cy="2895600"/>
            </a:xfrm>
          </p:grpSpPr>
          <p:sp>
            <p:nvSpPr>
              <p:cNvPr id="121" name="Rectangle 12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ight Bracket 12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3" name="Left Bracket 12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12" name="Straight Connector 11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5151321" y="2732528"/>
              <a:ext cx="364693" cy="914400"/>
              <a:chOff x="5528956" y="2849562"/>
              <a:chExt cx="729385" cy="1828800"/>
            </a:xfrm>
          </p:grpSpPr>
          <p:cxnSp>
            <p:nvCxnSpPr>
              <p:cNvPr id="117" name="Straight Connector 116"/>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4" name="Rectangle 123"/>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125" name="Group 124"/>
          <p:cNvGrpSpPr/>
          <p:nvPr/>
        </p:nvGrpSpPr>
        <p:grpSpPr>
          <a:xfrm>
            <a:off x="8296160" y="5533699"/>
            <a:ext cx="1882150" cy="951832"/>
            <a:chOff x="4962561" y="2484878"/>
            <a:chExt cx="2522622" cy="1409700"/>
          </a:xfrm>
        </p:grpSpPr>
        <p:grpSp>
          <p:nvGrpSpPr>
            <p:cNvPr id="126" name="Group 125"/>
            <p:cNvGrpSpPr/>
            <p:nvPr/>
          </p:nvGrpSpPr>
          <p:grpSpPr>
            <a:xfrm>
              <a:off x="4962561" y="2484878"/>
              <a:ext cx="2522622" cy="1409700"/>
              <a:chOff x="3703637" y="1744662"/>
              <a:chExt cx="5181600" cy="2895600"/>
            </a:xfrm>
          </p:grpSpPr>
          <p:sp>
            <p:nvSpPr>
              <p:cNvPr id="136" name="Rectangle 13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ight Bracket 13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38" name="Left Bracket 13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27" name="Straight Connector 126"/>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5151321" y="2732528"/>
              <a:ext cx="364693" cy="914400"/>
              <a:chOff x="5528956" y="2849562"/>
              <a:chExt cx="729385" cy="1828800"/>
            </a:xfrm>
          </p:grpSpPr>
          <p:cxnSp>
            <p:nvCxnSpPr>
              <p:cNvPr id="132" name="Straight Connector 13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39" name="Picture 1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cxnSp>
        <p:nvCxnSpPr>
          <p:cNvPr id="572" name="Straight Arrow Connector 571"/>
          <p:cNvCxnSpPr>
            <a:endCxn id="646" idx="20"/>
          </p:cNvCxnSpPr>
          <p:nvPr/>
        </p:nvCxnSpPr>
        <p:spPr>
          <a:xfrm flipH="1" flipV="1">
            <a:off x="6579264" y="2837830"/>
            <a:ext cx="1719223" cy="974480"/>
          </a:xfrm>
          <a:prstGeom prst="straightConnector1">
            <a:avLst/>
          </a:prstGeom>
          <a:solidFill>
            <a:schemeClr val="tx1"/>
          </a:solidFill>
          <a:ln w="28575">
            <a:solidFill>
              <a:schemeClr val="accent4"/>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40" name="Group 139"/>
          <p:cNvGrpSpPr/>
          <p:nvPr/>
        </p:nvGrpSpPr>
        <p:grpSpPr>
          <a:xfrm>
            <a:off x="8298487" y="3336393"/>
            <a:ext cx="1882150" cy="951832"/>
            <a:chOff x="4962561" y="2484878"/>
            <a:chExt cx="2522622" cy="1409700"/>
          </a:xfrm>
        </p:grpSpPr>
        <p:grpSp>
          <p:nvGrpSpPr>
            <p:cNvPr id="141" name="Group 140"/>
            <p:cNvGrpSpPr/>
            <p:nvPr/>
          </p:nvGrpSpPr>
          <p:grpSpPr>
            <a:xfrm>
              <a:off x="4962561" y="2484878"/>
              <a:ext cx="2522622" cy="1409700"/>
              <a:chOff x="3703637" y="1744662"/>
              <a:chExt cx="5181600" cy="2895600"/>
            </a:xfrm>
          </p:grpSpPr>
          <p:sp>
            <p:nvSpPr>
              <p:cNvPr id="151" name="Rectangle 15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ight Bracket 15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53" name="Left Bracket 15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42" name="Straight Connector 14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5151321" y="2732528"/>
              <a:ext cx="364693" cy="914400"/>
              <a:chOff x="5528956" y="2849562"/>
              <a:chExt cx="729385" cy="1828800"/>
            </a:xfrm>
          </p:grpSpPr>
          <p:cxnSp>
            <p:nvCxnSpPr>
              <p:cNvPr id="147" name="Straight Connector 146"/>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8903345" y="3460601"/>
            <a:ext cx="693047" cy="711773"/>
            <a:chOff x="1141449" y="3277093"/>
            <a:chExt cx="693047" cy="711773"/>
          </a:xfrm>
        </p:grpSpPr>
        <p:pic>
          <p:nvPicPr>
            <p:cNvPr id="155" name="Picture 1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7279" y="3277093"/>
              <a:ext cx="667577" cy="711773"/>
            </a:xfrm>
            <a:prstGeom prst="rect">
              <a:avLst/>
            </a:prstGeom>
          </p:spPr>
        </p:pic>
        <p:pic>
          <p:nvPicPr>
            <p:cNvPr id="156" name="Picture 155" descr="\\MAGNUM\Projects\Microsoft\Cloud Power FY12\Design\ICONS_PNG\Application.png"/>
            <p:cNvPicPr>
              <a:picLocks noChangeAspect="1" noChangeArrowheads="1"/>
            </p:cNvPicPr>
            <p:nvPr/>
          </p:nvPicPr>
          <p:blipFill>
            <a:blip r:embed="rId9"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141449" y="3564986"/>
              <a:ext cx="327875" cy="327875"/>
            </a:xfrm>
            <a:prstGeom prst="rect">
              <a:avLst/>
            </a:prstGeom>
            <a:noFill/>
          </p:spPr>
        </p:pic>
        <p:pic>
          <p:nvPicPr>
            <p:cNvPr id="157" name="Picture 156" descr="\\MAGNUM\Projects\Microsoft\Cloud Power FY12\Design\ICONS_PNG\Application.png"/>
            <p:cNvPicPr>
              <a:picLocks noChangeAspect="1" noChangeArrowheads="1"/>
            </p:cNvPicPr>
            <p:nvPr/>
          </p:nvPicPr>
          <p:blipFill>
            <a:blip r:embed="rId9"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506621" y="3564986"/>
              <a:ext cx="327875" cy="327875"/>
            </a:xfrm>
            <a:prstGeom prst="rect">
              <a:avLst/>
            </a:prstGeom>
            <a:noFill/>
          </p:spPr>
        </p:pic>
        <p:pic>
          <p:nvPicPr>
            <p:cNvPr id="158" name="Picture 157" descr="\\MAGNUM\Projects\Microsoft\Cloud Power FY12\Design\ICONS_PNG\Application.png"/>
            <p:cNvPicPr>
              <a:picLocks noChangeAspect="1" noChangeArrowheads="1"/>
            </p:cNvPicPr>
            <p:nvPr/>
          </p:nvPicPr>
          <p:blipFill>
            <a:blip r:embed="rId9"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320132" y="3296095"/>
              <a:ext cx="327875" cy="327875"/>
            </a:xfrm>
            <a:prstGeom prst="rect">
              <a:avLst/>
            </a:prstGeom>
            <a:noFill/>
          </p:spPr>
        </p:pic>
      </p:grpSp>
    </p:spTree>
    <p:extLst>
      <p:ext uri="{BB962C8B-B14F-4D97-AF65-F5344CB8AC3E}">
        <p14:creationId xmlns:p14="http://schemas.microsoft.com/office/powerpoint/2010/main" val="407343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12664"/>
            <a:ext cx="12057380" cy="898600"/>
          </a:xfrm>
        </p:spPr>
        <p:txBody>
          <a:bodyPr/>
          <a:lstStyle/>
          <a:p>
            <a:r>
              <a:rPr lang="en-US" spc="0" dirty="0"/>
              <a:t>Containers</a:t>
            </a:r>
            <a:br>
              <a:rPr lang="en-US" spc="0" dirty="0"/>
            </a:br>
            <a:r>
              <a:rPr lang="en-US" sz="3200" spc="0" dirty="0">
                <a:gradFill>
                  <a:gsLst>
                    <a:gs pos="7619">
                      <a:srgbClr val="00188F"/>
                    </a:gs>
                    <a:gs pos="35000">
                      <a:srgbClr val="00188F"/>
                    </a:gs>
                  </a:gsLst>
                  <a:lin ang="5400000" scaled="0"/>
                </a:gradFill>
              </a:rPr>
              <a:t>Uma nova forma de </a:t>
            </a:r>
            <a:r>
              <a:rPr lang="en-US" sz="3200" spc="0" dirty="0" err="1">
                <a:gradFill>
                  <a:gsLst>
                    <a:gs pos="7619">
                      <a:srgbClr val="00188F"/>
                    </a:gs>
                    <a:gs pos="35000">
                      <a:srgbClr val="00188F"/>
                    </a:gs>
                  </a:gsLst>
                  <a:lin ang="5400000" scaled="0"/>
                </a:gradFill>
              </a:rPr>
              <a:t>construir</a:t>
            </a:r>
            <a:r>
              <a:rPr lang="en-US" sz="3200" spc="0" dirty="0">
                <a:gradFill>
                  <a:gsLst>
                    <a:gs pos="7619">
                      <a:srgbClr val="00188F"/>
                    </a:gs>
                    <a:gs pos="35000">
                      <a:srgbClr val="00188F"/>
                    </a:gs>
                  </a:gsLst>
                  <a:lin ang="5400000" scaled="0"/>
                </a:gradFill>
              </a:rPr>
              <a:t>, </a:t>
            </a:r>
            <a:r>
              <a:rPr lang="en-US" sz="3200" spc="0" dirty="0" err="1">
                <a:gradFill>
                  <a:gsLst>
                    <a:gs pos="7619">
                      <a:srgbClr val="00188F"/>
                    </a:gs>
                    <a:gs pos="35000">
                      <a:srgbClr val="00188F"/>
                    </a:gs>
                  </a:gsLst>
                  <a:lin ang="5400000" scaled="0"/>
                </a:gradFill>
              </a:rPr>
              <a:t>distribuir</a:t>
            </a:r>
            <a:r>
              <a:rPr lang="en-US" sz="3200" spc="0" dirty="0">
                <a:gradFill>
                  <a:gsLst>
                    <a:gs pos="7619">
                      <a:srgbClr val="00188F"/>
                    </a:gs>
                    <a:gs pos="35000">
                      <a:srgbClr val="00188F"/>
                    </a:gs>
                  </a:gsLst>
                  <a:lin ang="5400000" scaled="0"/>
                </a:gradFill>
              </a:rPr>
              <a:t>, </a:t>
            </a:r>
            <a:r>
              <a:rPr lang="en-US" sz="3200" spc="0" dirty="0" err="1">
                <a:gradFill>
                  <a:gsLst>
                    <a:gs pos="7619">
                      <a:srgbClr val="00188F"/>
                    </a:gs>
                    <a:gs pos="35000">
                      <a:srgbClr val="00188F"/>
                    </a:gs>
                  </a:gsLst>
                  <a:lin ang="5400000" scaled="0"/>
                </a:gradFill>
              </a:rPr>
              <a:t>implantar</a:t>
            </a:r>
            <a:r>
              <a:rPr lang="en-US" sz="3200" spc="0" dirty="0">
                <a:gradFill>
                  <a:gsLst>
                    <a:gs pos="7619">
                      <a:srgbClr val="00188F"/>
                    </a:gs>
                    <a:gs pos="35000">
                      <a:srgbClr val="00188F"/>
                    </a:gs>
                  </a:gsLst>
                  <a:lin ang="5400000" scaled="0"/>
                </a:gradFill>
              </a:rPr>
              <a:t> para </a:t>
            </a:r>
            <a:r>
              <a:rPr lang="en-US" sz="3200" spc="0" dirty="0" err="1">
                <a:gradFill>
                  <a:gsLst>
                    <a:gs pos="7619">
                      <a:srgbClr val="00188F"/>
                    </a:gs>
                    <a:gs pos="35000">
                      <a:srgbClr val="00188F"/>
                    </a:gs>
                  </a:gsLst>
                  <a:lin ang="5400000" scaled="0"/>
                </a:gradFill>
              </a:rPr>
              <a:t>instâncias</a:t>
            </a:r>
            <a:r>
              <a:rPr lang="en-US" sz="3200" spc="0" dirty="0">
                <a:gradFill>
                  <a:gsLst>
                    <a:gs pos="7619">
                      <a:srgbClr val="00188F"/>
                    </a:gs>
                    <a:gs pos="35000">
                      <a:srgbClr val="00188F"/>
                    </a:gs>
                  </a:gsLst>
                  <a:lin ang="5400000" scaled="0"/>
                </a:gradFill>
              </a:rPr>
              <a:t> de </a:t>
            </a:r>
            <a:r>
              <a:rPr lang="en-US" sz="3200" spc="0" dirty="0" err="1">
                <a:gradFill>
                  <a:gsLst>
                    <a:gs pos="7619">
                      <a:srgbClr val="00188F"/>
                    </a:gs>
                    <a:gs pos="35000">
                      <a:srgbClr val="00188F"/>
                    </a:gs>
                  </a:gsLst>
                  <a:lin ang="5400000" scaled="0"/>
                </a:gradFill>
              </a:rPr>
              <a:t>aplicações</a:t>
            </a:r>
            <a:endParaRPr lang="en-US" spc="0" dirty="0">
              <a:gradFill>
                <a:gsLst>
                  <a:gs pos="7619">
                    <a:srgbClr val="00188F"/>
                  </a:gs>
                  <a:gs pos="35000">
                    <a:srgbClr val="00188F"/>
                  </a:gs>
                </a:gsLst>
                <a:lin ang="5400000" scaled="0"/>
              </a:gradFill>
            </a:endParaRPr>
          </a:p>
        </p:txBody>
      </p:sp>
      <p:grpSp>
        <p:nvGrpSpPr>
          <p:cNvPr id="53" name="Group 52"/>
          <p:cNvGrpSpPr/>
          <p:nvPr/>
        </p:nvGrpSpPr>
        <p:grpSpPr>
          <a:xfrm>
            <a:off x="814429" y="2150085"/>
            <a:ext cx="1190282" cy="919291"/>
            <a:chOff x="1607293" y="2529497"/>
            <a:chExt cx="1422577" cy="1098699"/>
          </a:xfrm>
        </p:grpSpPr>
        <p:sp>
          <p:nvSpPr>
            <p:cNvPr id="48"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52" name="Group 51"/>
            <p:cNvGrpSpPr/>
            <p:nvPr/>
          </p:nvGrpSpPr>
          <p:grpSpPr>
            <a:xfrm>
              <a:off x="2061884" y="2634924"/>
              <a:ext cx="513394" cy="576136"/>
              <a:chOff x="2304394" y="2806764"/>
              <a:chExt cx="203894" cy="228812"/>
            </a:xfrm>
            <a:solidFill>
              <a:schemeClr val="bg1"/>
            </a:solidFill>
          </p:grpSpPr>
          <p:sp>
            <p:nvSpPr>
              <p:cNvPr id="4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sp>
        <p:nvSpPr>
          <p:cNvPr id="55" name="TextBox 54"/>
          <p:cNvSpPr txBox="1"/>
          <p:nvPr/>
        </p:nvSpPr>
        <p:spPr>
          <a:xfrm>
            <a:off x="798997" y="3009848"/>
            <a:ext cx="1175643"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2"/>
                    </a:gs>
                    <a:gs pos="30000">
                      <a:schemeClr val="tx2"/>
                    </a:gs>
                  </a:gsLst>
                  <a:lin ang="5400000" scaled="0"/>
                </a:gradFill>
              </a:rPr>
              <a:t>Físico</a:t>
            </a:r>
            <a:endParaRPr lang="en-US" sz="2400" b="1" dirty="0">
              <a:gradFill>
                <a:gsLst>
                  <a:gs pos="2917">
                    <a:schemeClr val="tx2"/>
                  </a:gs>
                  <a:gs pos="30000">
                    <a:schemeClr val="tx2"/>
                  </a:gs>
                </a:gsLst>
                <a:lin ang="5400000" scaled="0"/>
              </a:gradFill>
            </a:endParaRPr>
          </a:p>
        </p:txBody>
      </p:sp>
      <p:grpSp>
        <p:nvGrpSpPr>
          <p:cNvPr id="54" name="Group 53"/>
          <p:cNvGrpSpPr/>
          <p:nvPr/>
        </p:nvGrpSpPr>
        <p:grpSpPr>
          <a:xfrm>
            <a:off x="804913" y="3967742"/>
            <a:ext cx="1188720" cy="1908467"/>
            <a:chOff x="5119137" y="1711739"/>
            <a:chExt cx="1420738" cy="2335832"/>
          </a:xfrm>
        </p:grpSpPr>
        <p:sp>
          <p:nvSpPr>
            <p:cNvPr id="4" name="Freeform 5"/>
            <p:cNvSpPr>
              <a:spLocks noChangeAspect="1" noEditPoints="1"/>
            </p:cNvSpPr>
            <p:nvPr/>
          </p:nvSpPr>
          <p:spPr bwMode="auto">
            <a:xfrm>
              <a:off x="5119137" y="2950290"/>
              <a:ext cx="1420738" cy="109728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7" name="Group 6"/>
            <p:cNvGrpSpPr/>
            <p:nvPr/>
          </p:nvGrpSpPr>
          <p:grpSpPr>
            <a:xfrm>
              <a:off x="5215615" y="2330646"/>
              <a:ext cx="600352" cy="548244"/>
              <a:chOff x="7225183" y="4826255"/>
              <a:chExt cx="420688" cy="384175"/>
            </a:xfrm>
          </p:grpSpPr>
          <p:sp>
            <p:nvSpPr>
              <p:cNvPr id="36" name="Rectangle 35"/>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p:cNvGrpSpPr/>
              <p:nvPr/>
            </p:nvGrpSpPr>
            <p:grpSpPr>
              <a:xfrm>
                <a:off x="7225183" y="4826255"/>
                <a:ext cx="420688" cy="384175"/>
                <a:chOff x="7225183" y="4826255"/>
                <a:chExt cx="420688" cy="384175"/>
              </a:xfrm>
              <a:solidFill>
                <a:schemeClr val="accent4"/>
              </a:solidFill>
            </p:grpSpPr>
            <p:sp>
              <p:nvSpPr>
                <p:cNvPr id="38"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9"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0"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1"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nvGrpSpPr>
            <p:cNvPr id="8" name="Group 7"/>
            <p:cNvGrpSpPr/>
            <p:nvPr/>
          </p:nvGrpSpPr>
          <p:grpSpPr>
            <a:xfrm>
              <a:off x="5841813" y="2330646"/>
              <a:ext cx="600352" cy="548244"/>
              <a:chOff x="7225183" y="4826255"/>
              <a:chExt cx="420688" cy="384175"/>
            </a:xfrm>
          </p:grpSpPr>
          <p:sp>
            <p:nvSpPr>
              <p:cNvPr id="30" name="Rectangle 29"/>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7225183" y="4826255"/>
                <a:ext cx="420688" cy="384175"/>
                <a:chOff x="7225183" y="4826255"/>
                <a:chExt cx="420688" cy="384175"/>
              </a:xfrm>
              <a:solidFill>
                <a:schemeClr val="accent4"/>
              </a:solidFill>
            </p:grpSpPr>
            <p:sp>
              <p:nvSpPr>
                <p:cNvPr id="32"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3"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4"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5"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nvGrpSpPr>
            <p:cNvPr id="10" name="Group 9"/>
            <p:cNvGrpSpPr/>
            <p:nvPr/>
          </p:nvGrpSpPr>
          <p:grpSpPr>
            <a:xfrm>
              <a:off x="5215615" y="1711739"/>
              <a:ext cx="600352" cy="548244"/>
              <a:chOff x="7225183" y="4826255"/>
              <a:chExt cx="420688" cy="384175"/>
            </a:xfrm>
          </p:grpSpPr>
          <p:sp>
            <p:nvSpPr>
              <p:cNvPr id="18" name="Rectangle 17"/>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7225183" y="4826255"/>
                <a:ext cx="420688" cy="384175"/>
                <a:chOff x="7225183" y="4826255"/>
                <a:chExt cx="420688" cy="384175"/>
              </a:xfrm>
              <a:solidFill>
                <a:schemeClr val="accent4"/>
              </a:solidFill>
            </p:grpSpPr>
            <p:sp>
              <p:nvSpPr>
                <p:cNvPr id="20"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nvGrpSpPr>
            <p:cNvPr id="11" name="Group 10"/>
            <p:cNvGrpSpPr/>
            <p:nvPr/>
          </p:nvGrpSpPr>
          <p:grpSpPr>
            <a:xfrm>
              <a:off x="5841813" y="1711739"/>
              <a:ext cx="600352" cy="548244"/>
              <a:chOff x="7225183" y="4826255"/>
              <a:chExt cx="420688" cy="384175"/>
            </a:xfrm>
          </p:grpSpPr>
          <p:sp>
            <p:nvSpPr>
              <p:cNvPr id="12" name="Rectangle 11"/>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7225183" y="4826255"/>
                <a:ext cx="420688" cy="384175"/>
                <a:chOff x="7225183" y="4826255"/>
                <a:chExt cx="420688" cy="384175"/>
              </a:xfrm>
              <a:solidFill>
                <a:schemeClr val="accent4"/>
              </a:solidFill>
            </p:grpSpPr>
            <p:sp>
              <p:nvSpPr>
                <p:cNvPr id="14"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sp>
        <p:nvSpPr>
          <p:cNvPr id="56" name="TextBox 55"/>
          <p:cNvSpPr txBox="1"/>
          <p:nvPr/>
        </p:nvSpPr>
        <p:spPr>
          <a:xfrm>
            <a:off x="722870" y="5800926"/>
            <a:ext cx="13528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7619">
                      <a:srgbClr val="00188F"/>
                    </a:gs>
                    <a:gs pos="35000">
                      <a:srgbClr val="00188F"/>
                    </a:gs>
                  </a:gsLst>
                  <a:lin ang="5400000" scaled="0"/>
                </a:gradFill>
              </a:rPr>
              <a:t>Virtual</a:t>
            </a:r>
          </a:p>
        </p:txBody>
      </p:sp>
      <p:sp>
        <p:nvSpPr>
          <p:cNvPr id="58" name="TextBox 57"/>
          <p:cNvSpPr txBox="1"/>
          <p:nvPr/>
        </p:nvSpPr>
        <p:spPr>
          <a:xfrm>
            <a:off x="1940057" y="1776250"/>
            <a:ext cx="814967" cy="1888209"/>
          </a:xfrm>
          <a:prstGeom prst="rect">
            <a:avLst/>
          </a:prstGeom>
          <a:noFill/>
        </p:spPr>
        <p:txBody>
          <a:bodyPr wrap="none" lIns="182880" tIns="146304" rIns="182880" bIns="146304" rtlCol="0">
            <a:spAutoFit/>
          </a:bodyPr>
          <a:lstStyle/>
          <a:p>
            <a:pPr>
              <a:lnSpc>
                <a:spcPct val="90000"/>
              </a:lnSpc>
              <a:spcAft>
                <a:spcPts val="600"/>
              </a:spcAft>
            </a:pPr>
            <a:r>
              <a:rPr lang="en-US" sz="11500" dirty="0">
                <a:solidFill>
                  <a:schemeClr val="tx2"/>
                </a:solidFill>
              </a:rPr>
              <a:t>}</a:t>
            </a:r>
            <a:endParaRPr lang="en-US" sz="1600" dirty="0">
              <a:solidFill>
                <a:schemeClr val="tx2"/>
              </a:solidFill>
            </a:endParaRPr>
          </a:p>
        </p:txBody>
      </p:sp>
      <p:sp>
        <p:nvSpPr>
          <p:cNvPr id="59" name="TextBox 58"/>
          <p:cNvSpPr txBox="1"/>
          <p:nvPr/>
        </p:nvSpPr>
        <p:spPr>
          <a:xfrm>
            <a:off x="1940057" y="3967742"/>
            <a:ext cx="814967" cy="1888209"/>
          </a:xfrm>
          <a:prstGeom prst="rect">
            <a:avLst/>
          </a:prstGeom>
          <a:noFill/>
        </p:spPr>
        <p:txBody>
          <a:bodyPr wrap="none" lIns="182880" tIns="146304" rIns="182880" bIns="146304" rtlCol="0">
            <a:spAutoFit/>
          </a:bodyPr>
          <a:lstStyle/>
          <a:p>
            <a:pPr>
              <a:lnSpc>
                <a:spcPct val="90000"/>
              </a:lnSpc>
              <a:spcAft>
                <a:spcPts val="600"/>
              </a:spcAft>
            </a:pPr>
            <a:r>
              <a:rPr lang="en-US" sz="11500" dirty="0">
                <a:solidFill>
                  <a:srgbClr val="00188F"/>
                </a:solidFill>
              </a:rPr>
              <a:t>}</a:t>
            </a:r>
            <a:endParaRPr lang="en-US" sz="1600" dirty="0">
              <a:solidFill>
                <a:srgbClr val="00188F"/>
              </a:solidFill>
            </a:endParaRPr>
          </a:p>
        </p:txBody>
      </p:sp>
      <p:sp>
        <p:nvSpPr>
          <p:cNvPr id="60" name="TextBox 59"/>
          <p:cNvSpPr txBox="1"/>
          <p:nvPr/>
        </p:nvSpPr>
        <p:spPr>
          <a:xfrm>
            <a:off x="2507330" y="1917393"/>
            <a:ext cx="3489459" cy="1702004"/>
          </a:xfrm>
          <a:prstGeom prst="rect">
            <a:avLst/>
          </a:prstGeom>
          <a:noFill/>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Aplicações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tradicionalmente</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construídas</a:t>
            </a:r>
            <a:r>
              <a:rPr lang="en-US" sz="1600" dirty="0">
                <a:gradFill>
                  <a:gsLst>
                    <a:gs pos="2917">
                      <a:schemeClr val="tx1"/>
                    </a:gs>
                    <a:gs pos="30000">
                      <a:schemeClr val="tx1"/>
                    </a:gs>
                  </a:gsLst>
                  <a:lin ang="5400000" scaled="0"/>
                </a:gradFill>
              </a:rPr>
              <a:t> e </a:t>
            </a:r>
            <a:r>
              <a:rPr lang="en-US" sz="1600" dirty="0" err="1">
                <a:gradFill>
                  <a:gsLst>
                    <a:gs pos="2917">
                      <a:schemeClr val="tx1"/>
                    </a:gs>
                    <a:gs pos="30000">
                      <a:schemeClr val="tx1"/>
                    </a:gs>
                  </a:gsLst>
                  <a:lin ang="5400000" scaled="0"/>
                </a:gradFill>
              </a:rPr>
              <a:t>implantadas</a:t>
            </a:r>
            <a:r>
              <a:rPr lang="en-US" sz="1600" dirty="0">
                <a:gradFill>
                  <a:gsLst>
                    <a:gs pos="2917">
                      <a:schemeClr val="tx1"/>
                    </a:gs>
                    <a:gs pos="30000">
                      <a:schemeClr val="tx1"/>
                    </a:gs>
                  </a:gsLst>
                  <a:lin ang="5400000" scaled="0"/>
                </a:gradFill>
              </a:rPr>
              <a:t> em </a:t>
            </a:r>
            <a:r>
              <a:rPr lang="en-US" sz="1600" dirty="0" err="1">
                <a:gradFill>
                  <a:gsLst>
                    <a:gs pos="2917">
                      <a:schemeClr val="tx1"/>
                    </a:gs>
                    <a:gs pos="30000">
                      <a:schemeClr val="tx1"/>
                    </a:gs>
                  </a:gsLst>
                  <a:lin ang="5400000" scaled="0"/>
                </a:gradFill>
              </a:rPr>
              <a:t>servidores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físicos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relação</a:t>
            </a:r>
            <a:r>
              <a:rPr lang="en-US" sz="1600" dirty="0">
                <a:gradFill>
                  <a:gsLst>
                    <a:gs pos="2917">
                      <a:schemeClr val="tx1"/>
                    </a:gs>
                    <a:gs pos="30000">
                      <a:schemeClr val="tx1"/>
                    </a:gs>
                  </a:gsLst>
                  <a:lin ang="5400000" scaled="0"/>
                </a:gradFill>
              </a:rPr>
              <a:t> 1:1)</a:t>
            </a:r>
          </a:p>
          <a:p>
            <a:pPr>
              <a:lnSpc>
                <a:spcPct val="90000"/>
              </a:lnSpc>
              <a:spcAft>
                <a:spcPts val="600"/>
              </a:spcAft>
            </a:pPr>
            <a:r>
              <a:rPr lang="en-US" sz="1600" dirty="0" err="1">
                <a:gradFill>
                  <a:gsLst>
                    <a:gs pos="2917">
                      <a:schemeClr val="tx1"/>
                    </a:gs>
                    <a:gs pos="30000">
                      <a:schemeClr val="tx1"/>
                    </a:gs>
                  </a:gsLst>
                  <a:lin ang="5400000" scaled="0"/>
                </a:gradFill>
              </a:rPr>
              <a:t>Novas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aplicações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necessitam</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sistemas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físicos</a:t>
            </a:r>
            <a:r>
              <a:rPr lang="en-US" sz="1600" dirty="0">
                <a:gradFill>
                  <a:gsLst>
                    <a:gs pos="2917">
                      <a:schemeClr val="tx1"/>
                    </a:gs>
                    <a:gs pos="30000">
                      <a:schemeClr val="tx1"/>
                    </a:gs>
                  </a:gsLst>
                  <a:lin ang="5400000" scaled="0"/>
                </a:gradFill>
              </a:rPr>
              <a:t> para </a:t>
            </a:r>
            <a:r>
              <a:rPr lang="en-US" sz="1600" dirty="0" err="1">
                <a:gradFill>
                  <a:gsLst>
                    <a:gs pos="2917">
                      <a:schemeClr val="tx1"/>
                    </a:gs>
                    <a:gs pos="30000">
                      <a:schemeClr val="tx1"/>
                    </a:gs>
                  </a:gsLst>
                  <a:lin ang="5400000" scaled="0"/>
                </a:gradFill>
              </a:rPr>
              <a:t>isolamento</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recursos</a:t>
            </a:r>
            <a:endParaRPr lang="en-US" sz="1600" dirty="0">
              <a:gradFill>
                <a:gsLst>
                  <a:gs pos="2917">
                    <a:schemeClr val="tx1"/>
                  </a:gs>
                  <a:gs pos="30000">
                    <a:schemeClr val="tx1"/>
                  </a:gs>
                </a:gsLst>
                <a:lin ang="5400000" scaled="0"/>
              </a:gradFill>
            </a:endParaRPr>
          </a:p>
        </p:txBody>
      </p:sp>
      <p:sp>
        <p:nvSpPr>
          <p:cNvPr id="61" name="TextBox 60"/>
          <p:cNvSpPr txBox="1"/>
          <p:nvPr/>
        </p:nvSpPr>
        <p:spPr>
          <a:xfrm>
            <a:off x="2523089" y="4109166"/>
            <a:ext cx="3489459" cy="2742289"/>
          </a:xfrm>
          <a:prstGeom prst="rect">
            <a:avLst/>
          </a:prstGeom>
          <a:noFill/>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Altas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taxas</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consolidação</a:t>
            </a:r>
            <a:r>
              <a:rPr lang="en-US" sz="1600" dirty="0">
                <a:gradFill>
                  <a:gsLst>
                    <a:gs pos="2917">
                      <a:schemeClr val="tx1"/>
                    </a:gs>
                    <a:gs pos="30000">
                      <a:schemeClr val="tx1"/>
                    </a:gs>
                  </a:gsLst>
                  <a:lin ang="5400000" scaled="0"/>
                </a:gradFill>
              </a:rPr>
              <a:t> e </a:t>
            </a:r>
            <a:r>
              <a:rPr lang="en-US" sz="1600" dirty="0" err="1">
                <a:gradFill>
                  <a:gsLst>
                    <a:gs pos="2917">
                      <a:schemeClr val="tx1"/>
                    </a:gs>
                    <a:gs pos="30000">
                      <a:schemeClr val="tx1"/>
                    </a:gs>
                  </a:gsLst>
                  <a:lin ang="5400000" scaled="0"/>
                </a:gradFill>
              </a:rPr>
              <a:t>melhor</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utilização</a:t>
            </a: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err="1">
                <a:gradFill>
                  <a:gsLst>
                    <a:gs pos="2917">
                      <a:schemeClr val="tx1"/>
                    </a:gs>
                    <a:gs pos="30000">
                      <a:schemeClr val="tx1"/>
                    </a:gs>
                  </a:gsLst>
                  <a:lin ang="5400000" scaled="0"/>
                </a:gradFill>
              </a:rPr>
              <a:t>Implantação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rápida</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aplicativos</a:t>
            </a:r>
            <a:r>
              <a:rPr lang="en-US" sz="1600" dirty="0">
                <a:gradFill>
                  <a:gsLst>
                    <a:gs pos="2917">
                      <a:schemeClr val="tx1"/>
                    </a:gs>
                    <a:gs pos="30000">
                      <a:schemeClr val="tx1"/>
                    </a:gs>
                  </a:gsLst>
                  <a:lin ang="5400000" scaled="0"/>
                </a:gradFill>
              </a:rPr>
              <a:t> em </a:t>
            </a:r>
            <a:r>
              <a:rPr lang="en-US" sz="1600" dirty="0" err="1">
                <a:gradFill>
                  <a:gsLst>
                    <a:gs pos="2917">
                      <a:schemeClr val="tx1"/>
                    </a:gs>
                    <a:gs pos="30000">
                      <a:schemeClr val="tx1"/>
                    </a:gs>
                  </a:gsLst>
                  <a:lin ang="5400000" scaled="0"/>
                </a:gradFill>
              </a:rPr>
              <a:t>relação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método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tradicional</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servidores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físicos</a:t>
            </a:r>
            <a:r>
              <a:rPr lang="en-US" sz="1600" dirty="0">
                <a:gradFill>
                  <a:gsLst>
                    <a:gs pos="2917">
                      <a:schemeClr val="tx1"/>
                    </a:gs>
                    <a:gs pos="30000">
                      <a:schemeClr val="tx1"/>
                    </a:gs>
                  </a:gsLst>
                  <a:lin ang="5400000" scaled="0"/>
                </a:gradFill>
              </a:rPr>
              <a:t>)</a:t>
            </a:r>
          </a:p>
          <a:p>
            <a:pPr>
              <a:lnSpc>
                <a:spcPct val="90000"/>
              </a:lnSpc>
              <a:spcAft>
                <a:spcPts val="600"/>
              </a:spcAft>
            </a:pPr>
            <a:r>
              <a:rPr lang="en-US" sz="1600" dirty="0" err="1">
                <a:gradFill>
                  <a:gsLst>
                    <a:gs pos="2917">
                      <a:schemeClr val="tx1"/>
                    </a:gs>
                    <a:gs pos="30000">
                      <a:schemeClr val="tx1"/>
                    </a:gs>
                  </a:gsLst>
                  <a:lin ang="5400000" scaled="0"/>
                </a:gradFill>
              </a:rPr>
              <a:t>Aplicativos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implantados</a:t>
            </a:r>
            <a:r>
              <a:rPr lang="en-US" sz="1600" dirty="0">
                <a:gradFill>
                  <a:gsLst>
                    <a:gs pos="2917">
                      <a:schemeClr val="tx1"/>
                    </a:gs>
                    <a:gs pos="30000">
                      <a:schemeClr val="tx1"/>
                    </a:gs>
                  </a:gsLst>
                  <a:lin ang="5400000" scaled="0"/>
                </a:gradFill>
              </a:rPr>
              <a:t> em VMs com </a:t>
            </a:r>
            <a:r>
              <a:rPr lang="en-US" sz="1600" dirty="0" err="1">
                <a:gradFill>
                  <a:gsLst>
                    <a:gs pos="2917">
                      <a:schemeClr val="tx1"/>
                    </a:gs>
                    <a:gs pos="30000">
                      <a:schemeClr val="tx1"/>
                    </a:gs>
                  </a:gsLst>
                  <a:lin ang="5400000" scaled="0"/>
                </a:gradFill>
              </a:rPr>
              <a:t>alta</a:t>
            </a:r>
            <a:r>
              <a:rPr lang="en-US" sz="1600" dirty="0">
                <a:gradFill>
                  <a:gsLst>
                    <a:gs pos="2917">
                      <a:schemeClr val="tx1"/>
                    </a:gs>
                    <a:gs pos="30000">
                      <a:schemeClr val="tx1"/>
                    </a:gs>
                  </a:gsLst>
                  <a:lin ang="5400000" scaled="0"/>
                </a:gradFill>
              </a:rPr>
              <a:t> taxa de </a:t>
            </a:r>
            <a:r>
              <a:rPr lang="en-US" sz="1600" dirty="0" err="1">
                <a:gradFill>
                  <a:gsLst>
                    <a:gs pos="2917">
                      <a:schemeClr val="tx1"/>
                    </a:gs>
                    <a:gs pos="30000">
                      <a:schemeClr val="tx1"/>
                    </a:gs>
                  </a:gsLst>
                  <a:lin ang="5400000" scaled="0"/>
                </a:gradFill>
              </a:rPr>
              <a:t>sucesso</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compatibilidade</a:t>
            </a: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Apps </a:t>
            </a:r>
            <a:r>
              <a:rPr lang="en-US" sz="1600" dirty="0" err="1">
                <a:gradFill>
                  <a:gsLst>
                    <a:gs pos="2917">
                      <a:schemeClr val="tx1"/>
                    </a:gs>
                    <a:gs pos="30000">
                      <a:schemeClr val="tx1"/>
                    </a:gs>
                  </a:gsLst>
                  <a:lin ang="5400000" scaled="0"/>
                </a:gradFill>
              </a:rPr>
              <a:t>beneficiadas</a:t>
            </a:r>
            <a:r>
              <a:rPr lang="en-US" sz="1600" dirty="0">
                <a:gradFill>
                  <a:gsLst>
                    <a:gs pos="2917">
                      <a:schemeClr val="tx1"/>
                    </a:gs>
                    <a:gs pos="30000">
                      <a:schemeClr val="tx1"/>
                    </a:gs>
                  </a:gsLst>
                  <a:lin ang="5400000" scaled="0"/>
                </a:gradFill>
              </a:rPr>
              <a:t> com Recursos de VM (ex: Live migration, HA)</a:t>
            </a:r>
          </a:p>
        </p:txBody>
      </p:sp>
      <p:cxnSp>
        <p:nvCxnSpPr>
          <p:cNvPr id="63" name="Straight Connector 62"/>
          <p:cNvCxnSpPr/>
          <p:nvPr/>
        </p:nvCxnSpPr>
        <p:spPr>
          <a:xfrm>
            <a:off x="6416584" y="2067491"/>
            <a:ext cx="0" cy="4162697"/>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178389" y="2084931"/>
            <a:ext cx="2512217" cy="2406222"/>
            <a:chOff x="7178389" y="2084931"/>
            <a:chExt cx="2512217" cy="2406222"/>
          </a:xfrm>
        </p:grpSpPr>
        <p:sp>
          <p:nvSpPr>
            <p:cNvPr id="65" name="Freeform 5"/>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84" name="Group 83"/>
            <p:cNvGrpSpPr/>
            <p:nvPr/>
          </p:nvGrpSpPr>
          <p:grpSpPr>
            <a:xfrm>
              <a:off x="7388615" y="2895644"/>
              <a:ext cx="457478" cy="447088"/>
              <a:chOff x="9109131" y="2427363"/>
              <a:chExt cx="620854" cy="606753"/>
            </a:xfrm>
          </p:grpSpPr>
          <p:grpSp>
            <p:nvGrpSpPr>
              <p:cNvPr id="85" name="Group 84"/>
              <p:cNvGrpSpPr/>
              <p:nvPr/>
            </p:nvGrpSpPr>
            <p:grpSpPr>
              <a:xfrm>
                <a:off x="9204778" y="2479325"/>
                <a:ext cx="429561" cy="482058"/>
                <a:chOff x="2304394" y="2806764"/>
                <a:chExt cx="203894" cy="228812"/>
              </a:xfrm>
              <a:solidFill>
                <a:schemeClr val="bg1"/>
              </a:solidFill>
            </p:grpSpPr>
            <p:sp>
              <p:nvSpPr>
                <p:cNvPr id="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86" name="Rounded Rectangle 8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p:cNvGrpSpPr/>
            <p:nvPr/>
          </p:nvGrpSpPr>
          <p:grpSpPr>
            <a:xfrm>
              <a:off x="7904180" y="2895644"/>
              <a:ext cx="457478" cy="447088"/>
              <a:chOff x="9109131" y="2427363"/>
              <a:chExt cx="620854" cy="606753"/>
            </a:xfrm>
          </p:grpSpPr>
          <p:grpSp>
            <p:nvGrpSpPr>
              <p:cNvPr id="91" name="Group 90"/>
              <p:cNvGrpSpPr/>
              <p:nvPr/>
            </p:nvGrpSpPr>
            <p:grpSpPr>
              <a:xfrm>
                <a:off x="9204778" y="2479325"/>
                <a:ext cx="429561" cy="482058"/>
                <a:chOff x="2304394" y="2806764"/>
                <a:chExt cx="203894" cy="228812"/>
              </a:xfrm>
              <a:solidFill>
                <a:schemeClr val="bg1"/>
              </a:solidFill>
            </p:grpSpPr>
            <p:sp>
              <p:nvSpPr>
                <p:cNvPr id="9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92" name="Rounded Rectangle 91"/>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p:cNvGrpSpPr/>
            <p:nvPr/>
          </p:nvGrpSpPr>
          <p:grpSpPr>
            <a:xfrm>
              <a:off x="8411036" y="2895644"/>
              <a:ext cx="457478" cy="447088"/>
              <a:chOff x="9109131" y="2427363"/>
              <a:chExt cx="620854" cy="606753"/>
            </a:xfrm>
          </p:grpSpPr>
          <p:grpSp>
            <p:nvGrpSpPr>
              <p:cNvPr id="97" name="Group 96"/>
              <p:cNvGrpSpPr/>
              <p:nvPr/>
            </p:nvGrpSpPr>
            <p:grpSpPr>
              <a:xfrm>
                <a:off x="9204778" y="2479325"/>
                <a:ext cx="429561" cy="482058"/>
                <a:chOff x="2304394" y="2806764"/>
                <a:chExt cx="203894" cy="228812"/>
              </a:xfrm>
              <a:solidFill>
                <a:schemeClr val="bg1"/>
              </a:solidFill>
            </p:grpSpPr>
            <p:sp>
              <p:nvSpPr>
                <p:cNvPr id="9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98" name="Rounded Rectangle 97"/>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2" name="Group 101"/>
            <p:cNvGrpSpPr/>
            <p:nvPr/>
          </p:nvGrpSpPr>
          <p:grpSpPr>
            <a:xfrm>
              <a:off x="8914412" y="2895644"/>
              <a:ext cx="457478" cy="447088"/>
              <a:chOff x="9109131" y="2427363"/>
              <a:chExt cx="620854" cy="606753"/>
            </a:xfrm>
          </p:grpSpPr>
          <p:grpSp>
            <p:nvGrpSpPr>
              <p:cNvPr id="103" name="Group 102"/>
              <p:cNvGrpSpPr/>
              <p:nvPr/>
            </p:nvGrpSpPr>
            <p:grpSpPr>
              <a:xfrm>
                <a:off x="9204778" y="2479325"/>
                <a:ext cx="429561" cy="482058"/>
                <a:chOff x="2304394" y="2806764"/>
                <a:chExt cx="203894" cy="228812"/>
              </a:xfrm>
              <a:solidFill>
                <a:schemeClr val="bg1"/>
              </a:solidFill>
            </p:grpSpPr>
            <p:sp>
              <p:nvSpPr>
                <p:cNvPr id="10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04" name="Rounded Rectangle 103"/>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7636201" y="2374901"/>
              <a:ext cx="457478" cy="447088"/>
              <a:chOff x="9109131" y="2427363"/>
              <a:chExt cx="620854" cy="606753"/>
            </a:xfrm>
          </p:grpSpPr>
          <p:grpSp>
            <p:nvGrpSpPr>
              <p:cNvPr id="109" name="Group 108"/>
              <p:cNvGrpSpPr/>
              <p:nvPr/>
            </p:nvGrpSpPr>
            <p:grpSpPr>
              <a:xfrm>
                <a:off x="9204778" y="2479325"/>
                <a:ext cx="429561" cy="482058"/>
                <a:chOff x="2304394" y="2806764"/>
                <a:chExt cx="203894" cy="228812"/>
              </a:xfrm>
              <a:solidFill>
                <a:schemeClr val="bg1"/>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10" name="Rounded Rectangle 109"/>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8143057" y="2374901"/>
              <a:ext cx="457478" cy="447088"/>
              <a:chOff x="9109131" y="2427363"/>
              <a:chExt cx="620854" cy="606753"/>
            </a:xfrm>
          </p:grpSpPr>
          <p:grpSp>
            <p:nvGrpSpPr>
              <p:cNvPr id="115" name="Group 114"/>
              <p:cNvGrpSpPr/>
              <p:nvPr/>
            </p:nvGrpSpPr>
            <p:grpSpPr>
              <a:xfrm>
                <a:off x="9204778" y="2479325"/>
                <a:ext cx="429561" cy="482058"/>
                <a:chOff x="2304394" y="2806764"/>
                <a:chExt cx="203894" cy="228812"/>
              </a:xfrm>
              <a:solidFill>
                <a:schemeClr val="bg1"/>
              </a:solidFill>
            </p:grpSpPr>
            <p:sp>
              <p:nvSpPr>
                <p:cNvPr id="11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16" name="Rounded Rectangle 11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0" name="Group 119"/>
            <p:cNvGrpSpPr/>
            <p:nvPr/>
          </p:nvGrpSpPr>
          <p:grpSpPr>
            <a:xfrm>
              <a:off x="8646433" y="2374901"/>
              <a:ext cx="457478" cy="447088"/>
              <a:chOff x="9109131" y="2427363"/>
              <a:chExt cx="620854" cy="606753"/>
            </a:xfrm>
          </p:grpSpPr>
          <p:grpSp>
            <p:nvGrpSpPr>
              <p:cNvPr id="121" name="Group 120"/>
              <p:cNvGrpSpPr/>
              <p:nvPr/>
            </p:nvGrpSpPr>
            <p:grpSpPr>
              <a:xfrm>
                <a:off x="9204778" y="2479325"/>
                <a:ext cx="429561" cy="482058"/>
                <a:chOff x="2304394" y="2806764"/>
                <a:chExt cx="203894" cy="228812"/>
              </a:xfrm>
              <a:solidFill>
                <a:schemeClr val="bg1"/>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22" name="Rounded Rectangle 121"/>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6" name="TextBox 125"/>
            <p:cNvSpPr txBox="1"/>
            <p:nvPr/>
          </p:nvSpPr>
          <p:spPr>
            <a:xfrm>
              <a:off x="7225316" y="3863289"/>
              <a:ext cx="2465290"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accent4"/>
                      </a:gs>
                      <a:gs pos="30000">
                        <a:schemeClr val="accent4"/>
                      </a:gs>
                    </a:gsLst>
                  </a:gradFill>
                </a:rPr>
                <a:t>Físico</a:t>
              </a:r>
              <a:r>
                <a:rPr lang="en-US" sz="2400" b="1" dirty="0">
                  <a:gradFill>
                    <a:gsLst>
                      <a:gs pos="2917">
                        <a:schemeClr val="accent4"/>
                      </a:gs>
                      <a:gs pos="30000">
                        <a:schemeClr val="accent4"/>
                      </a:gs>
                    </a:gsLst>
                  </a:gradFill>
                </a:rPr>
                <a:t> / Virtual</a:t>
              </a:r>
            </a:p>
          </p:txBody>
        </p:sp>
      </p:grpSp>
      <p:sp>
        <p:nvSpPr>
          <p:cNvPr id="127" name="TextBox 126"/>
          <p:cNvSpPr txBox="1"/>
          <p:nvPr/>
        </p:nvSpPr>
        <p:spPr>
          <a:xfrm>
            <a:off x="9440125" y="2030352"/>
            <a:ext cx="741229" cy="1625060"/>
          </a:xfrm>
          <a:prstGeom prst="rect">
            <a:avLst/>
          </a:prstGeom>
          <a:noFill/>
        </p:spPr>
        <p:txBody>
          <a:bodyPr wrap="none" lIns="182880" tIns="146304" rIns="182880" bIns="146304" rtlCol="0">
            <a:spAutoFit/>
          </a:bodyPr>
          <a:lstStyle/>
          <a:p>
            <a:pPr>
              <a:lnSpc>
                <a:spcPct val="90000"/>
              </a:lnSpc>
              <a:spcAft>
                <a:spcPts val="600"/>
              </a:spcAft>
            </a:pPr>
            <a:r>
              <a:rPr lang="en-US" sz="9600" dirty="0">
                <a:solidFill>
                  <a:schemeClr val="accent4"/>
                </a:solidFill>
              </a:rPr>
              <a:t>}</a:t>
            </a:r>
            <a:endParaRPr lang="en-US" sz="1400" dirty="0">
              <a:solidFill>
                <a:schemeClr val="accent4"/>
              </a:solidFill>
            </a:endParaRPr>
          </a:p>
        </p:txBody>
      </p:sp>
      <p:sp>
        <p:nvSpPr>
          <p:cNvPr id="129" name="TextBox 128"/>
          <p:cNvSpPr txBox="1"/>
          <p:nvPr/>
        </p:nvSpPr>
        <p:spPr>
          <a:xfrm>
            <a:off x="7059443" y="4423057"/>
            <a:ext cx="4799059" cy="2009781"/>
          </a:xfrm>
          <a:prstGeom prst="rect">
            <a:avLst/>
          </a:prstGeom>
          <a:noFill/>
        </p:spPr>
        <p:txBody>
          <a:bodyPr wrap="square" lIns="182880" tIns="146304" rIns="182880" bIns="146304" rtlCol="0">
            <a:spAutoFit/>
          </a:bodyPr>
          <a:lstStyle/>
          <a:p>
            <a:pPr>
              <a:lnSpc>
                <a:spcPct val="90000"/>
              </a:lnSpc>
              <a:spcAft>
                <a:spcPts val="600"/>
              </a:spcAft>
            </a:pPr>
            <a:r>
              <a:rPr lang="en-US" sz="1600" b="1" dirty="0" err="1">
                <a:gradFill>
                  <a:gsLst>
                    <a:gs pos="2917">
                      <a:schemeClr val="accent4"/>
                    </a:gs>
                    <a:gs pos="30000">
                      <a:schemeClr val="accent4"/>
                    </a:gs>
                  </a:gsLst>
                  <a:lin ang="5400000" scaled="0"/>
                </a:gradFill>
              </a:rPr>
              <a:t>Principais</a:t>
            </a:r>
            <a:r>
              <a:rPr lang="en-US" sz="1600" b="1" dirty="0">
                <a:gradFill>
                  <a:gsLst>
                    <a:gs pos="2917">
                      <a:schemeClr val="accent4"/>
                    </a:gs>
                    <a:gs pos="30000">
                      <a:schemeClr val="accent4"/>
                    </a:gs>
                  </a:gsLst>
                  <a:lin ang="5400000" scaled="0"/>
                </a:gradFill>
              </a:rPr>
              <a:t> </a:t>
            </a:r>
            <a:r>
              <a:rPr lang="en-US" sz="1600" b="1" dirty="0" err="1">
                <a:gradFill>
                  <a:gsLst>
                    <a:gs pos="2917">
                      <a:schemeClr val="accent4"/>
                    </a:gs>
                    <a:gs pos="30000">
                      <a:schemeClr val="accent4"/>
                    </a:gs>
                  </a:gsLst>
                  <a:lin ang="5400000" scaled="0"/>
                </a:gradFill>
              </a:rPr>
              <a:t>benefícios</a:t>
            </a:r>
            <a:endParaRPr lang="en-US" sz="1600" dirty="0">
              <a:gradFill>
                <a:gsLst>
                  <a:gs pos="2917">
                    <a:schemeClr val="accent4"/>
                  </a:gs>
                  <a:gs pos="30000">
                    <a:schemeClr val="accent4"/>
                  </a:gs>
                </a:gsLst>
                <a:lin ang="5400000" scaled="0"/>
              </a:gradFill>
            </a:endParaRPr>
          </a:p>
          <a:p>
            <a:pPr>
              <a:lnSpc>
                <a:spcPct val="90000"/>
              </a:lnSpc>
              <a:spcAft>
                <a:spcPts val="600"/>
              </a:spcAft>
            </a:pPr>
            <a:r>
              <a:rPr lang="en-US" sz="1600" dirty="0" err="1">
                <a:gradFill>
                  <a:gsLst>
                    <a:gs pos="2917">
                      <a:schemeClr val="tx1"/>
                    </a:gs>
                    <a:gs pos="30000">
                      <a:schemeClr val="tx1"/>
                    </a:gs>
                  </a:gsLst>
                  <a:lin ang="5400000" scaled="0"/>
                </a:gradFill>
              </a:rPr>
              <a:t>Raída</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aceleração</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implantação</a:t>
            </a:r>
            <a:r>
              <a:rPr lang="en-US" sz="1600" dirty="0">
                <a:gradFill>
                  <a:gsLst>
                    <a:gs pos="2917">
                      <a:schemeClr val="tx1"/>
                    </a:gs>
                    <a:gs pos="30000">
                      <a:schemeClr val="tx1"/>
                    </a:gs>
                  </a:gsLst>
                  <a:lin ang="5400000" scaled="0"/>
                </a:gradFill>
              </a:rPr>
              <a:t> de Apps</a:t>
            </a:r>
          </a:p>
          <a:p>
            <a:pPr>
              <a:lnSpc>
                <a:spcPct val="90000"/>
              </a:lnSpc>
              <a:spcAft>
                <a:spcPts val="600"/>
              </a:spcAft>
            </a:pPr>
            <a:r>
              <a:rPr lang="en-US" sz="1600" dirty="0" err="1">
                <a:gradFill>
                  <a:gsLst>
                    <a:gs pos="2917">
                      <a:schemeClr val="tx1"/>
                    </a:gs>
                    <a:gs pos="30000">
                      <a:schemeClr val="tx1"/>
                    </a:gs>
                  </a:gsLst>
                  <a:lin ang="5400000" scaled="0"/>
                </a:gradFill>
              </a:rPr>
              <a:t>Esforço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reduzido</a:t>
            </a:r>
            <a:r>
              <a:rPr lang="en-US" sz="1600" dirty="0">
                <a:gradFill>
                  <a:gsLst>
                    <a:gs pos="2917">
                      <a:schemeClr val="tx1"/>
                    </a:gs>
                    <a:gs pos="30000">
                      <a:schemeClr val="tx1"/>
                    </a:gs>
                  </a:gsLst>
                  <a:lin ang="5400000" scaled="0"/>
                </a:gradFill>
              </a:rPr>
              <a:t> para </a:t>
            </a:r>
            <a:r>
              <a:rPr lang="en-US" sz="1600" dirty="0" err="1">
                <a:gradFill>
                  <a:gsLst>
                    <a:gs pos="2917">
                      <a:schemeClr val="tx1"/>
                    </a:gs>
                    <a:gs pos="30000">
                      <a:schemeClr val="tx1"/>
                    </a:gs>
                  </a:gsLst>
                  <a:lin ang="5400000" scaled="0"/>
                </a:gradFill>
              </a:rPr>
              <a:t>implantar</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err="1">
                <a:gradFill>
                  <a:gsLst>
                    <a:gs pos="2917">
                      <a:schemeClr val="tx1"/>
                    </a:gs>
                    <a:gs pos="30000">
                      <a:schemeClr val="tx1"/>
                    </a:gs>
                  </a:gsLst>
                  <a:lin ang="5400000" scaled="0"/>
                </a:gradFill>
              </a:rPr>
              <a:t>Amplo</a:t>
            </a:r>
            <a:r>
              <a:rPr lang="en-US" sz="1600" dirty="0">
                <a:gradFill>
                  <a:gsLst>
                    <a:gs pos="2917">
                      <a:schemeClr val="tx1"/>
                    </a:gs>
                    <a:gs pos="30000">
                      <a:schemeClr val="tx1"/>
                    </a:gs>
                  </a:gsLst>
                  <a:lin ang="5400000" scaled="0"/>
                </a:gradFill>
              </a:rPr>
              <a:t> Desenvolvimento e testes</a:t>
            </a:r>
          </a:p>
          <a:p>
            <a:pPr>
              <a:lnSpc>
                <a:spcPct val="90000"/>
              </a:lnSpc>
              <a:spcAft>
                <a:spcPts val="600"/>
              </a:spcAft>
            </a:pPr>
            <a:r>
              <a:rPr lang="en-US" sz="1600" dirty="0" err="1">
                <a:gradFill>
                  <a:gsLst>
                    <a:gs pos="2917">
                      <a:schemeClr val="tx1"/>
                    </a:gs>
                    <a:gs pos="30000">
                      <a:schemeClr val="tx1"/>
                    </a:gs>
                  </a:gsLst>
                  <a:lin ang="5400000" scaled="0"/>
                </a:gradFill>
              </a:rPr>
              <a:t>Baixo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custo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associado</a:t>
            </a:r>
            <a:r>
              <a:rPr lang="en-US" sz="1600" dirty="0">
                <a:gradFill>
                  <a:gsLst>
                    <a:gs pos="2917">
                      <a:schemeClr val="tx1"/>
                    </a:gs>
                    <a:gs pos="30000">
                      <a:schemeClr val="tx1"/>
                    </a:gs>
                  </a:gsLst>
                  <a:lin ang="5400000" scaled="0"/>
                </a:gradFill>
              </a:rPr>
              <a:t> com </a:t>
            </a:r>
            <a:r>
              <a:rPr lang="en-US" sz="1600" dirty="0" err="1">
                <a:gradFill>
                  <a:gsLst>
                    <a:gs pos="2917">
                      <a:schemeClr val="tx1"/>
                    </a:gs>
                    <a:gs pos="30000">
                      <a:schemeClr val="tx1"/>
                    </a:gs>
                  </a:gsLst>
                  <a:lin ang="5400000" scaled="0"/>
                </a:gradFill>
              </a:rPr>
              <a:t>implantação</a:t>
            </a:r>
            <a:r>
              <a:rPr lang="en-US" sz="1600" dirty="0">
                <a:gradFill>
                  <a:gsLst>
                    <a:gs pos="2917">
                      <a:schemeClr val="tx1"/>
                    </a:gs>
                    <a:gs pos="30000">
                      <a:schemeClr val="tx1"/>
                    </a:gs>
                  </a:gsLst>
                  <a:lin ang="5400000" scaled="0"/>
                </a:gradFill>
              </a:rPr>
              <a:t> de apps</a:t>
            </a:r>
          </a:p>
          <a:p>
            <a:pPr>
              <a:lnSpc>
                <a:spcPct val="90000"/>
              </a:lnSpc>
              <a:spcAft>
                <a:spcPts val="600"/>
              </a:spcAft>
            </a:pPr>
            <a:r>
              <a:rPr lang="en-US" sz="1600" dirty="0">
                <a:gradFill>
                  <a:gsLst>
                    <a:gs pos="2917">
                      <a:schemeClr val="tx1"/>
                    </a:gs>
                    <a:gs pos="30000">
                      <a:schemeClr val="tx1"/>
                    </a:gs>
                  </a:gsLst>
                  <a:lin ang="5400000" scaled="0"/>
                </a:gradFill>
              </a:rPr>
              <a:t>Alta taxa de </a:t>
            </a:r>
            <a:r>
              <a:rPr lang="en-US" sz="1600" dirty="0" err="1">
                <a:gradFill>
                  <a:gsLst>
                    <a:gs pos="2917">
                      <a:schemeClr val="tx1"/>
                    </a:gs>
                    <a:gs pos="30000">
                      <a:schemeClr val="tx1"/>
                    </a:gs>
                  </a:gsLst>
                  <a:lin ang="5400000" scaled="0"/>
                </a:gradFill>
              </a:rPr>
              <a:t>consolidação</a:t>
            </a:r>
            <a:endParaRPr lang="en-US" sz="1600" dirty="0">
              <a:gradFill>
                <a:gsLst>
                  <a:gs pos="2917">
                    <a:schemeClr val="tx1"/>
                  </a:gs>
                  <a:gs pos="30000">
                    <a:schemeClr val="tx1"/>
                  </a:gs>
                </a:gsLst>
                <a:lin ang="5400000" scaled="0"/>
              </a:gradFill>
            </a:endParaRPr>
          </a:p>
        </p:txBody>
      </p:sp>
      <p:grpSp>
        <p:nvGrpSpPr>
          <p:cNvPr id="142" name="Group 141"/>
          <p:cNvGrpSpPr/>
          <p:nvPr/>
        </p:nvGrpSpPr>
        <p:grpSpPr>
          <a:xfrm>
            <a:off x="9849236" y="2397306"/>
            <a:ext cx="2147674" cy="1074686"/>
            <a:chOff x="9867795" y="2133904"/>
            <a:chExt cx="2147674" cy="1074686"/>
          </a:xfrm>
        </p:grpSpPr>
        <p:sp>
          <p:nvSpPr>
            <p:cNvPr id="128" name="TextBox 127"/>
            <p:cNvSpPr txBox="1"/>
            <p:nvPr/>
          </p:nvSpPr>
          <p:spPr>
            <a:xfrm>
              <a:off x="9867795" y="2580726"/>
              <a:ext cx="1919628"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accent4"/>
                      </a:gs>
                      <a:gs pos="30000">
                        <a:schemeClr val="accent4"/>
                      </a:gs>
                    </a:gsLst>
                  </a:gradFill>
                </a:rPr>
                <a:t>Containers</a:t>
              </a:r>
            </a:p>
          </p:txBody>
        </p:sp>
        <p:sp>
          <p:nvSpPr>
            <p:cNvPr id="140" name="Rectangle 139"/>
            <p:cNvSpPr/>
            <p:nvPr/>
          </p:nvSpPr>
          <p:spPr>
            <a:xfrm>
              <a:off x="9953502" y="2133904"/>
              <a:ext cx="2061967" cy="646331"/>
            </a:xfrm>
            <a:prstGeom prst="rect">
              <a:avLst/>
            </a:prstGeom>
          </p:spPr>
          <p:txBody>
            <a:bodyPr wrap="square">
              <a:spAutoFit/>
            </a:bodyPr>
            <a:lstStyle/>
            <a:p>
              <a:r>
                <a:rPr lang="en-US" dirty="0" err="1">
                  <a:gradFill>
                    <a:gsLst>
                      <a:gs pos="2917">
                        <a:schemeClr val="tx1"/>
                      </a:gs>
                      <a:gs pos="30000">
                        <a:schemeClr val="tx1"/>
                      </a:gs>
                    </a:gsLst>
                    <a:lin ang="5400000" scaled="0"/>
                  </a:gradFill>
                </a:rPr>
                <a:t>Pacotes</a:t>
              </a:r>
              <a:r>
                <a:rPr lang="en-US" dirty="0">
                  <a:gradFill>
                    <a:gsLst>
                      <a:gs pos="2917">
                        <a:schemeClr val="tx1"/>
                      </a:gs>
                      <a:gs pos="30000">
                        <a:schemeClr val="tx1"/>
                      </a:gs>
                    </a:gsLst>
                    <a:lin ang="5400000" scaled="0"/>
                  </a:gradFill>
                </a:rPr>
                <a:t> e apps em </a:t>
              </a:r>
              <a:r>
                <a:rPr lang="en-US" dirty="0" err="1">
                  <a:gradFill>
                    <a:gsLst>
                      <a:gs pos="2917">
                        <a:schemeClr val="tx1"/>
                      </a:gs>
                      <a:gs pos="30000">
                        <a:schemeClr val="tx1"/>
                      </a:gs>
                    </a:gsLst>
                    <a:lin ang="5400000" scaled="0"/>
                  </a:gradFill>
                </a:rPr>
                <a:t>execução</a:t>
              </a:r>
              <a:r>
                <a:rPr lang="en-US" dirty="0">
                  <a:gradFill>
                    <a:gsLst>
                      <a:gs pos="2917">
                        <a:schemeClr val="tx1"/>
                      </a:gs>
                      <a:gs pos="30000">
                        <a:schemeClr val="tx1"/>
                      </a:gs>
                    </a:gsLst>
                    <a:lin ang="5400000" scaled="0"/>
                  </a:gradFill>
                </a:rPr>
                <a:t> com</a:t>
              </a:r>
              <a:endParaRPr lang="en-US" dirty="0"/>
            </a:p>
          </p:txBody>
        </p:sp>
      </p:grpSp>
    </p:spTree>
    <p:extLst>
      <p:ext uri="{BB962C8B-B14F-4D97-AF65-F5344CB8AC3E}">
        <p14:creationId xmlns:p14="http://schemas.microsoft.com/office/powerpoint/2010/main" val="231668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left)">
                                      <p:cBhvr>
                                        <p:cTn id="14" dur="500"/>
                                        <p:tgtEl>
                                          <p:spTgt spid="5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0">
                                            <p:txEl>
                                              <p:pRg st="0" end="0"/>
                                            </p:txEl>
                                          </p:spTgt>
                                        </p:tgtEl>
                                        <p:attrNameLst>
                                          <p:attrName>style.visibility</p:attrName>
                                        </p:attrNameLst>
                                      </p:cBhvr>
                                      <p:to>
                                        <p:strVal val="visible"/>
                                      </p:to>
                                    </p:set>
                                    <p:animEffect transition="in" filter="fade">
                                      <p:cBhvr>
                                        <p:cTn id="18" dur="500"/>
                                        <p:tgtEl>
                                          <p:spTgt spid="60">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0">
                                            <p:txEl>
                                              <p:pRg st="1" end="1"/>
                                            </p:txEl>
                                          </p:spTgt>
                                        </p:tgtEl>
                                        <p:attrNameLst>
                                          <p:attrName>style.visibility</p:attrName>
                                        </p:attrNameLst>
                                      </p:cBhvr>
                                      <p:to>
                                        <p:strVal val="visible"/>
                                      </p:to>
                                    </p:set>
                                    <p:animEffect transition="in" filter="fade">
                                      <p:cBhvr>
                                        <p:cTn id="22" dur="500"/>
                                        <p:tgtEl>
                                          <p:spTgt spid="6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61">
                                            <p:txEl>
                                              <p:pRg st="0" end="0"/>
                                            </p:txEl>
                                          </p:spTgt>
                                        </p:tgtEl>
                                        <p:attrNameLst>
                                          <p:attrName>style.visibility</p:attrName>
                                        </p:attrNameLst>
                                      </p:cBhvr>
                                      <p:to>
                                        <p:strVal val="visible"/>
                                      </p:to>
                                    </p:set>
                                    <p:animEffect transition="in" filter="fade">
                                      <p:cBhvr>
                                        <p:cTn id="38" dur="500"/>
                                        <p:tgtEl>
                                          <p:spTgt spid="61">
                                            <p:txEl>
                                              <p:pRg st="0" end="0"/>
                                            </p:txEl>
                                          </p:spTgt>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61">
                                            <p:txEl>
                                              <p:pRg st="1" end="1"/>
                                            </p:txEl>
                                          </p:spTgt>
                                        </p:tgtEl>
                                        <p:attrNameLst>
                                          <p:attrName>style.visibility</p:attrName>
                                        </p:attrNameLst>
                                      </p:cBhvr>
                                      <p:to>
                                        <p:strVal val="visible"/>
                                      </p:to>
                                    </p:set>
                                    <p:animEffect transition="in" filter="fade">
                                      <p:cBhvr>
                                        <p:cTn id="42" dur="500"/>
                                        <p:tgtEl>
                                          <p:spTgt spid="61">
                                            <p:txEl>
                                              <p:pRg st="1" end="1"/>
                                            </p:txEl>
                                          </p:spTgt>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61">
                                            <p:txEl>
                                              <p:pRg st="2" end="2"/>
                                            </p:txEl>
                                          </p:spTgt>
                                        </p:tgtEl>
                                        <p:attrNameLst>
                                          <p:attrName>style.visibility</p:attrName>
                                        </p:attrNameLst>
                                      </p:cBhvr>
                                      <p:to>
                                        <p:strVal val="visible"/>
                                      </p:to>
                                    </p:set>
                                    <p:animEffect transition="in" filter="fade">
                                      <p:cBhvr>
                                        <p:cTn id="46" dur="500"/>
                                        <p:tgtEl>
                                          <p:spTgt spid="61">
                                            <p:txEl>
                                              <p:pRg st="2" end="2"/>
                                            </p:txEl>
                                          </p:spTgt>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61">
                                            <p:txEl>
                                              <p:pRg st="3" end="3"/>
                                            </p:txEl>
                                          </p:spTgt>
                                        </p:tgtEl>
                                        <p:attrNameLst>
                                          <p:attrName>style.visibility</p:attrName>
                                        </p:attrNameLst>
                                      </p:cBhvr>
                                      <p:to>
                                        <p:strVal val="visible"/>
                                      </p:to>
                                    </p:set>
                                    <p:animEffect transition="in" filter="fade">
                                      <p:cBhvr>
                                        <p:cTn id="50" dur="500"/>
                                        <p:tgtEl>
                                          <p:spTgt spid="61">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up)">
                                      <p:cBhvr>
                                        <p:cTn id="55" dur="500"/>
                                        <p:tgtEl>
                                          <p:spTgt spid="6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1"/>
                                        </p:tgtEl>
                                        <p:attrNameLst>
                                          <p:attrName>style.visibility</p:attrName>
                                        </p:attrNameLst>
                                      </p:cBhvr>
                                      <p:to>
                                        <p:strVal val="visible"/>
                                      </p:to>
                                    </p:set>
                                    <p:animEffect transition="in" filter="fade">
                                      <p:cBhvr>
                                        <p:cTn id="59" dur="500"/>
                                        <p:tgtEl>
                                          <p:spTgt spid="141"/>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wipe(left)">
                                      <p:cBhvr>
                                        <p:cTn id="63" dur="500"/>
                                        <p:tgtEl>
                                          <p:spTgt spid="127"/>
                                        </p:tgtEl>
                                      </p:cBhvr>
                                    </p:animEffect>
                                  </p:childTnLst>
                                </p:cTn>
                              </p:par>
                            </p:childTnLst>
                          </p:cTn>
                        </p:par>
                        <p:par>
                          <p:cTn id="64" fill="hold">
                            <p:stCondLst>
                              <p:cond delay="1500"/>
                            </p:stCondLst>
                            <p:childTnLst>
                              <p:par>
                                <p:cTn id="65" presetID="22" presetClass="entr" presetSubtype="8" fill="hold" nodeType="afterEffect">
                                  <p:stCondLst>
                                    <p:cond delay="0"/>
                                  </p:stCondLst>
                                  <p:childTnLst>
                                    <p:set>
                                      <p:cBhvr>
                                        <p:cTn id="66" dur="1" fill="hold">
                                          <p:stCondLst>
                                            <p:cond delay="0"/>
                                          </p:stCondLst>
                                        </p:cTn>
                                        <p:tgtEl>
                                          <p:spTgt spid="142"/>
                                        </p:tgtEl>
                                        <p:attrNameLst>
                                          <p:attrName>style.visibility</p:attrName>
                                        </p:attrNameLst>
                                      </p:cBhvr>
                                      <p:to>
                                        <p:strVal val="visible"/>
                                      </p:to>
                                    </p:set>
                                    <p:animEffect transition="in" filter="wipe(left)">
                                      <p:cBhvr>
                                        <p:cTn id="67" dur="500"/>
                                        <p:tgtEl>
                                          <p:spTgt spid="142"/>
                                        </p:tgtEl>
                                      </p:cBhvr>
                                    </p:animEffect>
                                  </p:childTnLst>
                                </p:cTn>
                              </p:par>
                            </p:childTnLst>
                          </p:cTn>
                        </p:par>
                        <p:par>
                          <p:cTn id="68" fill="hold">
                            <p:stCondLst>
                              <p:cond delay="2000"/>
                            </p:stCondLst>
                            <p:childTnLst>
                              <p:par>
                                <p:cTn id="69" presetID="22" presetClass="entr" presetSubtype="1" fill="hold" grpId="0" nodeType="afterEffect">
                                  <p:stCondLst>
                                    <p:cond delay="0"/>
                                  </p:stCondLst>
                                  <p:childTnLst>
                                    <p:set>
                                      <p:cBhvr>
                                        <p:cTn id="70" dur="1" fill="hold">
                                          <p:stCondLst>
                                            <p:cond delay="0"/>
                                          </p:stCondLst>
                                        </p:cTn>
                                        <p:tgtEl>
                                          <p:spTgt spid="129"/>
                                        </p:tgtEl>
                                        <p:attrNameLst>
                                          <p:attrName>style.visibility</p:attrName>
                                        </p:attrNameLst>
                                      </p:cBhvr>
                                      <p:to>
                                        <p:strVal val="visible"/>
                                      </p:to>
                                    </p:set>
                                    <p:animEffect transition="in" filter="wipe(up)">
                                      <p:cBhvr>
                                        <p:cTn id="7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8" grpId="0"/>
      <p:bldP spid="59" grpId="0"/>
      <p:bldP spid="60" grpId="0" uiExpand="1" build="p"/>
      <p:bldP spid="61" grpId="0" uiExpand="1" build="p"/>
      <p:bldP spid="127" grpId="0"/>
      <p:bldP spid="1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pic>
        <p:nvPicPr>
          <p:cNvPr id="573" name="Picture 572"/>
          <p:cNvPicPr>
            <a:picLocks noChangeAspect="1"/>
          </p:cNvPicPr>
          <p:nvPr/>
        </p:nvPicPr>
        <p:blipFill>
          <a:blip r:embed="rId6"/>
          <a:stretch>
            <a:fillRect/>
          </a:stretch>
        </p:blipFill>
        <p:spPr>
          <a:xfrm>
            <a:off x="8769634" y="1927291"/>
            <a:ext cx="3657917" cy="4822354"/>
          </a:xfrm>
          <a:prstGeom prst="rect">
            <a:avLst/>
          </a:prstGeom>
        </p:spPr>
      </p:pic>
      <p:grpSp>
        <p:nvGrpSpPr>
          <p:cNvPr id="645" name="Group 644"/>
          <p:cNvGrpSpPr/>
          <p:nvPr/>
        </p:nvGrpSpPr>
        <p:grpSpPr>
          <a:xfrm>
            <a:off x="3375601" y="1416139"/>
            <a:ext cx="3203663" cy="2299796"/>
            <a:chOff x="503237" y="1297243"/>
            <a:chExt cx="2338643" cy="1678829"/>
          </a:xfrm>
        </p:grpSpPr>
        <p:sp>
          <p:nvSpPr>
            <p:cNvPr id="646" name="Freeform 645"/>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647"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8"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9"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0"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1"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2"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3"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430" name="Picture 4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8264" y="2424499"/>
            <a:ext cx="944573" cy="519157"/>
          </a:xfrm>
          <a:prstGeom prst="rect">
            <a:avLst/>
          </a:prstGeom>
        </p:spPr>
      </p:pic>
      <p:sp>
        <p:nvSpPr>
          <p:cNvPr id="109" name="Rounded Rectangle 108"/>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110" name="Group 109"/>
          <p:cNvGrpSpPr/>
          <p:nvPr/>
        </p:nvGrpSpPr>
        <p:grpSpPr>
          <a:xfrm>
            <a:off x="8300747" y="4442351"/>
            <a:ext cx="1882150" cy="951832"/>
            <a:chOff x="4962561" y="2484878"/>
            <a:chExt cx="2522622" cy="1409700"/>
          </a:xfrm>
        </p:grpSpPr>
        <p:grpSp>
          <p:nvGrpSpPr>
            <p:cNvPr id="111" name="Group 110"/>
            <p:cNvGrpSpPr/>
            <p:nvPr/>
          </p:nvGrpSpPr>
          <p:grpSpPr>
            <a:xfrm>
              <a:off x="4962561" y="2484878"/>
              <a:ext cx="2522622" cy="1409700"/>
              <a:chOff x="3703637" y="1744662"/>
              <a:chExt cx="5181600" cy="2895600"/>
            </a:xfrm>
          </p:grpSpPr>
          <p:sp>
            <p:nvSpPr>
              <p:cNvPr id="121" name="Rectangle 12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ight Bracket 12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3" name="Left Bracket 12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12" name="Straight Connector 11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5151321" y="2732528"/>
              <a:ext cx="364693" cy="914400"/>
              <a:chOff x="5528956" y="2849562"/>
              <a:chExt cx="729385" cy="1828800"/>
            </a:xfrm>
          </p:grpSpPr>
          <p:cxnSp>
            <p:nvCxnSpPr>
              <p:cNvPr id="117" name="Straight Connector 116"/>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4" name="Rectangle 123"/>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125" name="Group 124"/>
          <p:cNvGrpSpPr/>
          <p:nvPr/>
        </p:nvGrpSpPr>
        <p:grpSpPr>
          <a:xfrm>
            <a:off x="8296160" y="5533699"/>
            <a:ext cx="1882150" cy="951832"/>
            <a:chOff x="4962561" y="2484878"/>
            <a:chExt cx="2522622" cy="1409700"/>
          </a:xfrm>
        </p:grpSpPr>
        <p:grpSp>
          <p:nvGrpSpPr>
            <p:cNvPr id="126" name="Group 125"/>
            <p:cNvGrpSpPr/>
            <p:nvPr/>
          </p:nvGrpSpPr>
          <p:grpSpPr>
            <a:xfrm>
              <a:off x="4962561" y="2484878"/>
              <a:ext cx="2522622" cy="1409700"/>
              <a:chOff x="3703637" y="1744662"/>
              <a:chExt cx="5181600" cy="2895600"/>
            </a:xfrm>
          </p:grpSpPr>
          <p:sp>
            <p:nvSpPr>
              <p:cNvPr id="136" name="Rectangle 13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ight Bracket 13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38" name="Left Bracket 13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27" name="Straight Connector 126"/>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5151321" y="2732528"/>
              <a:ext cx="364693" cy="914400"/>
              <a:chOff x="5528956" y="2849562"/>
              <a:chExt cx="729385" cy="1828800"/>
            </a:xfrm>
          </p:grpSpPr>
          <p:cxnSp>
            <p:nvCxnSpPr>
              <p:cNvPr id="132" name="Straight Connector 13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39" name="Picture 1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cxnSp>
        <p:nvCxnSpPr>
          <p:cNvPr id="572" name="Straight Arrow Connector 571"/>
          <p:cNvCxnSpPr>
            <a:endCxn id="646" idx="20"/>
          </p:cNvCxnSpPr>
          <p:nvPr/>
        </p:nvCxnSpPr>
        <p:spPr>
          <a:xfrm flipH="1" flipV="1">
            <a:off x="6579264" y="2837830"/>
            <a:ext cx="1719223" cy="974480"/>
          </a:xfrm>
          <a:prstGeom prst="straightConnector1">
            <a:avLst/>
          </a:prstGeom>
          <a:solidFill>
            <a:schemeClr val="tx1"/>
          </a:solidFill>
          <a:ln w="28575">
            <a:solidFill>
              <a:schemeClr val="accent4"/>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8">
            <a:duotone>
              <a:prstClr val="black"/>
              <a:schemeClr val="tx1">
                <a:lumMod val="50000"/>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06638" y="4494007"/>
            <a:ext cx="2972028" cy="1084217"/>
          </a:xfrm>
          <a:prstGeom prst="rect">
            <a:avLst/>
          </a:prstGeom>
        </p:spPr>
      </p:pic>
      <p:sp>
        <p:nvSpPr>
          <p:cNvPr id="87" name="TextBox 86"/>
          <p:cNvSpPr txBox="1"/>
          <p:nvPr/>
        </p:nvSpPr>
        <p:spPr>
          <a:xfrm>
            <a:off x="535958" y="4576186"/>
            <a:ext cx="2795061" cy="960263"/>
          </a:xfrm>
          <a:prstGeom prst="rect">
            <a:avLst/>
          </a:prstGeom>
          <a:noFill/>
        </p:spPr>
        <p:txBody>
          <a:bodyPr wrap="square" lIns="182880" tIns="146304" rIns="182880" bIns="146304" rtlCol="0">
            <a:spAutoFit/>
          </a:bodyPr>
          <a:lstStyle/>
          <a:p>
            <a:pPr algn="r">
              <a:lnSpc>
                <a:spcPct val="90000"/>
              </a:lnSpc>
              <a:spcAft>
                <a:spcPts val="600"/>
              </a:spcAft>
            </a:pPr>
            <a:r>
              <a:rPr lang="en-US" sz="2400" dirty="0"/>
              <a:t>Em </a:t>
            </a:r>
            <a:r>
              <a:rPr lang="en-US" sz="2400" dirty="0" err="1"/>
              <a:t>estágio</a:t>
            </a:r>
            <a:r>
              <a:rPr lang="en-US" sz="2400" dirty="0"/>
              <a:t> para </a:t>
            </a:r>
            <a:r>
              <a:rPr lang="en-US" sz="2400" dirty="0" err="1"/>
              <a:t>integração</a:t>
            </a:r>
            <a:r>
              <a:rPr lang="en-US" sz="2400" dirty="0"/>
              <a:t> </a:t>
            </a:r>
            <a:r>
              <a:rPr lang="en-US" sz="2400" dirty="0" err="1"/>
              <a:t>ou</a:t>
            </a:r>
            <a:r>
              <a:rPr lang="en-US" sz="2400" dirty="0"/>
              <a:t> QA</a:t>
            </a:r>
          </a:p>
        </p:txBody>
      </p:sp>
      <p:cxnSp>
        <p:nvCxnSpPr>
          <p:cNvPr id="88" name="Straight Arrow Connector 87"/>
          <p:cNvCxnSpPr/>
          <p:nvPr/>
        </p:nvCxnSpPr>
        <p:spPr>
          <a:xfrm flipH="1">
            <a:off x="6579264" y="3812309"/>
            <a:ext cx="1696373" cy="1087066"/>
          </a:xfrm>
          <a:prstGeom prst="straightConnector1">
            <a:avLst/>
          </a:prstGeom>
          <a:solidFill>
            <a:schemeClr val="tx1"/>
          </a:solidFill>
          <a:ln w="28575">
            <a:solidFill>
              <a:schemeClr val="accent4"/>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40" name="Group 139"/>
          <p:cNvGrpSpPr/>
          <p:nvPr/>
        </p:nvGrpSpPr>
        <p:grpSpPr>
          <a:xfrm>
            <a:off x="8298487" y="3336393"/>
            <a:ext cx="1882150" cy="951832"/>
            <a:chOff x="4962561" y="2484878"/>
            <a:chExt cx="2522622" cy="1409700"/>
          </a:xfrm>
        </p:grpSpPr>
        <p:grpSp>
          <p:nvGrpSpPr>
            <p:cNvPr id="141" name="Group 140"/>
            <p:cNvGrpSpPr/>
            <p:nvPr/>
          </p:nvGrpSpPr>
          <p:grpSpPr>
            <a:xfrm>
              <a:off x="4962561" y="2484878"/>
              <a:ext cx="2522622" cy="1409700"/>
              <a:chOff x="3703637" y="1744662"/>
              <a:chExt cx="5181600" cy="2895600"/>
            </a:xfrm>
          </p:grpSpPr>
          <p:sp>
            <p:nvSpPr>
              <p:cNvPr id="151" name="Rectangle 15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ight Bracket 15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53" name="Left Bracket 15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42" name="Straight Connector 14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5151321" y="2732528"/>
              <a:ext cx="364693" cy="914400"/>
              <a:chOff x="5528956" y="2849562"/>
              <a:chExt cx="729385" cy="1828800"/>
            </a:xfrm>
          </p:grpSpPr>
          <p:cxnSp>
            <p:nvCxnSpPr>
              <p:cNvPr id="147" name="Straight Connector 146"/>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8903345" y="3460601"/>
            <a:ext cx="693047" cy="711773"/>
            <a:chOff x="1141449" y="3277093"/>
            <a:chExt cx="693047" cy="711773"/>
          </a:xfrm>
        </p:grpSpPr>
        <p:pic>
          <p:nvPicPr>
            <p:cNvPr id="155" name="Picture 15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7279" y="3277093"/>
              <a:ext cx="667577" cy="711773"/>
            </a:xfrm>
            <a:prstGeom prst="rect">
              <a:avLst/>
            </a:prstGeom>
          </p:spPr>
        </p:pic>
        <p:pic>
          <p:nvPicPr>
            <p:cNvPr id="156" name="Picture 155" descr="\\MAGNUM\Projects\Microsoft\Cloud Power FY12\Design\ICONS_PNG\Application.png"/>
            <p:cNvPicPr>
              <a:picLocks noChangeAspect="1" noChangeArrowheads="1"/>
            </p:cNvPicPr>
            <p:nvPr/>
          </p:nvPicPr>
          <p:blipFill>
            <a:blip r:embed="rId11" cstate="print">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100000" contrast="100000"/>
                      </a14:imgEffect>
                    </a14:imgLayer>
                  </a14:imgProps>
                </a:ext>
              </a:extLst>
            </a:blip>
            <a:srcRect/>
            <a:stretch>
              <a:fillRect/>
            </a:stretch>
          </p:blipFill>
          <p:spPr bwMode="auto">
            <a:xfrm>
              <a:off x="1141449" y="3564986"/>
              <a:ext cx="327875" cy="327875"/>
            </a:xfrm>
            <a:prstGeom prst="rect">
              <a:avLst/>
            </a:prstGeom>
            <a:noFill/>
          </p:spPr>
        </p:pic>
        <p:pic>
          <p:nvPicPr>
            <p:cNvPr id="157" name="Picture 156" descr="\\MAGNUM\Projects\Microsoft\Cloud Power FY12\Design\ICONS_PNG\Application.png"/>
            <p:cNvPicPr>
              <a:picLocks noChangeAspect="1" noChangeArrowheads="1"/>
            </p:cNvPicPr>
            <p:nvPr/>
          </p:nvPicPr>
          <p:blipFill>
            <a:blip r:embed="rId11" cstate="print">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100000" contrast="100000"/>
                      </a14:imgEffect>
                    </a14:imgLayer>
                  </a14:imgProps>
                </a:ext>
              </a:extLst>
            </a:blip>
            <a:srcRect/>
            <a:stretch>
              <a:fillRect/>
            </a:stretch>
          </p:blipFill>
          <p:spPr bwMode="auto">
            <a:xfrm>
              <a:off x="1506621" y="3564986"/>
              <a:ext cx="327875" cy="327875"/>
            </a:xfrm>
            <a:prstGeom prst="rect">
              <a:avLst/>
            </a:prstGeom>
            <a:noFill/>
          </p:spPr>
        </p:pic>
        <p:pic>
          <p:nvPicPr>
            <p:cNvPr id="158" name="Picture 157" descr="\\MAGNUM\Projects\Microsoft\Cloud Power FY12\Design\ICONS_PNG\Application.png"/>
            <p:cNvPicPr>
              <a:picLocks noChangeAspect="1" noChangeArrowheads="1"/>
            </p:cNvPicPr>
            <p:nvPr/>
          </p:nvPicPr>
          <p:blipFill>
            <a:blip r:embed="rId11" cstate="print">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100000" contrast="100000"/>
                      </a14:imgEffect>
                    </a14:imgLayer>
                  </a14:imgProps>
                </a:ext>
              </a:extLst>
            </a:blip>
            <a:srcRect/>
            <a:stretch>
              <a:fillRect/>
            </a:stretch>
          </p:blipFill>
          <p:spPr bwMode="auto">
            <a:xfrm>
              <a:off x="1320132" y="3296095"/>
              <a:ext cx="327875" cy="327875"/>
            </a:xfrm>
            <a:prstGeom prst="rect">
              <a:avLst/>
            </a:prstGeom>
            <a:noFill/>
          </p:spPr>
        </p:pic>
      </p:grpSp>
      <p:sp>
        <p:nvSpPr>
          <p:cNvPr id="89" name="TextBox 88"/>
          <p:cNvSpPr txBox="1"/>
          <p:nvPr/>
        </p:nvSpPr>
        <p:spPr>
          <a:xfrm>
            <a:off x="63537" y="2673102"/>
            <a:ext cx="3251527" cy="1292662"/>
          </a:xfrm>
          <a:prstGeom prst="rect">
            <a:avLst/>
          </a:prstGeom>
          <a:noFill/>
        </p:spPr>
        <p:txBody>
          <a:bodyPr wrap="square" lIns="182880" tIns="146304" rIns="182880" bIns="146304" rtlCol="0">
            <a:spAutoFit/>
          </a:bodyPr>
          <a:lstStyle/>
          <a:p>
            <a:pPr algn="r">
              <a:lnSpc>
                <a:spcPct val="90000"/>
              </a:lnSpc>
              <a:spcAft>
                <a:spcPts val="600"/>
              </a:spcAft>
            </a:pPr>
            <a:r>
              <a:rPr lang="en-US" sz="2400" dirty="0" err="1"/>
              <a:t>Compartilhado</a:t>
            </a:r>
            <a:r>
              <a:rPr lang="en-US" sz="2400" dirty="0"/>
              <a:t> com outros </a:t>
            </a:r>
            <a:r>
              <a:rPr lang="en-US" sz="2400" dirty="0" err="1"/>
              <a:t>desenvolvedores</a:t>
            </a:r>
            <a:endParaRPr lang="en-US" sz="2400" dirty="0"/>
          </a:p>
        </p:txBody>
      </p:sp>
      <p:sp>
        <p:nvSpPr>
          <p:cNvPr id="90" name="TextBox 2"/>
          <p:cNvSpPr txBox="1"/>
          <p:nvPr/>
        </p:nvSpPr>
        <p:spPr>
          <a:xfrm>
            <a:off x="59339" y="1987487"/>
            <a:ext cx="3251527" cy="960263"/>
          </a:xfrm>
          <a:prstGeom prst="rect">
            <a:avLst/>
          </a:prstGeom>
          <a:noFill/>
        </p:spPr>
        <p:txBody>
          <a:bodyPr wrap="square" lIns="182880" tIns="146304" rIns="182880" bIns="146304" rtlCol="0">
            <a:spAutoFit/>
          </a:bodyPr>
          <a:lstStyle/>
          <a:p>
            <a:pPr algn="r">
              <a:lnSpc>
                <a:spcPct val="90000"/>
              </a:lnSpc>
              <a:spcAft>
                <a:spcPts val="600"/>
              </a:spcAft>
            </a:pPr>
            <a:r>
              <a:rPr lang="en-US" sz="2400" dirty="0" err="1"/>
              <a:t>Utilizado</a:t>
            </a:r>
            <a:r>
              <a:rPr lang="en-US" sz="2400" dirty="0"/>
              <a:t> </a:t>
            </a:r>
            <a:r>
              <a:rPr lang="en-US" sz="2400" dirty="0" err="1"/>
              <a:t>parateste</a:t>
            </a:r>
            <a:r>
              <a:rPr lang="en-US" sz="2400" dirty="0"/>
              <a:t> </a:t>
            </a:r>
            <a:r>
              <a:rPr lang="en-US" sz="2400" dirty="0" err="1"/>
              <a:t>unitário</a:t>
            </a:r>
            <a:endParaRPr lang="en-US" sz="2400" dirty="0"/>
          </a:p>
        </p:txBody>
      </p:sp>
    </p:spTree>
    <p:extLst>
      <p:ext uri="{BB962C8B-B14F-4D97-AF65-F5344CB8AC3E}">
        <p14:creationId xmlns:p14="http://schemas.microsoft.com/office/powerpoint/2010/main" val="304771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stretch>
            <a:fillRect/>
          </a:stretch>
        </p:blipFill>
        <p:spPr>
          <a:xfrm>
            <a:off x="5553108" y="4257737"/>
            <a:ext cx="1865792" cy="2459736"/>
          </a:xfrm>
          <a:prstGeom prst="rect">
            <a:avLst/>
          </a:prstGeom>
        </p:spPr>
      </p:pic>
      <p:sp>
        <p:nvSpPr>
          <p:cNvPr id="20" name="Freeform 19"/>
          <p:cNvSpPr>
            <a:spLocks noChangeAspect="1" noEditPoints="1"/>
          </p:cNvSpPr>
          <p:nvPr/>
        </p:nvSpPr>
        <p:spPr bwMode="auto">
          <a:xfrm>
            <a:off x="1383719" y="2354703"/>
            <a:ext cx="2212984" cy="183174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2" name="Title 1"/>
          <p:cNvSpPr>
            <a:spLocks noGrp="1"/>
          </p:cNvSpPr>
          <p:nvPr>
            <p:ph type="title"/>
          </p:nvPr>
        </p:nvSpPr>
        <p:spPr>
          <a:xfrm>
            <a:off x="274320" y="312664"/>
            <a:ext cx="12057380" cy="898600"/>
          </a:xfrm>
        </p:spPr>
        <p:txBody>
          <a:bodyPr/>
          <a:lstStyle/>
          <a:p>
            <a:r>
              <a:rPr lang="en-US" spc="0" dirty="0" err="1">
                <a:solidFill>
                  <a:schemeClr val="tx1"/>
                </a:solidFill>
              </a:rPr>
              <a:t>Processos</a:t>
            </a:r>
            <a:r>
              <a:rPr lang="en-US" spc="0" dirty="0">
                <a:solidFill>
                  <a:schemeClr val="tx1"/>
                </a:solidFill>
              </a:rPr>
              <a:t> de DevOps com Containers</a:t>
            </a:r>
          </a:p>
        </p:txBody>
      </p:sp>
      <p:sp>
        <p:nvSpPr>
          <p:cNvPr id="5" name="Freeform 5"/>
          <p:cNvSpPr>
            <a:spLocks/>
          </p:cNvSpPr>
          <p:nvPr/>
        </p:nvSpPr>
        <p:spPr bwMode="auto">
          <a:xfrm>
            <a:off x="3047121" y="4053906"/>
            <a:ext cx="272888" cy="13254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Freeform 6"/>
          <p:cNvSpPr>
            <a:spLocks/>
          </p:cNvSpPr>
          <p:nvPr/>
        </p:nvSpPr>
        <p:spPr bwMode="auto">
          <a:xfrm>
            <a:off x="2544228" y="4055855"/>
            <a:ext cx="580861" cy="740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Oval 7"/>
          <p:cNvSpPr>
            <a:spLocks noChangeArrowheads="1"/>
          </p:cNvSpPr>
          <p:nvPr/>
        </p:nvSpPr>
        <p:spPr bwMode="auto">
          <a:xfrm>
            <a:off x="1563782" y="3843392"/>
            <a:ext cx="606201" cy="128647"/>
          </a:xfrm>
          <a:prstGeom prst="ellipse">
            <a:avLst/>
          </a:pr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8"/>
          <p:cNvSpPr>
            <a:spLocks/>
          </p:cNvSpPr>
          <p:nvPr/>
        </p:nvSpPr>
        <p:spPr bwMode="auto">
          <a:xfrm>
            <a:off x="1121314" y="2890235"/>
            <a:ext cx="1465797" cy="1017481"/>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Rectangle 9"/>
          <p:cNvSpPr>
            <a:spLocks noChangeArrowheads="1"/>
          </p:cNvSpPr>
          <p:nvPr/>
        </p:nvSpPr>
        <p:spPr bwMode="auto">
          <a:xfrm>
            <a:off x="1168094" y="2937016"/>
            <a:ext cx="1374185" cy="77773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10"/>
          <p:cNvSpPr>
            <a:spLocks noChangeArrowheads="1"/>
          </p:cNvSpPr>
          <p:nvPr/>
        </p:nvSpPr>
        <p:spPr bwMode="auto">
          <a:xfrm>
            <a:off x="957581" y="4116280"/>
            <a:ext cx="1816653" cy="68222"/>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1"/>
          <p:cNvSpPr>
            <a:spLocks/>
          </p:cNvSpPr>
          <p:nvPr/>
        </p:nvSpPr>
        <p:spPr bwMode="auto">
          <a:xfrm>
            <a:off x="957581" y="4034414"/>
            <a:ext cx="1816653" cy="81866"/>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6" name="TextBox 825"/>
          <p:cNvSpPr txBox="1"/>
          <p:nvPr/>
        </p:nvSpPr>
        <p:spPr>
          <a:xfrm>
            <a:off x="940539" y="4188389"/>
            <a:ext cx="2846115" cy="1625060"/>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err="1"/>
              <a:t>Desenvolvedores</a:t>
            </a:r>
            <a:r>
              <a:rPr lang="en-US" sz="1600" dirty="0"/>
              <a:t> </a:t>
            </a:r>
            <a:r>
              <a:rPr lang="en-US" sz="1600" dirty="0" err="1"/>
              <a:t>controem</a:t>
            </a:r>
            <a:r>
              <a:rPr lang="en-US" sz="1600" dirty="0"/>
              <a:t> e </a:t>
            </a:r>
            <a:r>
              <a:rPr lang="en-US" sz="1600" dirty="0" err="1"/>
              <a:t>testam</a:t>
            </a:r>
            <a:r>
              <a:rPr lang="en-US" sz="1600" dirty="0"/>
              <a:t>  apps em containers, </a:t>
            </a:r>
            <a:r>
              <a:rPr lang="en-US" sz="1600" dirty="0" err="1"/>
              <a:t>usando</a:t>
            </a:r>
            <a:r>
              <a:rPr lang="en-US" sz="1600" dirty="0"/>
              <a:t> </a:t>
            </a:r>
            <a:r>
              <a:rPr lang="en-US" sz="1600" dirty="0" err="1"/>
              <a:t>ambiente</a:t>
            </a:r>
            <a:r>
              <a:rPr lang="en-US" sz="1600" dirty="0"/>
              <a:t> de Desenvolvimento (ex: Visual Studio)</a:t>
            </a:r>
          </a:p>
        </p:txBody>
      </p:sp>
      <p:sp>
        <p:nvSpPr>
          <p:cNvPr id="565" name="Rectangle 564"/>
          <p:cNvSpPr/>
          <p:nvPr/>
        </p:nvSpPr>
        <p:spPr>
          <a:xfrm>
            <a:off x="9105904" y="4593467"/>
            <a:ext cx="2468373" cy="978729"/>
          </a:xfrm>
          <a:prstGeom prst="rect">
            <a:avLst/>
          </a:prstGeom>
        </p:spPr>
        <p:txBody>
          <a:bodyPr wrap="square">
            <a:spAutoFit/>
          </a:bodyPr>
          <a:lstStyle/>
          <a:p>
            <a:pPr algn="ctr">
              <a:lnSpc>
                <a:spcPct val="90000"/>
              </a:lnSpc>
              <a:spcAft>
                <a:spcPts val="600"/>
              </a:spcAft>
            </a:pPr>
            <a:r>
              <a:rPr lang="en-US" sz="1600" b="1" dirty="0" err="1"/>
              <a:t>Operações</a:t>
            </a:r>
            <a:r>
              <a:rPr lang="en-US" sz="1600" dirty="0"/>
              <a:t> </a:t>
            </a:r>
            <a:r>
              <a:rPr lang="en-US" sz="1600" dirty="0" err="1"/>
              <a:t>automatizam</a:t>
            </a:r>
            <a:r>
              <a:rPr lang="en-US" sz="1600" dirty="0"/>
              <a:t> </a:t>
            </a:r>
            <a:r>
              <a:rPr lang="en-US" sz="1600" dirty="0" err="1"/>
              <a:t>implantação</a:t>
            </a:r>
            <a:r>
              <a:rPr lang="en-US" sz="1600" dirty="0"/>
              <a:t> e </a:t>
            </a:r>
            <a:r>
              <a:rPr lang="en-US" sz="1600" dirty="0" err="1"/>
              <a:t>monitoram</a:t>
            </a:r>
            <a:r>
              <a:rPr lang="en-US" sz="1600" dirty="0"/>
              <a:t> apps do </a:t>
            </a:r>
            <a:r>
              <a:rPr lang="en-US" sz="1600" dirty="0" err="1"/>
              <a:t>repositório</a:t>
            </a:r>
            <a:r>
              <a:rPr lang="en-US" sz="1600" dirty="0"/>
              <a:t> central</a:t>
            </a:r>
          </a:p>
        </p:txBody>
      </p:sp>
      <p:grpSp>
        <p:nvGrpSpPr>
          <p:cNvPr id="27" name="Group 26"/>
          <p:cNvGrpSpPr/>
          <p:nvPr/>
        </p:nvGrpSpPr>
        <p:grpSpPr>
          <a:xfrm>
            <a:off x="3786654" y="4731281"/>
            <a:ext cx="1309254" cy="481808"/>
            <a:chOff x="3613583" y="4961406"/>
            <a:chExt cx="1841662" cy="481808"/>
          </a:xfrm>
          <a:solidFill>
            <a:schemeClr val="tx1"/>
          </a:solidFill>
        </p:grpSpPr>
        <p:cxnSp>
          <p:nvCxnSpPr>
            <p:cNvPr id="415" name="Straight Arrow Connector 414"/>
            <p:cNvCxnSpPr/>
            <p:nvPr/>
          </p:nvCxnSpPr>
          <p:spPr>
            <a:xfrm>
              <a:off x="3613583" y="4961406"/>
              <a:ext cx="1841662" cy="481808"/>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1</a:t>
              </a:r>
            </a:p>
          </p:txBody>
        </p:sp>
      </p:grpSp>
      <p:grpSp>
        <p:nvGrpSpPr>
          <p:cNvPr id="29" name="Group 28"/>
          <p:cNvGrpSpPr/>
          <p:nvPr/>
        </p:nvGrpSpPr>
        <p:grpSpPr>
          <a:xfrm>
            <a:off x="7460175" y="4680859"/>
            <a:ext cx="1576026" cy="572602"/>
            <a:chOff x="6945550" y="4910984"/>
            <a:chExt cx="1917580" cy="572602"/>
          </a:xfrm>
          <a:solidFill>
            <a:schemeClr val="tx1"/>
          </a:solidFill>
        </p:grpSpPr>
        <p:cxnSp>
          <p:nvCxnSpPr>
            <p:cNvPr id="417" name="Straight Arrow Connector 416"/>
            <p:cNvCxnSpPr/>
            <p:nvPr/>
          </p:nvCxnSpPr>
          <p:spPr>
            <a:xfrm flipH="1">
              <a:off x="6945550" y="4910984"/>
              <a:ext cx="1917580" cy="572602"/>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2</a:t>
              </a:r>
            </a:p>
          </p:txBody>
        </p:sp>
      </p:grpSp>
      <p:grpSp>
        <p:nvGrpSpPr>
          <p:cNvPr id="31" name="Group 30"/>
          <p:cNvGrpSpPr/>
          <p:nvPr/>
        </p:nvGrpSpPr>
        <p:grpSpPr>
          <a:xfrm>
            <a:off x="7689109" y="2416311"/>
            <a:ext cx="1160026" cy="287129"/>
            <a:chOff x="7516038" y="2646436"/>
            <a:chExt cx="1160026" cy="287129"/>
          </a:xfrm>
          <a:solidFill>
            <a:schemeClr val="tx1"/>
          </a:solidFill>
        </p:grpSpPr>
        <p:cxnSp>
          <p:nvCxnSpPr>
            <p:cNvPr id="422" name="Straight Arrow Connector 421"/>
            <p:cNvCxnSpPr/>
            <p:nvPr/>
          </p:nvCxnSpPr>
          <p:spPr>
            <a:xfrm flipH="1" flipV="1">
              <a:off x="7516038" y="2646436"/>
              <a:ext cx="1160026" cy="287129"/>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2</a:t>
              </a:r>
            </a:p>
          </p:txBody>
        </p:sp>
      </p:grpSp>
      <p:grpSp>
        <p:nvGrpSpPr>
          <p:cNvPr id="492" name="Group 491"/>
          <p:cNvGrpSpPr/>
          <p:nvPr/>
        </p:nvGrpSpPr>
        <p:grpSpPr>
          <a:xfrm>
            <a:off x="3791986" y="3280852"/>
            <a:ext cx="4942855" cy="221153"/>
            <a:chOff x="6969700" y="5010124"/>
            <a:chExt cx="4942855" cy="221153"/>
          </a:xfrm>
          <a:solidFill>
            <a:schemeClr val="tx1"/>
          </a:solidFill>
        </p:grpSpPr>
        <p:cxnSp>
          <p:nvCxnSpPr>
            <p:cNvPr id="493" name="Straight Arrow Connector 492"/>
            <p:cNvCxnSpPr/>
            <p:nvPr/>
          </p:nvCxnSpPr>
          <p:spPr>
            <a:xfrm flipH="1">
              <a:off x="6969700" y="5127220"/>
              <a:ext cx="4942855" cy="3933"/>
            </a:xfrm>
            <a:prstGeom prst="straightConnector1">
              <a:avLst/>
            </a:prstGeom>
            <a:grpFill/>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3</a:t>
              </a:r>
            </a:p>
          </p:txBody>
        </p:sp>
      </p:grpSp>
      <p:sp>
        <p:nvSpPr>
          <p:cNvPr id="496" name="Rectangle 495"/>
          <p:cNvSpPr/>
          <p:nvPr/>
        </p:nvSpPr>
        <p:spPr>
          <a:xfrm>
            <a:off x="4427409" y="3538654"/>
            <a:ext cx="4019957" cy="757130"/>
          </a:xfrm>
          <a:prstGeom prst="rect">
            <a:avLst/>
          </a:prstGeom>
        </p:spPr>
        <p:txBody>
          <a:bodyPr wrap="square">
            <a:spAutoFit/>
          </a:bodyPr>
          <a:lstStyle/>
          <a:p>
            <a:pPr>
              <a:lnSpc>
                <a:spcPct val="90000"/>
              </a:lnSpc>
              <a:spcAft>
                <a:spcPts val="600"/>
              </a:spcAft>
            </a:pPr>
            <a:r>
              <a:rPr lang="en-US" sz="1600" b="1" dirty="0" err="1"/>
              <a:t>Operações</a:t>
            </a:r>
            <a:r>
              <a:rPr lang="en-US" sz="1600" dirty="0"/>
              <a:t> </a:t>
            </a:r>
            <a:r>
              <a:rPr lang="en-US" sz="1600" dirty="0" err="1"/>
              <a:t>colaboram</a:t>
            </a:r>
            <a:r>
              <a:rPr lang="en-US" sz="1600" dirty="0"/>
              <a:t> com </a:t>
            </a:r>
            <a:r>
              <a:rPr lang="en-US" sz="1600" b="1" dirty="0" err="1"/>
              <a:t>desenvolvedores</a:t>
            </a:r>
            <a:r>
              <a:rPr lang="en-US" sz="1600" dirty="0"/>
              <a:t> para </a:t>
            </a:r>
            <a:r>
              <a:rPr lang="en-US" sz="1600" dirty="0" err="1"/>
              <a:t>provêr</a:t>
            </a:r>
            <a:r>
              <a:rPr lang="en-US" sz="1600" dirty="0"/>
              <a:t> </a:t>
            </a:r>
            <a:r>
              <a:rPr lang="en-US" sz="1600" dirty="0" err="1"/>
              <a:t>métricas</a:t>
            </a:r>
            <a:r>
              <a:rPr lang="en-US" sz="1600" dirty="0"/>
              <a:t> de Apps e Insights</a:t>
            </a:r>
          </a:p>
        </p:txBody>
      </p:sp>
      <p:grpSp>
        <p:nvGrpSpPr>
          <p:cNvPr id="497" name="Group 496"/>
          <p:cNvGrpSpPr/>
          <p:nvPr/>
        </p:nvGrpSpPr>
        <p:grpSpPr>
          <a:xfrm rot="17911915">
            <a:off x="781666" y="2639635"/>
            <a:ext cx="818766" cy="613570"/>
            <a:chOff x="5690188" y="2800883"/>
            <a:chExt cx="799207" cy="731153"/>
          </a:xfrm>
          <a:solidFill>
            <a:schemeClr val="tx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000000"/>
                    </a:gs>
                    <a:gs pos="10417">
                      <a:srgbClr val="000000"/>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000000"/>
                    </a:gs>
                    <a:gs pos="10417">
                      <a:srgbClr val="000000"/>
                    </a:gs>
                  </a:gsLst>
                  <a:lin ang="5400000" scaled="0"/>
                </a:gradFill>
              </a:endParaRPr>
            </a:p>
          </p:txBody>
        </p:sp>
      </p:grpSp>
      <p:sp>
        <p:nvSpPr>
          <p:cNvPr id="500" name="Rectangle 499"/>
          <p:cNvSpPr/>
          <p:nvPr/>
        </p:nvSpPr>
        <p:spPr>
          <a:xfrm>
            <a:off x="694753" y="1575978"/>
            <a:ext cx="2983212" cy="757130"/>
          </a:xfrm>
          <a:prstGeom prst="rect">
            <a:avLst/>
          </a:prstGeom>
        </p:spPr>
        <p:txBody>
          <a:bodyPr wrap="square">
            <a:spAutoFit/>
          </a:bodyPr>
          <a:lstStyle/>
          <a:p>
            <a:pPr>
              <a:lnSpc>
                <a:spcPct val="90000"/>
              </a:lnSpc>
              <a:spcAft>
                <a:spcPts val="600"/>
              </a:spcAft>
            </a:pPr>
            <a:r>
              <a:rPr lang="en-US" sz="1600" b="1" dirty="0" err="1"/>
              <a:t>Desenvolvedores</a:t>
            </a:r>
            <a:r>
              <a:rPr lang="en-US" sz="1600" b="1" dirty="0"/>
              <a:t> </a:t>
            </a:r>
            <a:r>
              <a:rPr lang="en-US" sz="1600" dirty="0" err="1"/>
              <a:t>atualizam</a:t>
            </a:r>
            <a:r>
              <a:rPr lang="en-US" sz="1600" dirty="0"/>
              <a:t>, </a:t>
            </a:r>
            <a:r>
              <a:rPr lang="en-US" sz="1600" dirty="0" err="1"/>
              <a:t>interagem</a:t>
            </a:r>
            <a:r>
              <a:rPr lang="en-US" sz="1600" dirty="0"/>
              <a:t> e </a:t>
            </a:r>
            <a:r>
              <a:rPr lang="en-US" sz="1600" dirty="0" err="1"/>
              <a:t>implantam</a:t>
            </a:r>
            <a:r>
              <a:rPr lang="en-US" sz="1600" dirty="0"/>
              <a:t> containers </a:t>
            </a:r>
            <a:r>
              <a:rPr lang="en-US" sz="1600" dirty="0" err="1"/>
              <a:t>atualizados</a:t>
            </a:r>
            <a:endParaRPr lang="en-US" sz="1600" dirty="0"/>
          </a:p>
        </p:txBody>
      </p:sp>
      <p:pic>
        <p:nvPicPr>
          <p:cNvPr id="62" name="Picture 61"/>
          <p:cNvPicPr>
            <a:picLocks noChangeAspect="1"/>
          </p:cNvPicPr>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4039883" y="1211264"/>
            <a:ext cx="3818424" cy="2033542"/>
          </a:xfrm>
          <a:prstGeom prst="rect">
            <a:avLst/>
          </a:prstGeom>
        </p:spPr>
      </p:pic>
      <p:pic>
        <p:nvPicPr>
          <p:cNvPr id="73" name="Picture 72"/>
          <p:cNvPicPr>
            <a:picLocks noChangeAspect="1"/>
          </p:cNvPicPr>
          <p:nvPr/>
        </p:nvPicPr>
        <p:blipFill>
          <a:blip r:embed="rId5"/>
          <a:stretch>
            <a:fillRect/>
          </a:stretch>
        </p:blipFill>
        <p:spPr>
          <a:xfrm>
            <a:off x="1204257" y="2942430"/>
            <a:ext cx="656082" cy="374904"/>
          </a:xfrm>
          <a:prstGeom prst="rect">
            <a:avLst/>
          </a:prstGeom>
        </p:spPr>
      </p:pic>
      <p:pic>
        <p:nvPicPr>
          <p:cNvPr id="77" name="Picture 76"/>
          <p:cNvPicPr>
            <a:picLocks noChangeAspect="1"/>
          </p:cNvPicPr>
          <p:nvPr/>
        </p:nvPicPr>
        <p:blipFill>
          <a:blip r:embed="rId5"/>
          <a:stretch>
            <a:fillRect/>
          </a:stretch>
        </p:blipFill>
        <p:spPr>
          <a:xfrm>
            <a:off x="5186033" y="2291098"/>
            <a:ext cx="656082" cy="374904"/>
          </a:xfrm>
          <a:prstGeom prst="rect">
            <a:avLst/>
          </a:prstGeom>
        </p:spPr>
      </p:pic>
      <p:pic>
        <p:nvPicPr>
          <p:cNvPr id="76" name="Picture 75"/>
          <p:cNvPicPr>
            <a:picLocks noChangeAspect="1"/>
          </p:cNvPicPr>
          <p:nvPr/>
        </p:nvPicPr>
        <p:blipFill>
          <a:blip r:embed="rId5"/>
          <a:stretch>
            <a:fillRect/>
          </a:stretch>
        </p:blipFill>
        <p:spPr>
          <a:xfrm>
            <a:off x="6008104" y="2284287"/>
            <a:ext cx="656082" cy="374904"/>
          </a:xfrm>
          <a:prstGeom prst="rect">
            <a:avLst/>
          </a:prstGeom>
        </p:spPr>
      </p:pic>
      <p:pic>
        <p:nvPicPr>
          <p:cNvPr id="75" name="Picture 74"/>
          <p:cNvPicPr>
            <a:picLocks noChangeAspect="1"/>
          </p:cNvPicPr>
          <p:nvPr/>
        </p:nvPicPr>
        <p:blipFill>
          <a:blip r:embed="rId5"/>
          <a:stretch>
            <a:fillRect/>
          </a:stretch>
        </p:blipFill>
        <p:spPr>
          <a:xfrm>
            <a:off x="6795131" y="2288670"/>
            <a:ext cx="656082" cy="374904"/>
          </a:xfrm>
          <a:prstGeom prst="rect">
            <a:avLst/>
          </a:prstGeom>
        </p:spPr>
      </p:pic>
      <p:pic>
        <p:nvPicPr>
          <p:cNvPr id="15" name="Picture 14"/>
          <p:cNvPicPr>
            <a:picLocks noChangeAspect="1"/>
          </p:cNvPicPr>
          <p:nvPr/>
        </p:nvPicPr>
        <p:blipFill>
          <a:blip r:embed="rId6"/>
          <a:stretch>
            <a:fillRect/>
          </a:stretch>
        </p:blipFill>
        <p:spPr>
          <a:xfrm>
            <a:off x="1204257" y="2942430"/>
            <a:ext cx="656082" cy="374904"/>
          </a:xfrm>
          <a:prstGeom prst="rect">
            <a:avLst/>
          </a:prstGeom>
        </p:spPr>
      </p:pic>
      <p:pic>
        <p:nvPicPr>
          <p:cNvPr id="61" name="Picture 60"/>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79553" y="2794979"/>
            <a:ext cx="1721074" cy="1487349"/>
          </a:xfrm>
          <a:prstGeom prst="rect">
            <a:avLst/>
          </a:prstGeom>
        </p:spPr>
      </p:pic>
      <p:pic>
        <p:nvPicPr>
          <p:cNvPr id="14" name="Picture 13"/>
          <p:cNvPicPr>
            <a:picLocks noChangeAspect="1"/>
          </p:cNvPicPr>
          <p:nvPr/>
        </p:nvPicPr>
        <p:blipFill>
          <a:blip r:embed="rId9"/>
          <a:stretch>
            <a:fillRect/>
          </a:stretch>
        </p:blipFill>
        <p:spPr>
          <a:xfrm>
            <a:off x="1853076" y="3304585"/>
            <a:ext cx="656082" cy="374904"/>
          </a:xfrm>
          <a:prstGeom prst="rect">
            <a:avLst/>
          </a:prstGeom>
        </p:spPr>
      </p:pic>
      <p:pic>
        <p:nvPicPr>
          <p:cNvPr id="80" name="Picture 79"/>
          <p:cNvPicPr>
            <a:picLocks noChangeAspect="1"/>
          </p:cNvPicPr>
          <p:nvPr/>
        </p:nvPicPr>
        <p:blipFill>
          <a:blip r:embed="rId9"/>
          <a:stretch>
            <a:fillRect/>
          </a:stretch>
        </p:blipFill>
        <p:spPr>
          <a:xfrm>
            <a:off x="6804093" y="2737637"/>
            <a:ext cx="656082" cy="374904"/>
          </a:xfrm>
          <a:prstGeom prst="rect">
            <a:avLst/>
          </a:prstGeom>
        </p:spPr>
      </p:pic>
      <p:pic>
        <p:nvPicPr>
          <p:cNvPr id="81" name="Picture 80"/>
          <p:cNvPicPr>
            <a:picLocks noChangeAspect="1"/>
          </p:cNvPicPr>
          <p:nvPr/>
        </p:nvPicPr>
        <p:blipFill>
          <a:blip r:embed="rId9"/>
          <a:stretch>
            <a:fillRect/>
          </a:stretch>
        </p:blipFill>
        <p:spPr>
          <a:xfrm>
            <a:off x="6001550" y="2739656"/>
            <a:ext cx="656082" cy="374904"/>
          </a:xfrm>
          <a:prstGeom prst="rect">
            <a:avLst/>
          </a:prstGeom>
        </p:spPr>
      </p:pic>
      <p:pic>
        <p:nvPicPr>
          <p:cNvPr id="82" name="Picture 81"/>
          <p:cNvPicPr>
            <a:picLocks noChangeAspect="1"/>
          </p:cNvPicPr>
          <p:nvPr/>
        </p:nvPicPr>
        <p:blipFill>
          <a:blip r:embed="rId9"/>
          <a:stretch>
            <a:fillRect/>
          </a:stretch>
        </p:blipFill>
        <p:spPr>
          <a:xfrm>
            <a:off x="5181883" y="2751598"/>
            <a:ext cx="656082" cy="374904"/>
          </a:xfrm>
          <a:prstGeom prst="rect">
            <a:avLst/>
          </a:prstGeom>
        </p:spPr>
      </p:pic>
      <p:pic>
        <p:nvPicPr>
          <p:cNvPr id="72" name="Picture 71"/>
          <p:cNvPicPr>
            <a:picLocks noChangeAspect="1"/>
          </p:cNvPicPr>
          <p:nvPr/>
        </p:nvPicPr>
        <p:blipFill>
          <a:blip r:embed="rId6"/>
          <a:stretch>
            <a:fillRect/>
          </a:stretch>
        </p:blipFill>
        <p:spPr>
          <a:xfrm>
            <a:off x="5186033" y="2291098"/>
            <a:ext cx="656082" cy="374904"/>
          </a:xfrm>
          <a:prstGeom prst="rect">
            <a:avLst/>
          </a:prstGeom>
        </p:spPr>
      </p:pic>
      <p:pic>
        <p:nvPicPr>
          <p:cNvPr id="71" name="Picture 70"/>
          <p:cNvPicPr>
            <a:picLocks noChangeAspect="1"/>
          </p:cNvPicPr>
          <p:nvPr/>
        </p:nvPicPr>
        <p:blipFill>
          <a:blip r:embed="rId6"/>
          <a:stretch>
            <a:fillRect/>
          </a:stretch>
        </p:blipFill>
        <p:spPr>
          <a:xfrm>
            <a:off x="6008104" y="2284287"/>
            <a:ext cx="656082" cy="374904"/>
          </a:xfrm>
          <a:prstGeom prst="rect">
            <a:avLst/>
          </a:prstGeom>
        </p:spPr>
      </p:pic>
      <p:pic>
        <p:nvPicPr>
          <p:cNvPr id="70" name="Picture 69"/>
          <p:cNvPicPr>
            <a:picLocks noChangeAspect="1"/>
          </p:cNvPicPr>
          <p:nvPr/>
        </p:nvPicPr>
        <p:blipFill>
          <a:blip r:embed="rId6"/>
          <a:stretch>
            <a:fillRect/>
          </a:stretch>
        </p:blipFill>
        <p:spPr>
          <a:xfrm>
            <a:off x="6795131" y="2288670"/>
            <a:ext cx="656082" cy="374904"/>
          </a:xfrm>
          <a:prstGeom prst="rect">
            <a:avLst/>
          </a:prstGeom>
        </p:spPr>
      </p:pic>
      <p:grpSp>
        <p:nvGrpSpPr>
          <p:cNvPr id="121" name="Group 120"/>
          <p:cNvGrpSpPr/>
          <p:nvPr/>
        </p:nvGrpSpPr>
        <p:grpSpPr bwMode="black">
          <a:xfrm>
            <a:off x="5365133" y="2340191"/>
            <a:ext cx="282961" cy="289406"/>
            <a:chOff x="307975" y="1987550"/>
            <a:chExt cx="1377950" cy="1409701"/>
          </a:xfrm>
          <a:solidFill>
            <a:srgbClr val="FFFFFF"/>
          </a:solidFill>
        </p:grpSpPr>
        <p:sp>
          <p:nvSpPr>
            <p:cNvPr id="122"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3"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4"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5"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6"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7"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8"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9"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0"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1"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2"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3"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4"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5"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6"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7"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8"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grpSp>
        <p:nvGrpSpPr>
          <p:cNvPr id="103" name="Group 102"/>
          <p:cNvGrpSpPr/>
          <p:nvPr/>
        </p:nvGrpSpPr>
        <p:grpSpPr bwMode="black">
          <a:xfrm>
            <a:off x="6209794" y="2314256"/>
            <a:ext cx="282961" cy="289406"/>
            <a:chOff x="307975" y="1987550"/>
            <a:chExt cx="1377950" cy="1409701"/>
          </a:xfrm>
          <a:solidFill>
            <a:srgbClr val="FFFFFF"/>
          </a:solidFill>
        </p:grpSpPr>
        <p:sp>
          <p:nvSpPr>
            <p:cNvPr id="10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grpSp>
        <p:nvGrpSpPr>
          <p:cNvPr id="85" name="Group 84"/>
          <p:cNvGrpSpPr/>
          <p:nvPr/>
        </p:nvGrpSpPr>
        <p:grpSpPr bwMode="black">
          <a:xfrm>
            <a:off x="6988265" y="2325480"/>
            <a:ext cx="282961" cy="289406"/>
            <a:chOff x="307975" y="1987550"/>
            <a:chExt cx="1377950" cy="1409701"/>
          </a:xfrm>
          <a:solidFill>
            <a:srgbClr val="FFFFFF"/>
          </a:solidFill>
        </p:grpSpPr>
        <p:sp>
          <p:nvSpPr>
            <p:cNvPr id="86"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9"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0"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1"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2"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3"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4"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5"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6"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7"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8"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9"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0"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1"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2"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pic>
        <p:nvPicPr>
          <p:cNvPr id="7" name="Picture 6"/>
          <p:cNvPicPr>
            <a:picLocks noChangeAspect="1"/>
          </p:cNvPicPr>
          <p:nvPr/>
        </p:nvPicPr>
        <p:blipFill>
          <a:blip r:embed="rId5"/>
          <a:stretch>
            <a:fillRect/>
          </a:stretch>
        </p:blipFill>
        <p:spPr>
          <a:xfrm>
            <a:off x="5186033" y="2291098"/>
            <a:ext cx="656082" cy="374904"/>
          </a:xfrm>
          <a:prstGeom prst="rect">
            <a:avLst/>
          </a:prstGeom>
        </p:spPr>
      </p:pic>
      <p:pic>
        <p:nvPicPr>
          <p:cNvPr id="83" name="Picture 82"/>
          <p:cNvPicPr>
            <a:picLocks noChangeAspect="1"/>
          </p:cNvPicPr>
          <p:nvPr/>
        </p:nvPicPr>
        <p:blipFill>
          <a:blip r:embed="rId5"/>
          <a:stretch>
            <a:fillRect/>
          </a:stretch>
        </p:blipFill>
        <p:spPr>
          <a:xfrm>
            <a:off x="6008104" y="2284287"/>
            <a:ext cx="656082" cy="374904"/>
          </a:xfrm>
          <a:prstGeom prst="rect">
            <a:avLst/>
          </a:prstGeom>
        </p:spPr>
      </p:pic>
      <p:pic>
        <p:nvPicPr>
          <p:cNvPr id="84" name="Picture 83"/>
          <p:cNvPicPr>
            <a:picLocks noChangeAspect="1"/>
          </p:cNvPicPr>
          <p:nvPr/>
        </p:nvPicPr>
        <p:blipFill>
          <a:blip r:embed="rId5"/>
          <a:stretch>
            <a:fillRect/>
          </a:stretch>
        </p:blipFill>
        <p:spPr>
          <a:xfrm>
            <a:off x="6795131" y="2288670"/>
            <a:ext cx="656082" cy="374904"/>
          </a:xfrm>
          <a:prstGeom prst="rect">
            <a:avLst/>
          </a:prstGeom>
        </p:spPr>
      </p:pic>
      <p:sp>
        <p:nvSpPr>
          <p:cNvPr id="471" name="Rounded Rectangle 470"/>
          <p:cNvSpPr/>
          <p:nvPr/>
        </p:nvSpPr>
        <p:spPr bwMode="auto">
          <a:xfrm>
            <a:off x="5095908" y="4791137"/>
            <a:ext cx="1172538" cy="1878934"/>
          </a:xfrm>
          <a:prstGeom prst="roundRect">
            <a:avLst/>
          </a:prstGeom>
          <a:solidFill>
            <a:schemeClr val="lt1">
              <a:alpha val="95000"/>
            </a:schemeClr>
          </a:solidFill>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1050" b="1" dirty="0">
                <a:solidFill>
                  <a:srgbClr val="0078D7"/>
                </a:solidFill>
              </a:rPr>
              <a:t>Central Repository</a:t>
            </a:r>
          </a:p>
        </p:txBody>
      </p:sp>
      <p:pic>
        <p:nvPicPr>
          <p:cNvPr id="74" name="Picture 73"/>
          <p:cNvPicPr>
            <a:picLocks noChangeAspect="1"/>
          </p:cNvPicPr>
          <p:nvPr/>
        </p:nvPicPr>
        <p:blipFill>
          <a:blip r:embed="rId5"/>
          <a:stretch>
            <a:fillRect/>
          </a:stretch>
        </p:blipFill>
        <p:spPr>
          <a:xfrm>
            <a:off x="5354136" y="6165236"/>
            <a:ext cx="656082" cy="374904"/>
          </a:xfrm>
          <a:prstGeom prst="rect">
            <a:avLst/>
          </a:prstGeom>
        </p:spPr>
      </p:pic>
      <p:pic>
        <p:nvPicPr>
          <p:cNvPr id="69" name="Picture 68"/>
          <p:cNvPicPr>
            <a:picLocks noChangeAspect="1"/>
          </p:cNvPicPr>
          <p:nvPr/>
        </p:nvPicPr>
        <p:blipFill>
          <a:blip r:embed="rId6"/>
          <a:stretch>
            <a:fillRect/>
          </a:stretch>
        </p:blipFill>
        <p:spPr>
          <a:xfrm>
            <a:off x="5354136" y="5216133"/>
            <a:ext cx="656082" cy="374904"/>
          </a:xfrm>
          <a:prstGeom prst="rect">
            <a:avLst/>
          </a:prstGeom>
        </p:spPr>
      </p:pic>
      <p:pic>
        <p:nvPicPr>
          <p:cNvPr id="79" name="Picture 78"/>
          <p:cNvPicPr>
            <a:picLocks noChangeAspect="1"/>
          </p:cNvPicPr>
          <p:nvPr/>
        </p:nvPicPr>
        <p:blipFill>
          <a:blip r:embed="rId9"/>
          <a:stretch>
            <a:fillRect/>
          </a:stretch>
        </p:blipFill>
        <p:spPr>
          <a:xfrm>
            <a:off x="5354136" y="5690685"/>
            <a:ext cx="656082" cy="374904"/>
          </a:xfrm>
          <a:prstGeom prst="rect">
            <a:avLst/>
          </a:prstGeom>
        </p:spPr>
      </p:pic>
      <p:sp>
        <p:nvSpPr>
          <p:cNvPr id="831" name="Rectangle 830"/>
          <p:cNvSpPr/>
          <p:nvPr/>
        </p:nvSpPr>
        <p:spPr>
          <a:xfrm>
            <a:off x="6351274" y="6042799"/>
            <a:ext cx="2333094" cy="75713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90000"/>
              </a:lnSpc>
              <a:spcAft>
                <a:spcPts val="600"/>
              </a:spcAft>
            </a:pPr>
            <a:r>
              <a:rPr lang="en-US" sz="1600" dirty="0">
                <a:solidFill>
                  <a:srgbClr val="FFFFFF"/>
                </a:solidFill>
              </a:rPr>
              <a:t>Containers </a:t>
            </a:r>
            <a:r>
              <a:rPr lang="en-US" sz="1600" dirty="0" err="1">
                <a:solidFill>
                  <a:srgbClr val="FFFFFF"/>
                </a:solidFill>
              </a:rPr>
              <a:t>enviados</a:t>
            </a:r>
            <a:r>
              <a:rPr lang="en-US" sz="1600" dirty="0">
                <a:solidFill>
                  <a:srgbClr val="FFFFFF"/>
                </a:solidFill>
              </a:rPr>
              <a:t> para o </a:t>
            </a:r>
            <a:r>
              <a:rPr lang="en-US" sz="1600" dirty="0" err="1">
                <a:solidFill>
                  <a:srgbClr val="FFFFFF"/>
                </a:solidFill>
              </a:rPr>
              <a:t>repositório</a:t>
            </a:r>
            <a:r>
              <a:rPr lang="en-US" sz="1600" dirty="0">
                <a:solidFill>
                  <a:srgbClr val="FFFFFF"/>
                </a:solidFill>
              </a:rPr>
              <a:t> central</a:t>
            </a:r>
          </a:p>
        </p:txBody>
      </p:sp>
    </p:spTree>
    <p:extLst>
      <p:ext uri="{BB962C8B-B14F-4D97-AF65-F5344CB8AC3E}">
        <p14:creationId xmlns:p14="http://schemas.microsoft.com/office/powerpoint/2010/main" val="235933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1000"/>
                                        <p:tgtEl>
                                          <p:spTgt spid="831"/>
                                        </p:tgtEl>
                                      </p:cBhvr>
                                    </p:animEffect>
                                  </p:childTnLst>
                                </p:cTn>
                              </p:par>
                              <p:par>
                                <p:cTn id="11" presetID="10" presetClass="entr" presetSubtype="0"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250"/>
                                        <p:tgtEl>
                                          <p:spTgt spid="74"/>
                                        </p:tgtEl>
                                      </p:cBhvr>
                                    </p:animEffect>
                                  </p:childTnLst>
                                </p:cTn>
                              </p:par>
                              <p:par>
                                <p:cTn id="14" presetID="10" presetClass="entr" presetSubtype="0" fill="hold" nodeType="withEffect">
                                  <p:stCondLst>
                                    <p:cond delay="5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250"/>
                                        <p:tgtEl>
                                          <p:spTgt spid="79"/>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750"/>
                                        <p:tgtEl>
                                          <p:spTgt spid="75"/>
                                        </p:tgtEl>
                                      </p:cBhvr>
                                    </p:animEffect>
                                  </p:childTnLst>
                                </p:cTn>
                              </p:par>
                              <p:par>
                                <p:cTn id="28" presetID="10" presetClass="entr" presetSubtype="0" fill="hold" nodeType="withEffect">
                                  <p:stCondLst>
                                    <p:cond delay="50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750"/>
                                        <p:tgtEl>
                                          <p:spTgt spid="76"/>
                                        </p:tgtEl>
                                      </p:cBhvr>
                                    </p:animEffect>
                                  </p:childTnLst>
                                </p:cTn>
                              </p:par>
                              <p:par>
                                <p:cTn id="31" presetID="10" presetClass="entr" presetSubtype="0" fill="hold" nodeType="withEffect">
                                  <p:stCondLst>
                                    <p:cond delay="10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750"/>
                                        <p:tgtEl>
                                          <p:spTgt spid="77"/>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750"/>
                                        <p:tgtEl>
                                          <p:spTgt spid="80"/>
                                        </p:tgtEl>
                                      </p:cBhvr>
                                    </p:animEffect>
                                  </p:childTnLst>
                                </p:cTn>
                              </p:par>
                              <p:par>
                                <p:cTn id="37" presetID="10" presetClass="entr" presetSubtype="0" fill="hold" nodeType="withEffect">
                                  <p:stCondLst>
                                    <p:cond delay="5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750"/>
                                        <p:tgtEl>
                                          <p:spTgt spid="81"/>
                                        </p:tgtEl>
                                      </p:cBhvr>
                                    </p:animEffect>
                                  </p:childTnLst>
                                </p:cTn>
                              </p:par>
                              <p:par>
                                <p:cTn id="40" presetID="10" presetClass="entr" presetSubtype="0" fill="hold" nodeType="withEffect">
                                  <p:stCondLst>
                                    <p:cond delay="100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75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wipe(right)">
                                      <p:cBhvr>
                                        <p:cTn id="47" dur="500"/>
                                        <p:tgtEl>
                                          <p:spTgt spid="4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96"/>
                                        </p:tgtEl>
                                        <p:attrNameLst>
                                          <p:attrName>style.visibility</p:attrName>
                                        </p:attrNameLst>
                                      </p:cBhvr>
                                      <p:to>
                                        <p:strVal val="visible"/>
                                      </p:to>
                                    </p:set>
                                    <p:animEffect transition="in" filter="fade">
                                      <p:cBhvr>
                                        <p:cTn id="51" dur="500"/>
                                        <p:tgtEl>
                                          <p:spTgt spid="4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97"/>
                                        </p:tgtEl>
                                        <p:attrNameLst>
                                          <p:attrName>style.visibility</p:attrName>
                                        </p:attrNameLst>
                                      </p:cBhvr>
                                      <p:to>
                                        <p:strVal val="visible"/>
                                      </p:to>
                                    </p:set>
                                    <p:animEffect transition="in" filter="wipe(right)">
                                      <p:cBhvr>
                                        <p:cTn id="56" dur="500"/>
                                        <p:tgtEl>
                                          <p:spTgt spid="49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0"/>
                                        </p:tgtEl>
                                        <p:attrNameLst>
                                          <p:attrName>style.visibility</p:attrName>
                                        </p:attrNameLst>
                                      </p:cBhvr>
                                      <p:to>
                                        <p:strVal val="visible"/>
                                      </p:to>
                                    </p:set>
                                    <p:animEffect transition="in" filter="fade">
                                      <p:cBhvr>
                                        <p:cTn id="60" dur="500"/>
                                        <p:tgtEl>
                                          <p:spTgt spid="500"/>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childTnLst>
                                </p:cTn>
                              </p:par>
                              <p:par>
                                <p:cTn id="64" presetID="10" presetClass="exit" presetSubtype="0" fill="hold" nodeType="withEffect">
                                  <p:stCondLst>
                                    <p:cond delay="0"/>
                                  </p:stCondLst>
                                  <p:childTnLst>
                                    <p:animEffect transition="out" filter="fade">
                                      <p:cBhvr>
                                        <p:cTn id="65" dur="750"/>
                                        <p:tgtEl>
                                          <p:spTgt spid="73"/>
                                        </p:tgtEl>
                                      </p:cBhvr>
                                    </p:animEffect>
                                    <p:set>
                                      <p:cBhvr>
                                        <p:cTn id="66" dur="1" fill="hold">
                                          <p:stCondLst>
                                            <p:cond delay="749"/>
                                          </p:stCondLst>
                                        </p:cTn>
                                        <p:tgtEl>
                                          <p:spTgt spid="73"/>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750"/>
                                        <p:tgtEl>
                                          <p:spTgt spid="70"/>
                                        </p:tgtEl>
                                      </p:cBhvr>
                                    </p:animEffect>
                                  </p:childTnLst>
                                </p:cTn>
                              </p:par>
                              <p:par>
                                <p:cTn id="75" presetID="10" presetClass="exit" presetSubtype="0" fill="hold" nodeType="withEffect">
                                  <p:stCondLst>
                                    <p:cond delay="250"/>
                                  </p:stCondLst>
                                  <p:childTnLst>
                                    <p:animEffect transition="out" filter="fade">
                                      <p:cBhvr>
                                        <p:cTn id="76" dur="500"/>
                                        <p:tgtEl>
                                          <p:spTgt spid="75"/>
                                        </p:tgtEl>
                                      </p:cBhvr>
                                    </p:animEffect>
                                    <p:set>
                                      <p:cBhvr>
                                        <p:cTn id="77" dur="1" fill="hold">
                                          <p:stCondLst>
                                            <p:cond delay="499"/>
                                          </p:stCondLst>
                                        </p:cTn>
                                        <p:tgtEl>
                                          <p:spTgt spid="75"/>
                                        </p:tgtEl>
                                        <p:attrNameLst>
                                          <p:attrName>style.visibility</p:attrName>
                                        </p:attrNameLst>
                                      </p:cBhvr>
                                      <p:to>
                                        <p:strVal val="hidden"/>
                                      </p:to>
                                    </p:set>
                                  </p:childTnLst>
                                </p:cTn>
                              </p:par>
                            </p:childTnLst>
                          </p:cTn>
                        </p:par>
                        <p:par>
                          <p:cTn id="78" fill="hold">
                            <p:stCondLst>
                              <p:cond delay="3250"/>
                            </p:stCondLst>
                            <p:childTnLst>
                              <p:par>
                                <p:cTn id="79" presetID="10" presetClass="entr" presetSubtype="0" fill="hold" nodeType="afterEffect">
                                  <p:stCondLst>
                                    <p:cond delay="25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750"/>
                                        <p:tgtEl>
                                          <p:spTgt spid="71"/>
                                        </p:tgtEl>
                                      </p:cBhvr>
                                    </p:animEffect>
                                  </p:childTnLst>
                                </p:cTn>
                              </p:par>
                              <p:par>
                                <p:cTn id="82" presetID="10" presetClass="exit" presetSubtype="0" fill="hold" nodeType="withEffect">
                                  <p:stCondLst>
                                    <p:cond delay="250"/>
                                  </p:stCondLst>
                                  <p:childTnLst>
                                    <p:animEffect transition="out" filter="fade">
                                      <p:cBhvr>
                                        <p:cTn id="83" dur="500"/>
                                        <p:tgtEl>
                                          <p:spTgt spid="76"/>
                                        </p:tgtEl>
                                      </p:cBhvr>
                                    </p:animEffect>
                                    <p:set>
                                      <p:cBhvr>
                                        <p:cTn id="84" dur="1" fill="hold">
                                          <p:stCondLst>
                                            <p:cond delay="499"/>
                                          </p:stCondLst>
                                        </p:cTn>
                                        <p:tgtEl>
                                          <p:spTgt spid="76"/>
                                        </p:tgtEl>
                                        <p:attrNameLst>
                                          <p:attrName>style.visibility</p:attrName>
                                        </p:attrNameLst>
                                      </p:cBhvr>
                                      <p:to>
                                        <p:strVal val="hidden"/>
                                      </p:to>
                                    </p:set>
                                  </p:childTnLst>
                                </p:cTn>
                              </p:par>
                            </p:childTnLst>
                          </p:cTn>
                        </p:par>
                        <p:par>
                          <p:cTn id="85" fill="hold">
                            <p:stCondLst>
                              <p:cond delay="4250"/>
                            </p:stCondLst>
                            <p:childTnLst>
                              <p:par>
                                <p:cTn id="86" presetID="10" presetClass="entr" presetSubtype="0" fill="hold"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750"/>
                                        <p:tgtEl>
                                          <p:spTgt spid="72"/>
                                        </p:tgtEl>
                                      </p:cBhvr>
                                    </p:animEffect>
                                  </p:childTnLst>
                                </p:cTn>
                              </p:par>
                              <p:par>
                                <p:cTn id="89" presetID="10" presetClass="exit" presetSubtype="0" fill="hold" nodeType="withEffect">
                                  <p:stCondLst>
                                    <p:cond delay="25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750"/>
                                        <p:tgtEl>
                                          <p:spTgt spid="85"/>
                                        </p:tgtEl>
                                      </p:cBhvr>
                                    </p:animEffect>
                                  </p:childTnLst>
                                </p:cTn>
                              </p:par>
                              <p:par>
                                <p:cTn id="97" presetID="10" presetClass="entr" presetSubtype="0" fill="hold" nodeType="withEffect">
                                  <p:stCondLst>
                                    <p:cond delay="25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750"/>
                                        <p:tgtEl>
                                          <p:spTgt spid="10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75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750"/>
                                        <p:tgtEl>
                                          <p:spTgt spid="84"/>
                                        </p:tgtEl>
                                      </p:cBhvr>
                                    </p:animEffect>
                                  </p:childTnLst>
                                </p:cTn>
                              </p:par>
                              <p:par>
                                <p:cTn id="108" presetID="10" presetClass="exit" presetSubtype="0" fill="hold" nodeType="withEffect">
                                  <p:stCondLst>
                                    <p:cond delay="50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nodeType="withEffect">
                                  <p:stCondLst>
                                    <p:cond delay="500"/>
                                  </p:stCondLst>
                                  <p:childTnLst>
                                    <p:animEffect transition="out" filter="fade">
                                      <p:cBhvr>
                                        <p:cTn id="112" dur="500"/>
                                        <p:tgtEl>
                                          <p:spTgt spid="70"/>
                                        </p:tgtEl>
                                      </p:cBhvr>
                                    </p:animEffect>
                                    <p:set>
                                      <p:cBhvr>
                                        <p:cTn id="113" dur="1" fill="hold">
                                          <p:stCondLst>
                                            <p:cond delay="499"/>
                                          </p:stCondLst>
                                        </p:cTn>
                                        <p:tgtEl>
                                          <p:spTgt spid="7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750"/>
                                        <p:tgtEl>
                                          <p:spTgt spid="83"/>
                                        </p:tgtEl>
                                      </p:cBhvr>
                                    </p:animEffect>
                                  </p:childTnLst>
                                </p:cTn>
                              </p:par>
                            </p:childTnLst>
                          </p:cTn>
                        </p:par>
                        <p:par>
                          <p:cTn id="118" fill="hold">
                            <p:stCondLst>
                              <p:cond delay="1750"/>
                            </p:stCondLst>
                            <p:childTnLst>
                              <p:par>
                                <p:cTn id="119" presetID="10" presetClass="exit" presetSubtype="0" fill="hold" nodeType="afterEffect">
                                  <p:stCondLst>
                                    <p:cond delay="0"/>
                                  </p:stCondLst>
                                  <p:childTnLst>
                                    <p:animEffect transition="out" filter="fade">
                                      <p:cBhvr>
                                        <p:cTn id="120" dur="500"/>
                                        <p:tgtEl>
                                          <p:spTgt spid="71"/>
                                        </p:tgtEl>
                                      </p:cBhvr>
                                    </p:animEffect>
                                    <p:set>
                                      <p:cBhvr>
                                        <p:cTn id="121" dur="1" fill="hold">
                                          <p:stCondLst>
                                            <p:cond delay="499"/>
                                          </p:stCondLst>
                                        </p:cTn>
                                        <p:tgtEl>
                                          <p:spTgt spid="7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3"/>
                                        </p:tgtEl>
                                      </p:cBhvr>
                                    </p:animEffect>
                                    <p:set>
                                      <p:cBhvr>
                                        <p:cTn id="124" dur="1" fill="hold">
                                          <p:stCondLst>
                                            <p:cond delay="499"/>
                                          </p:stCondLst>
                                        </p:cTn>
                                        <p:tgtEl>
                                          <p:spTgt spid="103"/>
                                        </p:tgtEl>
                                        <p:attrNameLst>
                                          <p:attrName>style.visibility</p:attrName>
                                        </p:attrNameLst>
                                      </p:cBhvr>
                                      <p:to>
                                        <p:strVal val="hidden"/>
                                      </p:to>
                                    </p:set>
                                  </p:childTnLst>
                                </p:cTn>
                              </p:par>
                            </p:childTnLst>
                          </p:cTn>
                        </p:par>
                        <p:par>
                          <p:cTn id="125" fill="hold">
                            <p:stCondLst>
                              <p:cond delay="2250"/>
                            </p:stCondLst>
                            <p:childTnLst>
                              <p:par>
                                <p:cTn id="126" presetID="10" presetClass="entr" presetSubtype="0" fill="hold"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750"/>
                                        <p:tgtEl>
                                          <p:spTgt spid="7"/>
                                        </p:tgtEl>
                                      </p:cBhvr>
                                    </p:animEffect>
                                  </p:childTnLst>
                                </p:cTn>
                              </p:par>
                            </p:childTnLst>
                          </p:cTn>
                        </p:par>
                        <p:par>
                          <p:cTn id="129" fill="hold">
                            <p:stCondLst>
                              <p:cond delay="3000"/>
                            </p:stCondLst>
                            <p:childTnLst>
                              <p:par>
                                <p:cTn id="130" presetID="10" presetClass="exit" presetSubtype="0" fill="hold" nodeType="afterEffect">
                                  <p:stCondLst>
                                    <p:cond delay="0"/>
                                  </p:stCondLst>
                                  <p:childTnLst>
                                    <p:animEffect transition="out" filter="fade">
                                      <p:cBhvr>
                                        <p:cTn id="131" dur="500"/>
                                        <p:tgtEl>
                                          <p:spTgt spid="72"/>
                                        </p:tgtEl>
                                      </p:cBhvr>
                                    </p:animEffect>
                                    <p:set>
                                      <p:cBhvr>
                                        <p:cTn id="132" dur="1" fill="hold">
                                          <p:stCondLst>
                                            <p:cond delay="499"/>
                                          </p:stCondLst>
                                        </p:cTn>
                                        <p:tgtEl>
                                          <p:spTgt spid="7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21"/>
                                        </p:tgtEl>
                                      </p:cBhvr>
                                    </p:animEffect>
                                    <p:set>
                                      <p:cBhvr>
                                        <p:cTn id="135"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p:bldP spid="83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D953D31-75DC-42A3-BB01-46B5202E08A9}"/>
              </a:ext>
            </a:extLst>
          </p:cNvPr>
          <p:cNvSpPr>
            <a:spLocks noGrp="1"/>
          </p:cNvSpPr>
          <p:nvPr>
            <p:ph type="title"/>
          </p:nvPr>
        </p:nvSpPr>
        <p:spPr>
          <a:xfrm>
            <a:off x="274702" y="1211263"/>
            <a:ext cx="9143936" cy="1828786"/>
          </a:xfrm>
        </p:spPr>
        <p:txBody>
          <a:bodyPr/>
          <a:lstStyle/>
          <a:p>
            <a:r>
              <a:rPr lang="en-US" dirty="0"/>
              <a:t>Kubernetes no Windows</a:t>
            </a:r>
          </a:p>
        </p:txBody>
      </p:sp>
      <p:sp>
        <p:nvSpPr>
          <p:cNvPr id="4" name="Text Placeholder 4">
            <a:extLst>
              <a:ext uri="{FF2B5EF4-FFF2-40B4-BE49-F238E27FC236}">
                <a16:creationId xmlns:a16="http://schemas.microsoft.com/office/drawing/2014/main" id="{FDF95301-54E4-48D5-BA17-0D15CFD3B9E4}"/>
              </a:ext>
            </a:extLst>
          </p:cNvPr>
          <p:cNvSpPr>
            <a:spLocks noGrp="1"/>
          </p:cNvSpPr>
          <p:nvPr>
            <p:ph type="body" sz="quarter" idx="12"/>
          </p:nvPr>
        </p:nvSpPr>
        <p:spPr>
          <a:xfrm>
            <a:off x="274701" y="3041371"/>
            <a:ext cx="11277536" cy="1828007"/>
          </a:xfrm>
        </p:spPr>
        <p:txBody>
          <a:bodyPr/>
          <a:lstStyle/>
          <a:p>
            <a:r>
              <a:rPr lang="en-US" dirty="0"/>
              <a:t>Fabio Hara</a:t>
            </a:r>
          </a:p>
          <a:p>
            <a:r>
              <a:rPr lang="en-US" sz="2000" dirty="0"/>
              <a:t>Product Marketing Manager | App Innovation | Cloud Infrastructure | Communities</a:t>
            </a:r>
          </a:p>
          <a:p>
            <a:r>
              <a:rPr lang="en-US" sz="2000" dirty="0"/>
              <a:t>@</a:t>
            </a:r>
            <a:r>
              <a:rPr lang="en-US" sz="2000" dirty="0" err="1"/>
              <a:t>fabiohara</a:t>
            </a:r>
            <a:br>
              <a:rPr lang="en-US" sz="2000" dirty="0"/>
            </a:br>
            <a:r>
              <a:rPr lang="en-US" sz="2000" dirty="0"/>
              <a:t>github.com/</a:t>
            </a:r>
            <a:r>
              <a:rPr lang="en-US" sz="2000" dirty="0" err="1"/>
              <a:t>fabioharams</a:t>
            </a:r>
            <a:br>
              <a:rPr lang="en-US" sz="2000" dirty="0"/>
            </a:br>
            <a:r>
              <a:rPr lang="en-US" sz="2000" dirty="0"/>
              <a:t>fb.com/</a:t>
            </a:r>
            <a:r>
              <a:rPr lang="en-US" sz="2000" dirty="0" err="1"/>
              <a:t>fabioharatecnologia</a:t>
            </a:r>
            <a:endParaRPr lang="en-US" sz="2000" dirty="0"/>
          </a:p>
          <a:p>
            <a:endParaRPr lang="en-US" sz="2400" dirty="0"/>
          </a:p>
        </p:txBody>
      </p:sp>
    </p:spTree>
    <p:extLst>
      <p:ext uri="{BB962C8B-B14F-4D97-AF65-F5344CB8AC3E}">
        <p14:creationId xmlns:p14="http://schemas.microsoft.com/office/powerpoint/2010/main" val="342362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Onde os desenvolvedores gastam tempo...</a:t>
            </a:r>
          </a:p>
        </p:txBody>
      </p:sp>
      <p:sp>
        <p:nvSpPr>
          <p:cNvPr id="3" name="Text Placeholder 4"/>
          <p:cNvSpPr txBox="1">
            <a:spLocks/>
          </p:cNvSpPr>
          <p:nvPr/>
        </p:nvSpPr>
        <p:spPr>
          <a:xfrm>
            <a:off x="272272" y="1211458"/>
            <a:ext cx="8229599" cy="1005840"/>
          </a:xfrm>
          <a:prstGeom prst="rect">
            <a:avLst/>
          </a:prstGeom>
          <a:solidFill>
            <a:schemeClr val="tx1">
              <a:alpha val="13000"/>
            </a:schemeClr>
          </a:solidFill>
        </p:spPr>
        <p:txBody>
          <a:bodyPr wrap="none" lIns="182880" tIns="146304" rIns="182880" bIns="146304"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472" fontAlgn="base">
              <a:spcBef>
                <a:spcPct val="0"/>
              </a:spcBef>
              <a:spcAft>
                <a:spcPct val="0"/>
              </a:spcAft>
            </a:pPr>
            <a:r>
              <a:rPr lang="en-US" sz="3200" spc="-70" dirty="0" err="1">
                <a:gradFill>
                  <a:gsLst>
                    <a:gs pos="5417">
                      <a:schemeClr val="tx1"/>
                    </a:gs>
                    <a:gs pos="28000">
                      <a:schemeClr val="tx1"/>
                    </a:gs>
                  </a:gsLst>
                  <a:lin ang="5400000" scaled="0"/>
                </a:gradFill>
                <a:latin typeface="Segoe UI Light"/>
              </a:rPr>
              <a:t>Depurando</a:t>
            </a:r>
            <a:r>
              <a:rPr lang="en-US" sz="3200" dirty="0">
                <a:gradFill>
                  <a:gsLst>
                    <a:gs pos="0">
                      <a:srgbClr val="FFFFFF"/>
                    </a:gs>
                    <a:gs pos="100000">
                      <a:srgbClr val="FFFFFF"/>
                    </a:gs>
                  </a:gsLst>
                  <a:lin ang="5400000" scaled="0"/>
                </a:gradFill>
                <a:ea typeface="Segoe UI" pitchFamily="34" charset="0"/>
                <a:cs typeface="Segoe UI" pitchFamily="34" charset="0"/>
              </a:rPr>
              <a:t> </a:t>
            </a:r>
            <a:r>
              <a:rPr lang="en-US" sz="3200" spc="-70" dirty="0" err="1">
                <a:gradFill>
                  <a:gsLst>
                    <a:gs pos="5417">
                      <a:schemeClr val="tx1"/>
                    </a:gs>
                    <a:gs pos="28000">
                      <a:schemeClr val="tx1"/>
                    </a:gs>
                  </a:gsLst>
                  <a:lin ang="5400000" scaled="0"/>
                </a:gradFill>
                <a:latin typeface="Segoe UI Light"/>
              </a:rPr>
              <a:t>aplicativos</a:t>
            </a:r>
            <a:r>
              <a:rPr lang="en-US" sz="3200" dirty="0">
                <a:gradFill>
                  <a:gsLst>
                    <a:gs pos="0">
                      <a:srgbClr val="FFFFFF"/>
                    </a:gs>
                    <a:gs pos="100000">
                      <a:srgbClr val="FFFFFF"/>
                    </a:gs>
                  </a:gsLst>
                  <a:lin ang="5400000" scaled="0"/>
                </a:gradFill>
                <a:ea typeface="Segoe UI" pitchFamily="34" charset="0"/>
                <a:cs typeface="Segoe UI" pitchFamily="34" charset="0"/>
              </a:rPr>
              <a:t> </a:t>
            </a:r>
            <a:r>
              <a:rPr lang="en-US" sz="3200" i="1" spc="-70" dirty="0" err="1">
                <a:gradFill>
                  <a:gsLst>
                    <a:gs pos="5417">
                      <a:schemeClr val="tx1"/>
                    </a:gs>
                    <a:gs pos="28000">
                      <a:schemeClr val="tx1"/>
                    </a:gs>
                  </a:gsLst>
                  <a:lin ang="5400000" scaled="0"/>
                </a:gradFill>
                <a:latin typeface="Segoe UI Light"/>
              </a:rPr>
              <a:t>existentes</a:t>
            </a:r>
            <a:endParaRPr lang="en-US" sz="2000" dirty="0">
              <a:gradFill>
                <a:gsLst>
                  <a:gs pos="5417">
                    <a:schemeClr val="tx1"/>
                  </a:gs>
                  <a:gs pos="28000">
                    <a:schemeClr val="tx1"/>
                  </a:gs>
                </a:gsLst>
                <a:lin ang="5400000" scaled="0"/>
              </a:gradFill>
              <a:latin typeface="Segoe UI"/>
            </a:endParaRPr>
          </a:p>
        </p:txBody>
      </p:sp>
      <p:sp>
        <p:nvSpPr>
          <p:cNvPr id="4" name="Text Placeholder 4"/>
          <p:cNvSpPr txBox="1">
            <a:spLocks/>
          </p:cNvSpPr>
          <p:nvPr/>
        </p:nvSpPr>
        <p:spPr>
          <a:xfrm>
            <a:off x="274639" y="2331946"/>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err="1"/>
              <a:t>Ajustando</a:t>
            </a:r>
            <a:r>
              <a:rPr lang="en-US" dirty="0"/>
              <a:t> </a:t>
            </a:r>
            <a:r>
              <a:rPr lang="en-US" dirty="0" err="1"/>
              <a:t>aplicativos</a:t>
            </a:r>
            <a:r>
              <a:rPr lang="en-US" dirty="0"/>
              <a:t> </a:t>
            </a:r>
            <a:r>
              <a:rPr lang="en-US" i="1" dirty="0" err="1"/>
              <a:t>existentes</a:t>
            </a:r>
            <a:endParaRPr lang="en-US" dirty="0"/>
          </a:p>
        </p:txBody>
      </p:sp>
      <p:sp>
        <p:nvSpPr>
          <p:cNvPr id="5" name="Text Placeholder 4"/>
          <p:cNvSpPr txBox="1">
            <a:spLocks/>
          </p:cNvSpPr>
          <p:nvPr/>
        </p:nvSpPr>
        <p:spPr>
          <a:xfrm>
            <a:off x="274639" y="3452434"/>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err="1"/>
              <a:t>Adicionando</a:t>
            </a:r>
            <a:r>
              <a:rPr lang="en-US" dirty="0"/>
              <a:t> "</a:t>
            </a:r>
            <a:r>
              <a:rPr lang="en-US" dirty="0" err="1"/>
              <a:t>recursos</a:t>
            </a:r>
            <a:r>
              <a:rPr lang="en-US" dirty="0"/>
              <a:t>" para </a:t>
            </a:r>
            <a:r>
              <a:rPr lang="en-US" dirty="0" err="1"/>
              <a:t>aplicativos</a:t>
            </a:r>
            <a:r>
              <a:rPr lang="en-US" dirty="0"/>
              <a:t> </a:t>
            </a:r>
            <a:r>
              <a:rPr lang="en-US" i="1" dirty="0" err="1"/>
              <a:t>existentes</a:t>
            </a:r>
            <a:endParaRPr lang="en-US" dirty="0"/>
          </a:p>
        </p:txBody>
      </p:sp>
      <p:sp>
        <p:nvSpPr>
          <p:cNvPr id="6" name="Text Placeholder 4"/>
          <p:cNvSpPr txBox="1">
            <a:spLocks/>
          </p:cNvSpPr>
          <p:nvPr/>
        </p:nvSpPr>
        <p:spPr>
          <a:xfrm>
            <a:off x="274639" y="4572922"/>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err="1"/>
              <a:t>Corrigindo</a:t>
            </a:r>
            <a:r>
              <a:rPr lang="en-US" dirty="0"/>
              <a:t> o </a:t>
            </a:r>
            <a:r>
              <a:rPr lang="en-US" dirty="0" err="1"/>
              <a:t>recurso</a:t>
            </a:r>
            <a:r>
              <a:rPr lang="en-US" dirty="0"/>
              <a:t> que </a:t>
            </a:r>
            <a:r>
              <a:rPr lang="en-US" dirty="0" err="1"/>
              <a:t>alguém</a:t>
            </a:r>
            <a:r>
              <a:rPr lang="en-US" dirty="0"/>
              <a:t> </a:t>
            </a:r>
            <a:r>
              <a:rPr lang="en-US" dirty="0" err="1"/>
              <a:t>adicionou</a:t>
            </a:r>
            <a:endParaRPr lang="en-US" dirty="0"/>
          </a:p>
        </p:txBody>
      </p:sp>
      <p:sp>
        <p:nvSpPr>
          <p:cNvPr id="7" name="Text Placeholder 4"/>
          <p:cNvSpPr txBox="1">
            <a:spLocks/>
          </p:cNvSpPr>
          <p:nvPr/>
        </p:nvSpPr>
        <p:spPr>
          <a:xfrm>
            <a:off x="275167" y="5693409"/>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Construindo uma nova aplicação </a:t>
            </a:r>
            <a:br>
              <a:rPr lang="en-US"/>
            </a:br>
            <a:r>
              <a:rPr lang="en-US" sz="2800" i="1"/>
              <a:t>(talvez... se houver tempo)</a:t>
            </a:r>
            <a:endParaRPr lang="en-US" i="1"/>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518752" y="1211458"/>
            <a:ext cx="3657600" cy="5487791"/>
          </a:xfrm>
          <a:prstGeom prst="rect">
            <a:avLst/>
          </a:prstGeom>
        </p:spPr>
      </p:pic>
    </p:spTree>
    <p:extLst>
      <p:ext uri="{BB962C8B-B14F-4D97-AF65-F5344CB8AC3E}">
        <p14:creationId xmlns:p14="http://schemas.microsoft.com/office/powerpoint/2010/main" val="107426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Onde</a:t>
            </a:r>
            <a:r>
              <a:rPr lang="en-US" dirty="0"/>
              <a:t> </a:t>
            </a:r>
            <a:r>
              <a:rPr lang="en-US" dirty="0" err="1"/>
              <a:t>os</a:t>
            </a:r>
            <a:r>
              <a:rPr lang="en-US" dirty="0"/>
              <a:t> App Admins </a:t>
            </a:r>
            <a:r>
              <a:rPr lang="en-US" dirty="0" err="1"/>
              <a:t>gastam</a:t>
            </a:r>
            <a:r>
              <a:rPr lang="en-US" dirty="0"/>
              <a:t> tempo...</a:t>
            </a:r>
          </a:p>
        </p:txBody>
      </p:sp>
      <p:sp>
        <p:nvSpPr>
          <p:cNvPr id="3" name="Text Placeholder 4"/>
          <p:cNvSpPr txBox="1">
            <a:spLocks/>
          </p:cNvSpPr>
          <p:nvPr/>
        </p:nvSpPr>
        <p:spPr>
          <a:xfrm>
            <a:off x="3942916" y="1211458"/>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Manutenção de aplicativos existentes</a:t>
            </a:r>
          </a:p>
        </p:txBody>
      </p:sp>
      <p:sp>
        <p:nvSpPr>
          <p:cNvPr id="4" name="Text Placeholder 4"/>
          <p:cNvSpPr txBox="1">
            <a:spLocks/>
          </p:cNvSpPr>
          <p:nvPr/>
        </p:nvSpPr>
        <p:spPr>
          <a:xfrm>
            <a:off x="3945283" y="2331946"/>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Reimplantando aplicativos existentes</a:t>
            </a:r>
          </a:p>
        </p:txBody>
      </p:sp>
      <p:sp>
        <p:nvSpPr>
          <p:cNvPr id="5" name="Text Placeholder 4"/>
          <p:cNvSpPr txBox="1">
            <a:spLocks/>
          </p:cNvSpPr>
          <p:nvPr/>
        </p:nvSpPr>
        <p:spPr>
          <a:xfrm>
            <a:off x="3945283" y="3452434"/>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err="1"/>
              <a:t>Diagnosticar</a:t>
            </a:r>
            <a:r>
              <a:rPr lang="en-US" dirty="0"/>
              <a:t> </a:t>
            </a:r>
            <a:r>
              <a:rPr lang="en-US" dirty="0" err="1"/>
              <a:t>problemas</a:t>
            </a:r>
            <a:r>
              <a:rPr lang="en-US" dirty="0"/>
              <a:t> com </a:t>
            </a:r>
            <a:r>
              <a:rPr lang="en-US" dirty="0" err="1"/>
              <a:t>aplicativos</a:t>
            </a:r>
            <a:r>
              <a:rPr lang="en-US" dirty="0"/>
              <a:t> </a:t>
            </a:r>
            <a:r>
              <a:rPr lang="en-US" dirty="0" err="1"/>
              <a:t>existentes</a:t>
            </a:r>
            <a:endParaRPr lang="en-US" dirty="0"/>
          </a:p>
        </p:txBody>
      </p:sp>
      <p:sp>
        <p:nvSpPr>
          <p:cNvPr id="6" name="Text Placeholder 4"/>
          <p:cNvSpPr txBox="1">
            <a:spLocks/>
          </p:cNvSpPr>
          <p:nvPr/>
        </p:nvSpPr>
        <p:spPr>
          <a:xfrm>
            <a:off x="3945283" y="4572922"/>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err="1"/>
              <a:t>Solucionando</a:t>
            </a:r>
            <a:r>
              <a:rPr lang="en-US" dirty="0"/>
              <a:t> </a:t>
            </a:r>
            <a:r>
              <a:rPr lang="en-US" dirty="0" err="1"/>
              <a:t>problemas</a:t>
            </a:r>
            <a:r>
              <a:rPr lang="en-US" dirty="0"/>
              <a:t> de </a:t>
            </a:r>
            <a:r>
              <a:rPr lang="en-US" dirty="0" err="1"/>
              <a:t>adições</a:t>
            </a:r>
            <a:r>
              <a:rPr lang="en-US" dirty="0"/>
              <a:t> de </a:t>
            </a:r>
            <a:r>
              <a:rPr lang="en-US" dirty="0" err="1"/>
              <a:t>recursos</a:t>
            </a:r>
            <a:endParaRPr lang="en-US" dirty="0"/>
          </a:p>
        </p:txBody>
      </p:sp>
      <p:sp>
        <p:nvSpPr>
          <p:cNvPr id="7" name="Text Placeholder 4"/>
          <p:cNvSpPr txBox="1">
            <a:spLocks/>
          </p:cNvSpPr>
          <p:nvPr/>
        </p:nvSpPr>
        <p:spPr>
          <a:xfrm>
            <a:off x="3945811" y="5693409"/>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Implantando um novo aplicativo </a:t>
            </a:r>
            <a:br>
              <a:rPr lang="en-US"/>
            </a:br>
            <a:r>
              <a:rPr lang="en-US" sz="2800" i="1"/>
              <a:t>(talvez... se houver tempo)</a:t>
            </a:r>
            <a:endParaRPr lang="en-US" i="1"/>
          </a:p>
        </p:txBody>
      </p:sp>
      <p:pic>
        <p:nvPicPr>
          <p:cNvPr id="10" name="Picture 9"/>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79529" y="1211457"/>
            <a:ext cx="3649928" cy="5487791"/>
          </a:xfrm>
          <a:prstGeom prst="rect">
            <a:avLst/>
          </a:prstGeom>
        </p:spPr>
      </p:pic>
    </p:spTree>
    <p:extLst>
      <p:ext uri="{BB962C8B-B14F-4D97-AF65-F5344CB8AC3E}">
        <p14:creationId xmlns:p14="http://schemas.microsoft.com/office/powerpoint/2010/main" val="64662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Reciclando</a:t>
            </a:r>
            <a:r>
              <a:rPr lang="en-US" dirty="0"/>
              <a:t>” o que j</a:t>
            </a:r>
            <a:r>
              <a:rPr lang="pt-BR" dirty="0"/>
              <a:t>á</a:t>
            </a:r>
            <a:r>
              <a:rPr lang="en-US" dirty="0"/>
              <a:t> </a:t>
            </a:r>
            <a:r>
              <a:rPr lang="en-US" dirty="0" err="1"/>
              <a:t>existe</a:t>
            </a:r>
            <a:endParaRPr lang="en-US" dirty="0"/>
          </a:p>
        </p:txBody>
      </p:sp>
      <p:sp>
        <p:nvSpPr>
          <p:cNvPr id="3" name="Text Placeholder 4"/>
          <p:cNvSpPr txBox="1">
            <a:spLocks/>
          </p:cNvSpPr>
          <p:nvPr/>
        </p:nvSpPr>
        <p:spPr>
          <a:xfrm>
            <a:off x="272272" y="1211458"/>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800" dirty="0" err="1"/>
              <a:t>Não</a:t>
            </a:r>
            <a:r>
              <a:rPr lang="en-US" sz="2800" dirty="0"/>
              <a:t> </a:t>
            </a:r>
            <a:r>
              <a:rPr lang="en-US" sz="2800" dirty="0" err="1"/>
              <a:t>podemos</a:t>
            </a:r>
            <a:r>
              <a:rPr lang="en-US" sz="2800" dirty="0"/>
              <a:t> </a:t>
            </a:r>
            <a:r>
              <a:rPr lang="en-US" sz="2800" dirty="0" err="1"/>
              <a:t>jogar</a:t>
            </a:r>
            <a:r>
              <a:rPr lang="en-US" sz="2800" dirty="0"/>
              <a:t> fora </a:t>
            </a:r>
            <a:r>
              <a:rPr lang="en-US" sz="2800" dirty="0" err="1"/>
              <a:t>todos</a:t>
            </a:r>
            <a:r>
              <a:rPr lang="en-US" sz="2800" dirty="0"/>
              <a:t> </a:t>
            </a:r>
            <a:r>
              <a:rPr lang="en-US" sz="2800" dirty="0" err="1"/>
              <a:t>os</a:t>
            </a:r>
            <a:r>
              <a:rPr lang="en-US" sz="2800" dirty="0"/>
              <a:t> </a:t>
            </a:r>
            <a:r>
              <a:rPr lang="en-US" sz="2800" dirty="0" err="1"/>
              <a:t>aplicativos</a:t>
            </a:r>
            <a:r>
              <a:rPr lang="en-US" sz="2800" dirty="0"/>
              <a:t> </a:t>
            </a:r>
            <a:r>
              <a:rPr lang="en-US" sz="2800" dirty="0" err="1"/>
              <a:t>antigos</a:t>
            </a:r>
            <a:r>
              <a:rPr lang="en-US" sz="2800" dirty="0"/>
              <a:t>.</a:t>
            </a:r>
          </a:p>
        </p:txBody>
      </p:sp>
      <p:sp>
        <p:nvSpPr>
          <p:cNvPr id="4" name="Text Placeholder 4"/>
          <p:cNvSpPr txBox="1">
            <a:spLocks/>
          </p:cNvSpPr>
          <p:nvPr/>
        </p:nvSpPr>
        <p:spPr>
          <a:xfrm>
            <a:off x="274639" y="2331946"/>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800" dirty="0" err="1"/>
              <a:t>Não</a:t>
            </a:r>
            <a:r>
              <a:rPr lang="en-US" sz="2800" dirty="0"/>
              <a:t> </a:t>
            </a:r>
            <a:r>
              <a:rPr lang="en-US" sz="2800" dirty="0" err="1"/>
              <a:t>podemos</a:t>
            </a:r>
            <a:r>
              <a:rPr lang="en-US" sz="2800" dirty="0"/>
              <a:t> </a:t>
            </a:r>
            <a:r>
              <a:rPr lang="en-US" sz="2800" dirty="0" err="1"/>
              <a:t>parar</a:t>
            </a:r>
            <a:r>
              <a:rPr lang="en-US" sz="2800" dirty="0"/>
              <a:t> de </a:t>
            </a:r>
            <a:r>
              <a:rPr lang="en-US" sz="2800" dirty="0" err="1"/>
              <a:t>adicionar</a:t>
            </a:r>
            <a:r>
              <a:rPr lang="en-US" sz="2800" dirty="0"/>
              <a:t> </a:t>
            </a:r>
            <a:r>
              <a:rPr lang="en-US" sz="2800" dirty="0" err="1"/>
              <a:t>recursos</a:t>
            </a:r>
            <a:r>
              <a:rPr lang="en-US" sz="2800" dirty="0"/>
              <a:t>.</a:t>
            </a:r>
          </a:p>
        </p:txBody>
      </p:sp>
      <p:sp>
        <p:nvSpPr>
          <p:cNvPr id="5" name="Text Placeholder 4"/>
          <p:cNvSpPr txBox="1">
            <a:spLocks/>
          </p:cNvSpPr>
          <p:nvPr/>
        </p:nvSpPr>
        <p:spPr>
          <a:xfrm>
            <a:off x="274639" y="3452434"/>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800" dirty="0" err="1"/>
              <a:t>Não</a:t>
            </a:r>
            <a:r>
              <a:rPr lang="en-US" sz="2800" dirty="0"/>
              <a:t> </a:t>
            </a:r>
            <a:r>
              <a:rPr lang="en-US" sz="2800" dirty="0" err="1"/>
              <a:t>podemos</a:t>
            </a:r>
            <a:r>
              <a:rPr lang="en-US" sz="2800" dirty="0"/>
              <a:t> </a:t>
            </a:r>
            <a:r>
              <a:rPr lang="en-US" sz="2800" dirty="0" err="1"/>
              <a:t>parar</a:t>
            </a:r>
            <a:r>
              <a:rPr lang="en-US" sz="2800" dirty="0"/>
              <a:t> de </a:t>
            </a:r>
            <a:r>
              <a:rPr lang="en-US" sz="2800" dirty="0" err="1"/>
              <a:t>manter</a:t>
            </a:r>
            <a:r>
              <a:rPr lang="en-US" sz="2800" dirty="0"/>
              <a:t> apps </a:t>
            </a:r>
            <a:r>
              <a:rPr lang="en-US" sz="2800" dirty="0" err="1"/>
              <a:t>antigos</a:t>
            </a:r>
            <a:r>
              <a:rPr lang="en-US" sz="2800" dirty="0"/>
              <a:t>.</a:t>
            </a:r>
          </a:p>
        </p:txBody>
      </p:sp>
      <p:sp>
        <p:nvSpPr>
          <p:cNvPr id="6" name="Text Placeholder 4"/>
          <p:cNvSpPr txBox="1">
            <a:spLocks/>
          </p:cNvSpPr>
          <p:nvPr/>
        </p:nvSpPr>
        <p:spPr>
          <a:xfrm>
            <a:off x="274639" y="4572922"/>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800" dirty="0"/>
              <a:t>Podemos </a:t>
            </a:r>
            <a:r>
              <a:rPr lang="en-US" sz="2800" dirty="0" err="1"/>
              <a:t>facilitar</a:t>
            </a:r>
            <a:r>
              <a:rPr lang="en-US" sz="2800" dirty="0"/>
              <a:t>...</a:t>
            </a:r>
          </a:p>
        </p:txBody>
      </p:sp>
      <p:sp>
        <p:nvSpPr>
          <p:cNvPr id="7" name="Text Placeholder 4"/>
          <p:cNvSpPr txBox="1">
            <a:spLocks/>
          </p:cNvSpPr>
          <p:nvPr/>
        </p:nvSpPr>
        <p:spPr>
          <a:xfrm>
            <a:off x="275167" y="5693409"/>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800" dirty="0" err="1"/>
              <a:t>Nós</a:t>
            </a:r>
            <a:r>
              <a:rPr lang="en-US" sz="2800" dirty="0"/>
              <a:t> </a:t>
            </a:r>
            <a:r>
              <a:rPr lang="en-US" sz="2800" dirty="0" err="1"/>
              <a:t>podemos</a:t>
            </a:r>
            <a:r>
              <a:rPr lang="en-US" sz="2800" dirty="0"/>
              <a:t> </a:t>
            </a:r>
            <a:r>
              <a:rPr lang="en-US" sz="2800" dirty="0" err="1"/>
              <a:t>usar</a:t>
            </a:r>
            <a:r>
              <a:rPr lang="en-US" sz="2800" dirty="0"/>
              <a:t> ferramentas </a:t>
            </a:r>
            <a:r>
              <a:rPr lang="en-US" sz="2800" dirty="0" err="1"/>
              <a:t>novas</a:t>
            </a:r>
            <a:r>
              <a:rPr lang="en-US" sz="2800" dirty="0"/>
              <a:t>/</a:t>
            </a:r>
            <a:r>
              <a:rPr lang="en-US" sz="2800" dirty="0" err="1"/>
              <a:t>código</a:t>
            </a:r>
            <a:r>
              <a:rPr lang="en-US" sz="2800" dirty="0"/>
              <a:t> com apps </a:t>
            </a:r>
            <a:r>
              <a:rPr lang="en-US" sz="2800" dirty="0" err="1"/>
              <a:t>existentes</a:t>
            </a:r>
            <a:r>
              <a:rPr lang="en-US" sz="2800" dirty="0"/>
              <a:t>... </a:t>
            </a:r>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518752" y="1211458"/>
            <a:ext cx="3657600" cy="5487791"/>
          </a:xfrm>
          <a:prstGeom prst="rect">
            <a:avLst/>
          </a:prstGeom>
        </p:spPr>
      </p:pic>
    </p:spTree>
    <p:extLst>
      <p:ext uri="{BB962C8B-B14F-4D97-AF65-F5344CB8AC3E}">
        <p14:creationId xmlns:p14="http://schemas.microsoft.com/office/powerpoint/2010/main" val="299515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4" name="Shape 1484"/>
          <p:cNvSpPr txBox="1">
            <a:spLocks noGrp="1"/>
          </p:cNvSpPr>
          <p:nvPr>
            <p:ph type="title"/>
          </p:nvPr>
        </p:nvSpPr>
        <p:spPr>
          <a:xfrm>
            <a:off x="274639" y="260550"/>
            <a:ext cx="11889564" cy="917575"/>
          </a:xfrm>
        </p:spPr>
        <p:txBody>
          <a:bodyPr/>
          <a:lstStyle/>
          <a:p>
            <a:pPr lvl="0"/>
            <a:r>
              <a:rPr lang="en-US">
                <a:sym typeface="Quattrocento Sans"/>
              </a:rPr>
              <a:t>Por onde começar?</a:t>
            </a:r>
            <a:endParaRPr lang="en"/>
          </a:p>
        </p:txBody>
      </p:sp>
      <p:grpSp>
        <p:nvGrpSpPr>
          <p:cNvPr id="8" name="Group 7">
            <a:extLst>
              <a:ext uri="{FF2B5EF4-FFF2-40B4-BE49-F238E27FC236}">
                <a16:creationId xmlns:a16="http://schemas.microsoft.com/office/drawing/2014/main" id="{E75A5386-6156-41DD-8FF7-C2E765E8B6FF}"/>
              </a:ext>
            </a:extLst>
          </p:cNvPr>
          <p:cNvGrpSpPr/>
          <p:nvPr/>
        </p:nvGrpSpPr>
        <p:grpSpPr>
          <a:xfrm>
            <a:off x="274636" y="3046919"/>
            <a:ext cx="9745260" cy="1284675"/>
            <a:chOff x="274636" y="3046919"/>
            <a:chExt cx="9745260" cy="1284675"/>
          </a:xfrm>
        </p:grpSpPr>
        <p:sp>
          <p:nvSpPr>
            <p:cNvPr id="1482" name="Shape 1482"/>
            <p:cNvSpPr/>
            <p:nvPr/>
          </p:nvSpPr>
          <p:spPr>
            <a:xfrm rot="10800000">
              <a:off x="274636" y="3046919"/>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124325" tIns="62125" rIns="124325" bIns="62125" anchor="ctr" anchorCtr="0">
              <a:noAutofit/>
            </a:bodyPr>
            <a:lstStyle/>
            <a:p>
              <a:pPr algn="ctr">
                <a:buClr>
                  <a:srgbClr val="000000"/>
                </a:buClr>
              </a:pPr>
              <a:endParaRPr sz="2448">
                <a:latin typeface="Arial"/>
                <a:cs typeface="Arial"/>
                <a:sym typeface="Arial"/>
              </a:endParaRPr>
            </a:p>
          </p:txBody>
        </p:sp>
        <p:sp>
          <p:nvSpPr>
            <p:cNvPr id="1487" name="Shape 1487"/>
            <p:cNvSpPr/>
            <p:nvPr/>
          </p:nvSpPr>
          <p:spPr>
            <a:xfrm>
              <a:off x="454331" y="3215614"/>
              <a:ext cx="937089" cy="947288"/>
            </a:xfrm>
            <a:prstGeom prst="ellipse">
              <a:avLst/>
            </a:prstGeom>
            <a:noFill/>
            <a:ln w="57150" cap="flat" cmpd="sng">
              <a:solidFill>
                <a:schemeClr val="lt1"/>
              </a:solidFill>
              <a:prstDash val="solid"/>
              <a:round/>
              <a:headEnd type="none" w="med" len="med"/>
              <a:tailEnd type="none" w="med" len="med"/>
            </a:ln>
          </p:spPr>
          <p:txBody>
            <a:bodyPr lIns="124325" tIns="62125" rIns="124325" bIns="62125" anchor="ctr" anchorCtr="0">
              <a:noAutofit/>
            </a:bodyPr>
            <a:lstStyle/>
            <a:p>
              <a:pPr marL="0" marR="0" lvl="0" indent="0" algn="ctr" rtl="0">
                <a:lnSpc>
                  <a:spcPct val="100000"/>
                </a:lnSpc>
                <a:spcBef>
                  <a:spcPts val="0"/>
                </a:spcBef>
                <a:spcAft>
                  <a:spcPts val="0"/>
                </a:spcAft>
                <a:buClr>
                  <a:srgbClr val="FFC000"/>
                </a:buClr>
                <a:buSzPct val="25000"/>
                <a:buFont typeface="Arial"/>
                <a:buNone/>
              </a:pPr>
              <a:endParaRPr lang="en" sz="4896" b="1" i="0" u="none" strike="noStrike" cap="none">
                <a:solidFill>
                  <a:schemeClr val="lt1"/>
                </a:solidFill>
                <a:latin typeface="Arial"/>
                <a:ea typeface="Arial"/>
                <a:cs typeface="Arial"/>
                <a:sym typeface="Arial"/>
              </a:endParaRPr>
            </a:p>
          </p:txBody>
        </p:sp>
        <p:sp>
          <p:nvSpPr>
            <p:cNvPr id="1489" name="Shape 1489"/>
            <p:cNvSpPr txBox="1"/>
            <p:nvPr/>
          </p:nvSpPr>
          <p:spPr>
            <a:xfrm>
              <a:off x="1646636" y="3293533"/>
              <a:ext cx="7293153" cy="791447"/>
            </a:xfrm>
            <a:prstGeom prst="rect">
              <a:avLst/>
            </a:prstGeom>
            <a:noFill/>
            <a:ln>
              <a:noFill/>
            </a:ln>
          </p:spPr>
          <p:txBody>
            <a:bodyPr lIns="124325" tIns="62125" rIns="124325" bIns="62125" anchor="t" anchorCtr="0">
              <a:noAutofit/>
            </a:bodyPr>
            <a:lstStyle/>
            <a:p>
              <a:pPr marL="0" marR="0" lvl="0" indent="0" algn="l" rtl="0">
                <a:lnSpc>
                  <a:spcPct val="100000"/>
                </a:lnSpc>
                <a:spcBef>
                  <a:spcPts val="0"/>
                </a:spcBef>
                <a:spcAft>
                  <a:spcPts val="0"/>
                </a:spcAft>
                <a:buClr>
                  <a:schemeClr val="dk1"/>
                </a:buClr>
                <a:buSzPct val="25000"/>
                <a:buFont typeface="Quattrocento Sans"/>
                <a:buNone/>
              </a:pPr>
              <a:r>
                <a:rPr lang="en" sz="2000" b="1" i="0" u="none" strike="noStrike" cap="none">
                  <a:solidFill>
                    <a:schemeClr val="tx2"/>
                  </a:solidFill>
                  <a:ea typeface="Quattrocento Sans"/>
                  <a:cs typeface="Quattrocento Sans"/>
                  <a:sym typeface="Quattrocento Sans"/>
                </a:rPr>
                <a:t>Transformar </a:t>
              </a:r>
              <a:r>
                <a:rPr lang="en" sz="2000" b="1">
                  <a:solidFill>
                    <a:schemeClr val="tx2"/>
                  </a:solidFill>
                  <a:ea typeface="Quattrocento Sans"/>
                  <a:cs typeface="Quattrocento Sans"/>
                  <a:sym typeface="Quattrocento Sans"/>
                </a:rPr>
                <a:t>MONOLIT</a:t>
              </a:r>
              <a:r>
                <a:rPr lang="en-US" sz="2000" b="1">
                  <a:solidFill>
                    <a:schemeClr val="tx2"/>
                  </a:solidFill>
                  <a:ea typeface="Quattrocento Sans"/>
                  <a:cs typeface="Quattrocento Sans"/>
                  <a:sym typeface="Quattrocento Sans"/>
                </a:rPr>
                <a:t>HS</a:t>
              </a:r>
              <a:r>
                <a:rPr lang="en" sz="2000" b="1" i="0" u="none" strike="noStrike" cap="none">
                  <a:solidFill>
                    <a:schemeClr val="tx2"/>
                  </a:solidFill>
                  <a:ea typeface="Quattrocento Sans"/>
                  <a:cs typeface="Quattrocento Sans"/>
                  <a:sym typeface="Quattrocento Sans"/>
                </a:rPr>
                <a:t> Para microservices</a:t>
              </a:r>
              <a:r>
                <a:rPr lang="en" sz="2000" b="1" i="0" u="none" strike="noStrike" cap="none">
                  <a:solidFill>
                    <a:srgbClr val="00BCF2"/>
                  </a:solidFill>
                  <a:ea typeface="Quattrocento Sans"/>
                  <a:cs typeface="Quattrocento Sans"/>
                  <a:sym typeface="Quattrocento Sans"/>
                </a:rPr>
                <a:t> </a:t>
              </a:r>
            </a:p>
            <a:p>
              <a:pPr marL="0" marR="0" lvl="0" indent="0" algn="l" rtl="0">
                <a:lnSpc>
                  <a:spcPct val="100000"/>
                </a:lnSpc>
                <a:spcBef>
                  <a:spcPts val="0"/>
                </a:spcBef>
                <a:spcAft>
                  <a:spcPts val="0"/>
                </a:spcAft>
                <a:buClr>
                  <a:srgbClr val="7F7F7F"/>
                </a:buClr>
                <a:buSzPct val="25000"/>
                <a:buFont typeface="Quattrocento Sans"/>
                <a:buNone/>
              </a:pPr>
              <a:r>
                <a:rPr lang="en-US" sz="2000">
                  <a:sym typeface="Quattrocento Sans"/>
                </a:rPr>
                <a:t>Novo código e transformando existentes</a:t>
              </a:r>
              <a:r>
                <a:rPr lang="en" sz="2000">
                  <a:sym typeface="Quattrocento Sans"/>
                </a:rPr>
                <a:t> </a:t>
              </a:r>
              <a:r>
                <a:rPr lang="en-US" sz="2000">
                  <a:sym typeface="Quattrocento Sans"/>
                </a:rPr>
                <a:t>código</a:t>
              </a:r>
              <a:endParaRPr lang="en" sz="2000">
                <a:sym typeface="Quattrocento Sans"/>
              </a:endParaRPr>
            </a:p>
          </p:txBody>
        </p:sp>
        <p:pic>
          <p:nvPicPr>
            <p:cNvPr id="1496" name="Shape 1496" descr="nintendo&#10;&#10;Description generated with high confidenc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rcRect/>
            <a:stretch/>
          </p:blipFill>
          <p:spPr>
            <a:xfrm>
              <a:off x="7367018" y="3338069"/>
              <a:ext cx="663554" cy="663414"/>
            </a:xfrm>
            <a:prstGeom prst="rect">
              <a:avLst/>
            </a:prstGeom>
            <a:noFill/>
            <a:ln>
              <a:noFill/>
            </a:ln>
          </p:spPr>
        </p:pic>
        <p:grpSp>
          <p:nvGrpSpPr>
            <p:cNvPr id="1497" name="Shape 1497"/>
            <p:cNvGrpSpPr/>
            <p:nvPr/>
          </p:nvGrpSpPr>
          <p:grpSpPr>
            <a:xfrm>
              <a:off x="8937965" y="3288696"/>
              <a:ext cx="465138" cy="712786"/>
              <a:chOff x="4581" y="3247"/>
              <a:chExt cx="293" cy="448"/>
            </a:xfrm>
            <a:noFill/>
          </p:grpSpPr>
          <p:sp>
            <p:nvSpPr>
              <p:cNvPr id="1498" name="Shape 1498"/>
              <p:cNvSpPr/>
              <p:nvPr/>
            </p:nvSpPr>
            <p:spPr>
              <a:xfrm>
                <a:off x="4581" y="3600"/>
                <a:ext cx="113" cy="95"/>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9" name="Shape 1499"/>
              <p:cNvSpPr/>
              <p:nvPr/>
            </p:nvSpPr>
            <p:spPr>
              <a:xfrm>
                <a:off x="4581" y="3422"/>
                <a:ext cx="292"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500" name="Shape 1500"/>
              <p:cNvSpPr/>
              <p:nvPr/>
            </p:nvSpPr>
            <p:spPr>
              <a:xfrm>
                <a:off x="4581" y="3247"/>
                <a:ext cx="113"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501" name="Shape 1501"/>
              <p:cNvSpPr/>
              <p:nvPr/>
            </p:nvSpPr>
            <p:spPr>
              <a:xfrm>
                <a:off x="4761" y="3247"/>
                <a:ext cx="113"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cxnSp>
          <p:nvCxnSpPr>
            <p:cNvPr id="1502" name="Shape 1502"/>
            <p:cNvCxnSpPr/>
            <p:nvPr/>
          </p:nvCxnSpPr>
          <p:spPr>
            <a:xfrm>
              <a:off x="8210046" y="3669776"/>
              <a:ext cx="459721" cy="0"/>
            </a:xfrm>
            <a:prstGeom prst="straightConnector1">
              <a:avLst/>
            </a:prstGeom>
            <a:noFill/>
            <a:ln w="57150" cap="flat" cmpd="sng">
              <a:solidFill>
                <a:schemeClr val="tx1"/>
              </a:solidFill>
              <a:prstDash val="solid"/>
              <a:round/>
              <a:headEnd type="none" w="med" len="med"/>
              <a:tailEnd type="triangle" w="lg" len="lg"/>
            </a:ln>
          </p:spPr>
        </p:cxnSp>
      </p:grpSp>
      <p:grpSp>
        <p:nvGrpSpPr>
          <p:cNvPr id="9" name="Group 8">
            <a:extLst>
              <a:ext uri="{FF2B5EF4-FFF2-40B4-BE49-F238E27FC236}">
                <a16:creationId xmlns:a16="http://schemas.microsoft.com/office/drawing/2014/main" id="{60AD230A-805C-4BDE-A3B3-E3326E42256D}"/>
              </a:ext>
            </a:extLst>
          </p:cNvPr>
          <p:cNvGrpSpPr/>
          <p:nvPr/>
        </p:nvGrpSpPr>
        <p:grpSpPr>
          <a:xfrm>
            <a:off x="274636" y="1371600"/>
            <a:ext cx="9745260" cy="1284675"/>
            <a:chOff x="274636" y="1371600"/>
            <a:chExt cx="9745260" cy="1284675"/>
          </a:xfrm>
        </p:grpSpPr>
        <p:sp>
          <p:nvSpPr>
            <p:cNvPr id="1483" name="Shape 1483"/>
            <p:cNvSpPr/>
            <p:nvPr/>
          </p:nvSpPr>
          <p:spPr>
            <a:xfrm rot="10800000">
              <a:off x="274636" y="1371600"/>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124325" tIns="62125" rIns="124325" bIns="62125" anchor="ctr" anchorCtr="0">
              <a:noAutofit/>
            </a:bodyPr>
            <a:lstStyle/>
            <a:p>
              <a:pPr marL="0" marR="0" lvl="0" indent="0" algn="ctr" rtl="0">
                <a:lnSpc>
                  <a:spcPct val="100000"/>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p:txBody>
        </p:sp>
        <p:sp>
          <p:nvSpPr>
            <p:cNvPr id="1485" name="Shape 1485"/>
            <p:cNvSpPr/>
            <p:nvPr/>
          </p:nvSpPr>
          <p:spPr>
            <a:xfrm>
              <a:off x="452074" y="1470846"/>
              <a:ext cx="937089" cy="947288"/>
            </a:xfrm>
            <a:prstGeom prst="ellipse">
              <a:avLst/>
            </a:prstGeom>
            <a:noFill/>
            <a:ln w="57150" cap="flat" cmpd="sng">
              <a:solidFill>
                <a:schemeClr val="lt1"/>
              </a:solidFill>
              <a:prstDash val="solid"/>
              <a:round/>
              <a:headEnd type="none" w="med" len="med"/>
              <a:tailEnd type="none" w="med" len="med"/>
            </a:ln>
          </p:spPr>
          <p:txBody>
            <a:bodyPr lIns="124325" tIns="62125" rIns="124325" bIns="62125" anchor="ctr" anchorCtr="0">
              <a:noAutofit/>
            </a:bodyPr>
            <a:lstStyle/>
            <a:p>
              <a:pPr marL="0" marR="0" lvl="0" indent="0" algn="ctr" rtl="0">
                <a:lnSpc>
                  <a:spcPct val="100000"/>
                </a:lnSpc>
                <a:spcBef>
                  <a:spcPts val="0"/>
                </a:spcBef>
                <a:spcAft>
                  <a:spcPts val="0"/>
                </a:spcAft>
                <a:buClr>
                  <a:srgbClr val="FFC000"/>
                </a:buClr>
                <a:buSzPct val="25000"/>
                <a:buFont typeface="Arial"/>
                <a:buNone/>
              </a:pPr>
              <a:endParaRPr lang="en" sz="4896" b="1" i="0" u="none" strike="noStrike" cap="none">
                <a:solidFill>
                  <a:schemeClr val="lt1"/>
                </a:solidFill>
                <a:latin typeface="Arial"/>
                <a:ea typeface="Arial"/>
                <a:cs typeface="Arial"/>
                <a:sym typeface="Arial"/>
              </a:endParaRPr>
            </a:p>
          </p:txBody>
        </p:sp>
        <p:sp>
          <p:nvSpPr>
            <p:cNvPr id="1486" name="Shape 1486"/>
            <p:cNvSpPr txBox="1"/>
            <p:nvPr/>
          </p:nvSpPr>
          <p:spPr>
            <a:xfrm>
              <a:off x="1646636" y="1575228"/>
              <a:ext cx="6711806" cy="738523"/>
            </a:xfrm>
            <a:prstGeom prst="rect">
              <a:avLst/>
            </a:prstGeom>
            <a:noFill/>
            <a:ln>
              <a:noFill/>
            </a:ln>
          </p:spPr>
          <p:txBody>
            <a:bodyPr lIns="124325" tIns="62125" rIns="124325" bIns="62125" anchor="t" anchorCtr="0">
              <a:noAutofit/>
            </a:bodyPr>
            <a:lstStyle/>
            <a:p>
              <a:pPr lvl="0">
                <a:buClr>
                  <a:schemeClr val="dk1"/>
                </a:buClr>
                <a:buSzPct val="25000"/>
              </a:pPr>
              <a:r>
                <a:rPr lang="en" sz="2000" b="1" dirty="0">
                  <a:solidFill>
                    <a:schemeClr val="tx2"/>
                  </a:solidFill>
                  <a:ea typeface="Quattrocento Sans"/>
                  <a:cs typeface="Quattrocento Sans"/>
                  <a:sym typeface="Quattrocento Sans"/>
                </a:rPr>
                <a:t>Containerize Aplicativos </a:t>
              </a:r>
              <a:r>
                <a:rPr lang="en-US" sz="2000" b="1" dirty="0" err="1">
                  <a:solidFill>
                    <a:schemeClr val="tx2"/>
                  </a:solidFill>
                  <a:ea typeface="Quattrocento Sans"/>
                  <a:cs typeface="Quattrocento Sans"/>
                  <a:sym typeface="Quattrocento Sans"/>
                </a:rPr>
                <a:t>Existente</a:t>
              </a:r>
              <a:endParaRPr lang="en" sz="2000" b="1" i="0" u="none" strike="noStrike" cap="none" dirty="0">
                <a:solidFill>
                  <a:schemeClr val="tx2"/>
                </a:solidFill>
                <a:ea typeface="Quattrocento Sans"/>
                <a:cs typeface="Quattrocento Sans"/>
                <a:sym typeface="Quattrocento Sans"/>
              </a:endParaRPr>
            </a:p>
            <a:p>
              <a:pPr marL="0" marR="0" lvl="0" indent="0" algn="l" rtl="0">
                <a:lnSpc>
                  <a:spcPct val="100000"/>
                </a:lnSpc>
                <a:spcBef>
                  <a:spcPts val="0"/>
                </a:spcBef>
                <a:spcAft>
                  <a:spcPts val="0"/>
                </a:spcAft>
                <a:buClr>
                  <a:srgbClr val="7F7F7F"/>
                </a:buClr>
                <a:buSzPct val="25000"/>
                <a:buFont typeface="Quattrocento Sans"/>
                <a:buNone/>
              </a:pPr>
              <a:r>
                <a:rPr lang="en" sz="2000" dirty="0">
                  <a:ea typeface="Quattrocento Sans"/>
                  <a:cs typeface="Quattrocento Sans"/>
                  <a:sym typeface="Quattrocento Sans"/>
                </a:rPr>
                <a:t>Container para</a:t>
              </a:r>
              <a:r>
                <a:rPr lang="en" sz="2000" dirty="0">
                  <a:sym typeface="Quattrocento Sans"/>
                </a:rPr>
                <a:t> </a:t>
              </a:r>
              <a:r>
                <a:rPr lang="en" sz="2000" b="1" dirty="0">
                  <a:sym typeface="Quattrocento Sans"/>
                </a:rPr>
                <a:t>portabilidade, eficiência </a:t>
              </a:r>
              <a:r>
                <a:rPr lang="en-US" sz="2000" dirty="0">
                  <a:sym typeface="Quattrocento Sans"/>
                </a:rPr>
                <a:t>e </a:t>
              </a:r>
              <a:r>
                <a:rPr lang="en-US" sz="2000" b="1" dirty="0" err="1">
                  <a:sym typeface="Quattrocento Sans"/>
                </a:rPr>
                <a:t>confiabilidade</a:t>
              </a:r>
              <a:endParaRPr lang="en" sz="2000" b="1" dirty="0">
                <a:sym typeface="Quattrocento Sans"/>
              </a:endParaRPr>
            </a:p>
          </p:txBody>
        </p:sp>
        <p:pic>
          <p:nvPicPr>
            <p:cNvPr id="1503" name="Shape 1503" descr="nintendo&#10;&#10;Description generated with high confidenc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rcRect/>
            <a:stretch/>
          </p:blipFill>
          <p:spPr>
            <a:xfrm>
              <a:off x="7864195" y="1600808"/>
              <a:ext cx="663554" cy="663414"/>
            </a:xfrm>
            <a:prstGeom prst="rect">
              <a:avLst/>
            </a:prstGeom>
            <a:noFill/>
            <a:ln>
              <a:noFill/>
            </a:ln>
          </p:spPr>
        </p:pic>
        <p:sp>
          <p:nvSpPr>
            <p:cNvPr id="1504" name="Shape 1504"/>
            <p:cNvSpPr/>
            <p:nvPr/>
          </p:nvSpPr>
          <p:spPr>
            <a:xfrm>
              <a:off x="8615917" y="1589997"/>
              <a:ext cx="433849" cy="672501"/>
            </a:xfrm>
            <a:prstGeom prst="curvedLeftArrow">
              <a:avLst>
                <a:gd name="adj1" fmla="val 25000"/>
                <a:gd name="adj2" fmla="val 50000"/>
                <a:gd name="adj3" fmla="val 25000"/>
              </a:avLst>
            </a:prstGeom>
            <a:solidFill>
              <a:schemeClr val="tx1"/>
            </a:solidFill>
            <a:ln w="25400" cap="flat" cmpd="sng">
              <a:solidFill>
                <a:schemeClr val="accent6">
                  <a:lumMod val="20000"/>
                  <a:lumOff val="80000"/>
                </a:scheme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4" b="0" i="0" u="none" strike="noStrike" cap="none">
                <a:solidFill>
                  <a:schemeClr val="dk1"/>
                </a:solidFill>
                <a:latin typeface="Arial"/>
                <a:ea typeface="Arial"/>
                <a:cs typeface="Arial"/>
                <a:sym typeface="Arial"/>
              </a:endParaRPr>
            </a:p>
          </p:txBody>
        </p:sp>
      </p:grpSp>
      <p:grpSp>
        <p:nvGrpSpPr>
          <p:cNvPr id="7" name="Group 6">
            <a:extLst>
              <a:ext uri="{FF2B5EF4-FFF2-40B4-BE49-F238E27FC236}">
                <a16:creationId xmlns:a16="http://schemas.microsoft.com/office/drawing/2014/main" id="{4B85AC7A-47F3-4AE7-A05E-A07C2360A32D}"/>
              </a:ext>
            </a:extLst>
          </p:cNvPr>
          <p:cNvGrpSpPr/>
          <p:nvPr/>
        </p:nvGrpSpPr>
        <p:grpSpPr>
          <a:xfrm>
            <a:off x="274637" y="4722239"/>
            <a:ext cx="9745260" cy="1284675"/>
            <a:chOff x="274637" y="4722239"/>
            <a:chExt cx="9745260" cy="1284675"/>
          </a:xfrm>
        </p:grpSpPr>
        <p:sp>
          <p:nvSpPr>
            <p:cNvPr id="1481" name="Shape 1481"/>
            <p:cNvSpPr/>
            <p:nvPr/>
          </p:nvSpPr>
          <p:spPr>
            <a:xfrm rot="10800000">
              <a:off x="274637" y="4722239"/>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124325" tIns="62125" rIns="124325" bIns="62125" anchor="ctr" anchorCtr="0">
              <a:noAutofit/>
            </a:bodyPr>
            <a:lstStyle/>
            <a:p>
              <a:pPr algn="ctr">
                <a:buClr>
                  <a:srgbClr val="000000"/>
                </a:buClr>
              </a:pPr>
              <a:endParaRPr sz="2448">
                <a:latin typeface="Arial"/>
                <a:cs typeface="Arial"/>
                <a:sym typeface="Arial"/>
              </a:endParaRPr>
            </a:p>
          </p:txBody>
        </p:sp>
        <p:sp>
          <p:nvSpPr>
            <p:cNvPr id="1488" name="Shape 1488"/>
            <p:cNvSpPr/>
            <p:nvPr/>
          </p:nvSpPr>
          <p:spPr>
            <a:xfrm>
              <a:off x="452104" y="4890935"/>
              <a:ext cx="937089" cy="947288"/>
            </a:xfrm>
            <a:prstGeom prst="ellipse">
              <a:avLst/>
            </a:prstGeom>
            <a:noFill/>
            <a:ln w="57150" cap="flat" cmpd="sng">
              <a:solidFill>
                <a:schemeClr val="lt1"/>
              </a:solidFill>
              <a:prstDash val="solid"/>
              <a:round/>
              <a:headEnd type="none" w="med" len="med"/>
              <a:tailEnd type="none" w="med" len="med"/>
            </a:ln>
          </p:spPr>
          <p:txBody>
            <a:bodyPr lIns="124325" tIns="62125" rIns="124325" bIns="62125" anchor="ctr" anchorCtr="0">
              <a:noAutofit/>
            </a:bodyPr>
            <a:lstStyle/>
            <a:p>
              <a:pPr marL="0" marR="0" lvl="0" indent="0" algn="ctr" rtl="0">
                <a:lnSpc>
                  <a:spcPct val="100000"/>
                </a:lnSpc>
                <a:spcBef>
                  <a:spcPts val="0"/>
                </a:spcBef>
                <a:spcAft>
                  <a:spcPts val="0"/>
                </a:spcAft>
                <a:buClr>
                  <a:srgbClr val="FFC000"/>
                </a:buClr>
                <a:buSzPct val="25000"/>
                <a:buFont typeface="Arial"/>
                <a:buNone/>
              </a:pPr>
              <a:endParaRPr lang="en" sz="4896" b="1" i="0" u="none" strike="noStrike" cap="none">
                <a:solidFill>
                  <a:schemeClr val="lt1"/>
                </a:solidFill>
                <a:latin typeface="Arial"/>
                <a:ea typeface="Arial"/>
                <a:cs typeface="Arial"/>
                <a:sym typeface="Arial"/>
              </a:endParaRPr>
            </a:p>
          </p:txBody>
        </p:sp>
        <p:sp>
          <p:nvSpPr>
            <p:cNvPr id="1490" name="Shape 1490"/>
            <p:cNvSpPr txBox="1"/>
            <p:nvPr/>
          </p:nvSpPr>
          <p:spPr>
            <a:xfrm>
              <a:off x="1646636" y="5002662"/>
              <a:ext cx="5557679" cy="723835"/>
            </a:xfrm>
            <a:prstGeom prst="rect">
              <a:avLst/>
            </a:prstGeom>
            <a:noFill/>
            <a:ln>
              <a:noFill/>
            </a:ln>
          </p:spPr>
          <p:txBody>
            <a:bodyPr lIns="124325" tIns="62125" rIns="124325" bIns="62125" anchor="t" anchorCtr="0">
              <a:noAutofit/>
            </a:bodyPr>
            <a:lstStyle/>
            <a:p>
              <a:pPr marL="0" marR="0" lvl="0" indent="0" algn="l" rtl="0">
                <a:lnSpc>
                  <a:spcPct val="100000"/>
                </a:lnSpc>
                <a:spcBef>
                  <a:spcPts val="0"/>
                </a:spcBef>
                <a:spcAft>
                  <a:spcPts val="0"/>
                </a:spcAft>
                <a:buClr>
                  <a:schemeClr val="dk1"/>
                </a:buClr>
                <a:buSzPct val="25000"/>
                <a:buFont typeface="Quattrocento Sans"/>
                <a:buNone/>
              </a:pPr>
              <a:r>
                <a:rPr lang="en" sz="2000" b="1" i="0" u="none" strike="noStrike" cap="none">
                  <a:solidFill>
                    <a:schemeClr val="tx2"/>
                  </a:solidFill>
                  <a:ea typeface="Quattrocento Sans"/>
                  <a:cs typeface="Quattrocento Sans"/>
                  <a:sym typeface="Quattrocento Sans"/>
                </a:rPr>
                <a:t>Acelerar novas aplicações</a:t>
              </a:r>
            </a:p>
            <a:p>
              <a:pPr marL="0" marR="0" lvl="0" indent="0" algn="l" rtl="0">
                <a:lnSpc>
                  <a:spcPct val="100000"/>
                </a:lnSpc>
                <a:spcBef>
                  <a:spcPts val="0"/>
                </a:spcBef>
                <a:spcAft>
                  <a:spcPts val="0"/>
                </a:spcAft>
                <a:buClr>
                  <a:srgbClr val="7F7F7F"/>
                </a:buClr>
                <a:buSzPct val="25000"/>
                <a:buFont typeface="Quattrocento Sans"/>
                <a:buNone/>
              </a:pPr>
              <a:r>
                <a:rPr lang="en" sz="2000">
                  <a:ea typeface="Quattrocento Sans"/>
                  <a:cs typeface="Quattrocento Sans"/>
                  <a:sym typeface="Quattrocento Sans"/>
                </a:rPr>
                <a:t>Desenvolvimento de aplicativos nativos de nuvem ágil</a:t>
              </a:r>
            </a:p>
          </p:txBody>
        </p:sp>
        <p:grpSp>
          <p:nvGrpSpPr>
            <p:cNvPr id="1491" name="Shape 1491"/>
            <p:cNvGrpSpPr/>
            <p:nvPr/>
          </p:nvGrpSpPr>
          <p:grpSpPr>
            <a:xfrm>
              <a:off x="8292413" y="4977734"/>
              <a:ext cx="465138" cy="712786"/>
              <a:chOff x="4581" y="3247"/>
              <a:chExt cx="293" cy="448"/>
            </a:xfrm>
            <a:noFill/>
          </p:grpSpPr>
          <p:sp>
            <p:nvSpPr>
              <p:cNvPr id="1492" name="Shape 1492"/>
              <p:cNvSpPr/>
              <p:nvPr/>
            </p:nvSpPr>
            <p:spPr>
              <a:xfrm>
                <a:off x="4581" y="3600"/>
                <a:ext cx="113" cy="95"/>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3" name="Shape 1493"/>
              <p:cNvSpPr/>
              <p:nvPr/>
            </p:nvSpPr>
            <p:spPr>
              <a:xfrm>
                <a:off x="4581" y="3422"/>
                <a:ext cx="292"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4" name="Shape 1494"/>
              <p:cNvSpPr/>
              <p:nvPr/>
            </p:nvSpPr>
            <p:spPr>
              <a:xfrm>
                <a:off x="4581" y="3247"/>
                <a:ext cx="113"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5" name="Shape 1495"/>
              <p:cNvSpPr/>
              <p:nvPr/>
            </p:nvSpPr>
            <p:spPr>
              <a:xfrm>
                <a:off x="4761" y="3247"/>
                <a:ext cx="113"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sp>
          <p:nvSpPr>
            <p:cNvPr id="1505" name="Shape 1505"/>
            <p:cNvSpPr/>
            <p:nvPr/>
          </p:nvSpPr>
          <p:spPr>
            <a:xfrm>
              <a:off x="8844353" y="5243364"/>
              <a:ext cx="212102" cy="212102"/>
            </a:xfrm>
            <a:prstGeom prst="rect">
              <a:avLst/>
            </a:prstGeom>
            <a:noFill/>
            <a:ln>
              <a:solidFill>
                <a:schemeClr val="tx1"/>
              </a:solid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4" b="0" i="0" u="none" strike="noStrike" cap="none">
                <a:solidFill>
                  <a:schemeClr val="lt1"/>
                </a:solidFill>
                <a:latin typeface="Arial"/>
                <a:ea typeface="Arial"/>
                <a:cs typeface="Arial"/>
                <a:sym typeface="Arial"/>
              </a:endParaRPr>
            </a:p>
          </p:txBody>
        </p:sp>
        <p:sp>
          <p:nvSpPr>
            <p:cNvPr id="1506" name="Shape 1506"/>
            <p:cNvSpPr/>
            <p:nvPr/>
          </p:nvSpPr>
          <p:spPr>
            <a:xfrm>
              <a:off x="7975188" y="5240776"/>
              <a:ext cx="212102" cy="212102"/>
            </a:xfrm>
            <a:prstGeom prst="rect">
              <a:avLst/>
            </a:prstGeom>
            <a:noFill/>
            <a:ln>
              <a:solidFill>
                <a:schemeClr val="tx1"/>
              </a:solid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4" b="0" i="0" u="none" strike="noStrike" cap="none">
                <a:solidFill>
                  <a:schemeClr val="lt1"/>
                </a:solidFill>
                <a:latin typeface="Arial"/>
                <a:ea typeface="Arial"/>
                <a:cs typeface="Arial"/>
                <a:sym typeface="Arial"/>
              </a:endParaRPr>
            </a:p>
          </p:txBody>
        </p:sp>
      </p:grpSp>
      <p:sp>
        <p:nvSpPr>
          <p:cNvPr id="32" name="Bottom">
            <a:extLst>
              <a:ext uri="{FF2B5EF4-FFF2-40B4-BE49-F238E27FC236}">
                <a16:creationId xmlns:a16="http://schemas.microsoft.com/office/drawing/2014/main" id="{B48E82B9-2873-4BC2-94E7-279AED256644}"/>
              </a:ext>
            </a:extLst>
          </p:cNvPr>
          <p:cNvSpPr/>
          <p:nvPr/>
        </p:nvSpPr>
        <p:spPr bwMode="auto">
          <a:xfrm>
            <a:off x="218346" y="4621044"/>
            <a:ext cx="10149729" cy="1448440"/>
          </a:xfrm>
          <a:prstGeom prst="rect">
            <a:avLst/>
          </a:prstGeom>
          <a:solidFill>
            <a:srgbClr val="35353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Middle">
            <a:extLst>
              <a:ext uri="{FF2B5EF4-FFF2-40B4-BE49-F238E27FC236}">
                <a16:creationId xmlns:a16="http://schemas.microsoft.com/office/drawing/2014/main" id="{2D35AAC1-96FC-4CA0-97C6-A5671B3FA2F0}"/>
              </a:ext>
            </a:extLst>
          </p:cNvPr>
          <p:cNvSpPr/>
          <p:nvPr/>
        </p:nvSpPr>
        <p:spPr bwMode="auto">
          <a:xfrm>
            <a:off x="218347" y="2948628"/>
            <a:ext cx="10149729" cy="1448440"/>
          </a:xfrm>
          <a:prstGeom prst="rect">
            <a:avLst/>
          </a:prstGeom>
          <a:solidFill>
            <a:srgbClr val="35353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Top" hidden="1">
            <a:extLst>
              <a:ext uri="{FF2B5EF4-FFF2-40B4-BE49-F238E27FC236}">
                <a16:creationId xmlns:a16="http://schemas.microsoft.com/office/drawing/2014/main" id="{84019CEB-9863-4D68-B41D-C2D745A85CD0}"/>
              </a:ext>
            </a:extLst>
          </p:cNvPr>
          <p:cNvSpPr/>
          <p:nvPr/>
        </p:nvSpPr>
        <p:spPr bwMode="auto">
          <a:xfrm>
            <a:off x="218345" y="1331516"/>
            <a:ext cx="10149729" cy="1448440"/>
          </a:xfrm>
          <a:prstGeom prst="rect">
            <a:avLst/>
          </a:prstGeom>
          <a:solidFill>
            <a:srgbClr val="50505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05103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ectangle 257">
            <a:extLst>
              <a:ext uri="{FF2B5EF4-FFF2-40B4-BE49-F238E27FC236}">
                <a16:creationId xmlns:a16="http://schemas.microsoft.com/office/drawing/2014/main" id="{93B07DD3-39D2-4342-9FC2-374ED2C2324A}"/>
              </a:ext>
            </a:extLst>
          </p:cNvPr>
          <p:cNvSpPr/>
          <p:nvPr/>
        </p:nvSpPr>
        <p:spPr bwMode="auto">
          <a:xfrm>
            <a:off x="1" y="0"/>
            <a:ext cx="12436474" cy="699452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8AFCE2-679C-44A2-A8A8-1FF2C0A505C7}"/>
              </a:ext>
            </a:extLst>
          </p:cNvPr>
          <p:cNvSpPr txBox="1"/>
          <p:nvPr/>
        </p:nvSpPr>
        <p:spPr>
          <a:xfrm>
            <a:off x="4115140" y="5874676"/>
            <a:ext cx="5435778"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Passo 1: </a:t>
            </a:r>
            <a:r>
              <a:rPr lang="en-US" sz="3200" b="1" dirty="0">
                <a:gradFill>
                  <a:gsLst>
                    <a:gs pos="2917">
                      <a:schemeClr val="tx1"/>
                    </a:gs>
                    <a:gs pos="30000">
                      <a:schemeClr val="tx1"/>
                    </a:gs>
                  </a:gsLst>
                  <a:lin ang="5400000" scaled="0"/>
                </a:gradFill>
              </a:rPr>
              <a:t>Construir </a:t>
            </a:r>
            <a:r>
              <a:rPr lang="en-US" sz="3200" dirty="0">
                <a:gradFill>
                  <a:gsLst>
                    <a:gs pos="2917">
                      <a:schemeClr val="tx1"/>
                    </a:gs>
                    <a:gs pos="30000">
                      <a:schemeClr val="tx1"/>
                    </a:gs>
                  </a:gsLst>
                  <a:lin ang="5400000" scaled="0"/>
                </a:gradFill>
              </a:rPr>
              <a:t>seu aplicativo!</a:t>
            </a:r>
          </a:p>
        </p:txBody>
      </p:sp>
      <p:pic>
        <p:nvPicPr>
          <p:cNvPr id="187" name="Picture 186">
            <a:extLst>
              <a:ext uri="{FF2B5EF4-FFF2-40B4-BE49-F238E27FC236}">
                <a16:creationId xmlns:a16="http://schemas.microsoft.com/office/drawing/2014/main" id="{681020DD-F646-450B-8A73-86F3FA2898C8}"/>
              </a:ext>
            </a:extLst>
          </p:cNvPr>
          <p:cNvPicPr>
            <a:picLocks noChangeAspect="1"/>
          </p:cNvPicPr>
          <p:nvPr/>
        </p:nvPicPr>
        <p:blipFill>
          <a:blip r:embed="rId3"/>
          <a:stretch>
            <a:fillRect/>
          </a:stretch>
        </p:blipFill>
        <p:spPr>
          <a:xfrm>
            <a:off x="4681522" y="2196208"/>
            <a:ext cx="3073432" cy="2602107"/>
          </a:xfrm>
          <a:prstGeom prst="rect">
            <a:avLst/>
          </a:prstGeom>
        </p:spPr>
      </p:pic>
    </p:spTree>
    <p:extLst>
      <p:ext uri="{BB962C8B-B14F-4D97-AF65-F5344CB8AC3E}">
        <p14:creationId xmlns:p14="http://schemas.microsoft.com/office/powerpoint/2010/main" val="171753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29FB15-99DE-470F-9413-505D3C94498C}"/>
              </a:ext>
            </a:extLst>
          </p:cNvPr>
          <p:cNvSpPr>
            <a:spLocks noGrp="1"/>
          </p:cNvSpPr>
          <p:nvPr>
            <p:ph type="title"/>
          </p:nvPr>
        </p:nvSpPr>
        <p:spPr>
          <a:xfrm>
            <a:off x="7315505" y="754062"/>
            <a:ext cx="4892040" cy="1514261"/>
          </a:xfrm>
        </p:spPr>
        <p:txBody>
          <a:bodyPr/>
          <a:lstStyle/>
          <a:p>
            <a:r>
              <a:rPr lang="en-US" dirty="0"/>
              <a:t>Container Orchestration</a:t>
            </a:r>
          </a:p>
        </p:txBody>
      </p:sp>
      <p:pic>
        <p:nvPicPr>
          <p:cNvPr id="5" name="Picture Placeholder 4">
            <a:extLst>
              <a:ext uri="{FF2B5EF4-FFF2-40B4-BE49-F238E27FC236}">
                <a16:creationId xmlns:a16="http://schemas.microsoft.com/office/drawing/2014/main" id="{B32CCB4C-7DAD-40C3-ACAF-185C1CD5A834}"/>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0"/>
            <a:ext cx="6218237" cy="6994525"/>
          </a:xfrm>
        </p:spPr>
      </p:pic>
    </p:spTree>
    <p:extLst>
      <p:ext uri="{BB962C8B-B14F-4D97-AF65-F5344CB8AC3E}">
        <p14:creationId xmlns:p14="http://schemas.microsoft.com/office/powerpoint/2010/main" val="59416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Arrow: Right 248">
            <a:extLst>
              <a:ext uri="{FF2B5EF4-FFF2-40B4-BE49-F238E27FC236}">
                <a16:creationId xmlns:a16="http://schemas.microsoft.com/office/drawing/2014/main" id="{27353012-433B-45E0-AA12-EE6058B49DBD}"/>
              </a:ext>
            </a:extLst>
          </p:cNvPr>
          <p:cNvSpPr/>
          <p:nvPr/>
        </p:nvSpPr>
        <p:spPr bwMode="auto">
          <a:xfrm>
            <a:off x="2080891" y="2421701"/>
            <a:ext cx="4138593" cy="2587707"/>
          </a:xfrm>
          <a:prstGeom prst="rightArrow">
            <a:avLst>
              <a:gd name="adj1" fmla="val 50000"/>
              <a:gd name="adj2" fmla="val 38916"/>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extLst>
              <a:ext uri="{FF2B5EF4-FFF2-40B4-BE49-F238E27FC236}">
                <a16:creationId xmlns:a16="http://schemas.microsoft.com/office/drawing/2014/main" id="{93B07DD3-39D2-4342-9FC2-374ED2C2324A}"/>
              </a:ext>
            </a:extLst>
          </p:cNvPr>
          <p:cNvSpPr/>
          <p:nvPr/>
        </p:nvSpPr>
        <p:spPr bwMode="auto">
          <a:xfrm>
            <a:off x="0" y="0"/>
            <a:ext cx="4846651" cy="699452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8AFCE2-679C-44A2-A8A8-1FF2C0A505C7}"/>
              </a:ext>
            </a:extLst>
          </p:cNvPr>
          <p:cNvSpPr txBox="1"/>
          <p:nvPr/>
        </p:nvSpPr>
        <p:spPr>
          <a:xfrm>
            <a:off x="332892" y="6013461"/>
            <a:ext cx="5435778"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Passo 1: </a:t>
            </a:r>
            <a:r>
              <a:rPr lang="en-US" sz="3200" b="1" dirty="0">
                <a:gradFill>
                  <a:gsLst>
                    <a:gs pos="2917">
                      <a:schemeClr val="tx1"/>
                    </a:gs>
                    <a:gs pos="30000">
                      <a:schemeClr val="tx1"/>
                    </a:gs>
                  </a:gsLst>
                  <a:lin ang="5400000" scaled="0"/>
                </a:gradFill>
              </a:rPr>
              <a:t>Construir </a:t>
            </a:r>
            <a:r>
              <a:rPr lang="en-US" sz="3200" dirty="0">
                <a:gradFill>
                  <a:gsLst>
                    <a:gs pos="2917">
                      <a:schemeClr val="tx1"/>
                    </a:gs>
                    <a:gs pos="30000">
                      <a:schemeClr val="tx1"/>
                    </a:gs>
                  </a:gsLst>
                  <a:lin ang="5400000" scaled="0"/>
                </a:gradFill>
              </a:rPr>
              <a:t>seu aplicativo!</a:t>
            </a:r>
          </a:p>
        </p:txBody>
      </p:sp>
      <p:sp>
        <p:nvSpPr>
          <p:cNvPr id="123" name="TextBox 122">
            <a:extLst>
              <a:ext uri="{FF2B5EF4-FFF2-40B4-BE49-F238E27FC236}">
                <a16:creationId xmlns:a16="http://schemas.microsoft.com/office/drawing/2014/main" id="{09C1B5DE-02D2-4822-925D-90B804A886D5}"/>
              </a:ext>
            </a:extLst>
          </p:cNvPr>
          <p:cNvSpPr txBox="1"/>
          <p:nvPr/>
        </p:nvSpPr>
        <p:spPr>
          <a:xfrm>
            <a:off x="6690688" y="5993272"/>
            <a:ext cx="5435778" cy="1203406"/>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Passo 2: </a:t>
            </a:r>
            <a:r>
              <a:rPr lang="en-US" sz="3200" b="1" dirty="0">
                <a:gradFill>
                  <a:gsLst>
                    <a:gs pos="2917">
                      <a:schemeClr val="tx1"/>
                    </a:gs>
                    <a:gs pos="30000">
                      <a:schemeClr val="tx1"/>
                    </a:gs>
                  </a:gsLst>
                  <a:lin ang="5400000" scaled="0"/>
                </a:gradFill>
              </a:rPr>
              <a:t>Implantar</a:t>
            </a:r>
            <a:r>
              <a:rPr lang="en-US" sz="3200" dirty="0">
                <a:gradFill>
                  <a:gsLst>
                    <a:gs pos="2917">
                      <a:schemeClr val="tx1"/>
                    </a:gs>
                    <a:gs pos="30000">
                      <a:schemeClr val="tx1"/>
                    </a:gs>
                  </a:gsLst>
                  <a:lin ang="5400000" scaled="0"/>
                </a:gradFill>
              </a:rPr>
              <a:t> em escala.</a:t>
            </a:r>
          </a:p>
          <a:p>
            <a:pPr algn="ctr">
              <a:lnSpc>
                <a:spcPct val="90000"/>
              </a:lnSpc>
              <a:spcAft>
                <a:spcPts val="600"/>
              </a:spcAft>
            </a:pPr>
            <a:endParaRPr lang="en-US" sz="28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9027AA74-003E-40B2-A509-C88AD1540EC9}"/>
              </a:ext>
            </a:extLst>
          </p:cNvPr>
          <p:cNvPicPr>
            <a:picLocks noChangeAspect="1"/>
          </p:cNvPicPr>
          <p:nvPr/>
        </p:nvPicPr>
        <p:blipFill>
          <a:blip r:embed="rId3"/>
          <a:stretch>
            <a:fillRect/>
          </a:stretch>
        </p:blipFill>
        <p:spPr>
          <a:xfrm>
            <a:off x="1320196" y="1095806"/>
            <a:ext cx="2182935" cy="1848172"/>
          </a:xfrm>
          <a:prstGeom prst="rect">
            <a:avLst/>
          </a:prstGeom>
        </p:spPr>
      </p:pic>
      <p:pic>
        <p:nvPicPr>
          <p:cNvPr id="12" name="Picture 11">
            <a:extLst>
              <a:ext uri="{FF2B5EF4-FFF2-40B4-BE49-F238E27FC236}">
                <a16:creationId xmlns:a16="http://schemas.microsoft.com/office/drawing/2014/main" id="{FF137845-0CC3-4170-BF18-7F7CF31A4BEC}"/>
              </a:ext>
            </a:extLst>
          </p:cNvPr>
          <p:cNvPicPr>
            <a:picLocks noChangeAspect="1"/>
          </p:cNvPicPr>
          <p:nvPr/>
        </p:nvPicPr>
        <p:blipFill>
          <a:blip r:embed="rId4"/>
          <a:stretch>
            <a:fillRect/>
          </a:stretch>
        </p:blipFill>
        <p:spPr>
          <a:xfrm>
            <a:off x="6998317" y="580296"/>
            <a:ext cx="3719403" cy="2528874"/>
          </a:xfrm>
          <a:prstGeom prst="rect">
            <a:avLst/>
          </a:prstGeom>
        </p:spPr>
      </p:pic>
      <p:sp>
        <p:nvSpPr>
          <p:cNvPr id="13" name="TextBox 12">
            <a:extLst>
              <a:ext uri="{FF2B5EF4-FFF2-40B4-BE49-F238E27FC236}">
                <a16:creationId xmlns:a16="http://schemas.microsoft.com/office/drawing/2014/main" id="{5E01BD78-99D0-4BC5-A5D3-D0392DDFED47}"/>
              </a:ext>
            </a:extLst>
          </p:cNvPr>
          <p:cNvSpPr txBox="1"/>
          <p:nvPr/>
        </p:nvSpPr>
        <p:spPr>
          <a:xfrm>
            <a:off x="332892" y="3497262"/>
            <a:ext cx="4049146"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300" dirty="0">
                <a:gradFill>
                  <a:gsLst>
                    <a:gs pos="2917">
                      <a:schemeClr val="tx1"/>
                    </a:gs>
                    <a:gs pos="30000">
                      <a:schemeClr val="tx1"/>
                    </a:gs>
                  </a:gsLst>
                  <a:lin ang="5400000" scaled="0"/>
                </a:gradFill>
              </a:rPr>
              <a:t>Host de contêiner/tempo de execução</a:t>
            </a:r>
          </a:p>
        </p:txBody>
      </p:sp>
      <p:sp>
        <p:nvSpPr>
          <p:cNvPr id="15" name="TextBox 14">
            <a:extLst>
              <a:ext uri="{FF2B5EF4-FFF2-40B4-BE49-F238E27FC236}">
                <a16:creationId xmlns:a16="http://schemas.microsoft.com/office/drawing/2014/main" id="{456B43E8-7ADF-44B0-BC72-E0D1E76C09F3}"/>
              </a:ext>
            </a:extLst>
          </p:cNvPr>
          <p:cNvSpPr txBox="1"/>
          <p:nvPr/>
        </p:nvSpPr>
        <p:spPr>
          <a:xfrm>
            <a:off x="332891" y="4073783"/>
            <a:ext cx="472022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300" dirty="0">
                <a:gradFill>
                  <a:gsLst>
                    <a:gs pos="2917">
                      <a:schemeClr val="tx1"/>
                    </a:gs>
                    <a:gs pos="30000">
                      <a:schemeClr val="tx1"/>
                    </a:gs>
                  </a:gsLst>
                  <a:lin ang="5400000" scaled="0"/>
                </a:gradFill>
              </a:rPr>
              <a:t>Camada de gerenciamento de contêineres</a:t>
            </a:r>
          </a:p>
        </p:txBody>
      </p:sp>
      <p:sp>
        <p:nvSpPr>
          <p:cNvPr id="17" name="TextBox 16">
            <a:extLst>
              <a:ext uri="{FF2B5EF4-FFF2-40B4-BE49-F238E27FC236}">
                <a16:creationId xmlns:a16="http://schemas.microsoft.com/office/drawing/2014/main" id="{224A7234-2389-4BF9-A8E5-919118E9E8F2}"/>
              </a:ext>
            </a:extLst>
          </p:cNvPr>
          <p:cNvSpPr txBox="1"/>
          <p:nvPr/>
        </p:nvSpPr>
        <p:spPr>
          <a:xfrm>
            <a:off x="6765856" y="4625121"/>
            <a:ext cx="3783124"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400" dirty="0">
                <a:solidFill>
                  <a:schemeClr val="accent2"/>
                </a:solidFill>
              </a:rPr>
              <a:t>Orquestrador de contêineres</a:t>
            </a:r>
          </a:p>
        </p:txBody>
      </p:sp>
      <p:sp>
        <p:nvSpPr>
          <p:cNvPr id="18" name="TextBox 17">
            <a:extLst>
              <a:ext uri="{FF2B5EF4-FFF2-40B4-BE49-F238E27FC236}">
                <a16:creationId xmlns:a16="http://schemas.microsoft.com/office/drawing/2014/main" id="{D777F453-6F20-43C1-8190-593BB6D24FBA}"/>
              </a:ext>
            </a:extLst>
          </p:cNvPr>
          <p:cNvSpPr txBox="1"/>
          <p:nvPr/>
        </p:nvSpPr>
        <p:spPr>
          <a:xfrm>
            <a:off x="6765858" y="3497262"/>
            <a:ext cx="4049146"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300" dirty="0">
                <a:gradFill>
                  <a:gsLst>
                    <a:gs pos="2917">
                      <a:schemeClr val="tx1"/>
                    </a:gs>
                    <a:gs pos="30000">
                      <a:schemeClr val="tx1"/>
                    </a:gs>
                  </a:gsLst>
                  <a:lin ang="5400000" scaled="0"/>
                </a:gradFill>
              </a:rPr>
              <a:t>Host de contêiner/tempo de execução</a:t>
            </a:r>
          </a:p>
        </p:txBody>
      </p:sp>
      <p:sp>
        <p:nvSpPr>
          <p:cNvPr id="19" name="TextBox 18">
            <a:extLst>
              <a:ext uri="{FF2B5EF4-FFF2-40B4-BE49-F238E27FC236}">
                <a16:creationId xmlns:a16="http://schemas.microsoft.com/office/drawing/2014/main" id="{3D60D855-4259-4670-8426-360312EBE912}"/>
              </a:ext>
            </a:extLst>
          </p:cNvPr>
          <p:cNvSpPr txBox="1"/>
          <p:nvPr/>
        </p:nvSpPr>
        <p:spPr>
          <a:xfrm>
            <a:off x="6765857" y="4073783"/>
            <a:ext cx="472022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300" dirty="0">
                <a:gradFill>
                  <a:gsLst>
                    <a:gs pos="2917">
                      <a:schemeClr val="tx1"/>
                    </a:gs>
                    <a:gs pos="30000">
                      <a:schemeClr val="tx1"/>
                    </a:gs>
                  </a:gsLst>
                  <a:lin ang="5400000" scaled="0"/>
                </a:gradFill>
              </a:rPr>
              <a:t>Camada de gerenciamento de contêineres</a:t>
            </a:r>
          </a:p>
        </p:txBody>
      </p:sp>
      <p:sp>
        <p:nvSpPr>
          <p:cNvPr id="25" name="Rectangle 24">
            <a:extLst>
              <a:ext uri="{FF2B5EF4-FFF2-40B4-BE49-F238E27FC236}">
                <a16:creationId xmlns:a16="http://schemas.microsoft.com/office/drawing/2014/main" id="{EB22A500-56B0-4F22-ACA0-5EB88A1865E7}"/>
              </a:ext>
            </a:extLst>
          </p:cNvPr>
          <p:cNvSpPr/>
          <p:nvPr/>
        </p:nvSpPr>
        <p:spPr bwMode="auto">
          <a:xfrm>
            <a:off x="0" y="0"/>
            <a:ext cx="12436475" cy="6994525"/>
          </a:xfrm>
          <a:prstGeom prst="rect">
            <a:avLst/>
          </a:prstGeom>
          <a:solidFill>
            <a:schemeClr val="accent5">
              <a:lumMod val="2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F30C18B7-B4EA-46CF-99A3-F70702EF5C71}"/>
              </a:ext>
            </a:extLst>
          </p:cNvPr>
          <p:cNvGrpSpPr/>
          <p:nvPr/>
        </p:nvGrpSpPr>
        <p:grpSpPr>
          <a:xfrm>
            <a:off x="-107775" y="327445"/>
            <a:ext cx="12545496" cy="3438577"/>
            <a:chOff x="-107775" y="4683957"/>
            <a:chExt cx="12545496" cy="1898269"/>
          </a:xfrm>
        </p:grpSpPr>
        <p:sp>
          <p:nvSpPr>
            <p:cNvPr id="16" name="Rectangle 15">
              <a:extLst>
                <a:ext uri="{FF2B5EF4-FFF2-40B4-BE49-F238E27FC236}">
                  <a16:creationId xmlns:a16="http://schemas.microsoft.com/office/drawing/2014/main" id="{1B55E2D2-0B48-4E1E-99AD-68D7C3F76967}"/>
                </a:ext>
              </a:extLst>
            </p:cNvPr>
            <p:cNvSpPr/>
            <p:nvPr/>
          </p:nvSpPr>
          <p:spPr bwMode="auto">
            <a:xfrm>
              <a:off x="1246" y="4683957"/>
              <a:ext cx="12436475" cy="1898269"/>
            </a:xfrm>
            <a:prstGeom prst="rect">
              <a:avLst/>
            </a:prstGeom>
            <a:solidFill>
              <a:schemeClr val="bg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305B4FA-141C-4ED6-939C-5B2D6579F1D2}"/>
                </a:ext>
              </a:extLst>
            </p:cNvPr>
            <p:cNvSpPr/>
            <p:nvPr/>
          </p:nvSpPr>
          <p:spPr>
            <a:xfrm>
              <a:off x="-107775" y="4871331"/>
              <a:ext cx="11660011" cy="1444221"/>
            </a:xfrm>
            <a:prstGeom prst="rect">
              <a:avLst/>
            </a:prstGeom>
          </p:spPr>
          <p:txBody>
            <a:bodyPr wrap="square">
              <a:spAutoFit/>
            </a:bodyPr>
            <a:lstStyle/>
            <a:p>
              <a:pPr lvl="1">
                <a:lnSpc>
                  <a:spcPct val="90000"/>
                </a:lnSpc>
                <a:spcAft>
                  <a:spcPts val="600"/>
                </a:spcAft>
              </a:pPr>
              <a:r>
                <a:rPr lang="en-US" sz="3200" b="1" dirty="0" err="1">
                  <a:solidFill>
                    <a:schemeClr val="accent3">
                      <a:lumMod val="60000"/>
                      <a:lumOff val="40000"/>
                    </a:schemeClr>
                  </a:solidFill>
                </a:rPr>
                <a:t>Orquestradores</a:t>
              </a:r>
              <a:r>
                <a:rPr lang="en-US" sz="3200" b="1" dirty="0">
                  <a:solidFill>
                    <a:schemeClr val="accent3">
                      <a:lumMod val="60000"/>
                      <a:lumOff val="40000"/>
                    </a:schemeClr>
                  </a:solidFill>
                </a:rPr>
                <a:t> de </a:t>
              </a:r>
              <a:r>
                <a:rPr lang="en-US" sz="3200" b="1" dirty="0" err="1">
                  <a:solidFill>
                    <a:schemeClr val="accent3">
                      <a:lumMod val="60000"/>
                      <a:lumOff val="40000"/>
                    </a:schemeClr>
                  </a:solidFill>
                </a:rPr>
                <a:t>contêineres</a:t>
              </a:r>
              <a:r>
                <a:rPr lang="en-US" sz="3200" b="1" dirty="0">
                  <a:solidFill>
                    <a:schemeClr val="accent3">
                      <a:lumMod val="60000"/>
                      <a:lumOff val="40000"/>
                    </a:schemeClr>
                  </a:solidFill>
                </a:rPr>
                <a:t> </a:t>
              </a:r>
              <a:r>
                <a:rPr lang="en-US" sz="3200" b="1" dirty="0" err="1">
                  <a:solidFill>
                    <a:schemeClr val="accent3">
                      <a:lumMod val="60000"/>
                      <a:lumOff val="40000"/>
                    </a:schemeClr>
                  </a:solidFill>
                </a:rPr>
                <a:t>populares</a:t>
              </a:r>
              <a:r>
                <a:rPr lang="en-US" sz="3200" b="1" dirty="0">
                  <a:solidFill>
                    <a:schemeClr val="accent3">
                      <a:lumMod val="60000"/>
                      <a:lumOff val="40000"/>
                    </a:schemeClr>
                  </a:solidFill>
                </a:rPr>
                <a:t>:</a:t>
              </a:r>
            </a:p>
            <a:p>
              <a:pPr marL="809271" lvl="1" indent="-342900">
                <a:lnSpc>
                  <a:spcPct val="90000"/>
                </a:lnSpc>
                <a:spcAft>
                  <a:spcPts val="600"/>
                </a:spcAft>
                <a:buFont typeface="Arial" panose="020B0604020202020204" pitchFamily="34" charset="0"/>
                <a:buChar char="•"/>
              </a:pPr>
              <a:r>
                <a:rPr lang="en-US" sz="3200" dirty="0">
                  <a:solidFill>
                    <a:schemeClr val="accent3">
                      <a:lumMod val="60000"/>
                      <a:lumOff val="40000"/>
                    </a:schemeClr>
                  </a:solidFill>
                </a:rPr>
                <a:t>Docker Swarm</a:t>
              </a:r>
            </a:p>
            <a:p>
              <a:pPr marL="809271" lvl="1" indent="-342900">
                <a:lnSpc>
                  <a:spcPct val="90000"/>
                </a:lnSpc>
                <a:spcAft>
                  <a:spcPts val="600"/>
                </a:spcAft>
                <a:buFont typeface="Arial" panose="020B0604020202020204" pitchFamily="34" charset="0"/>
                <a:buChar char="•"/>
              </a:pPr>
              <a:r>
                <a:rPr lang="en-US" sz="3200" dirty="0">
                  <a:solidFill>
                    <a:schemeClr val="accent3">
                      <a:lumMod val="60000"/>
                      <a:lumOff val="40000"/>
                    </a:schemeClr>
                  </a:solidFill>
                </a:rPr>
                <a:t>Kubernetes</a:t>
              </a:r>
            </a:p>
            <a:p>
              <a:pPr marL="809271" lvl="1" indent="-342900">
                <a:lnSpc>
                  <a:spcPct val="90000"/>
                </a:lnSpc>
                <a:spcAft>
                  <a:spcPts val="600"/>
                </a:spcAft>
                <a:buFont typeface="Arial" panose="020B0604020202020204" pitchFamily="34" charset="0"/>
                <a:buChar char="•"/>
              </a:pPr>
              <a:r>
                <a:rPr lang="en-US" sz="3200" dirty="0">
                  <a:solidFill>
                    <a:schemeClr val="accent3">
                      <a:lumMod val="60000"/>
                      <a:lumOff val="40000"/>
                    </a:schemeClr>
                  </a:solidFill>
                </a:rPr>
                <a:t>Service Fabric</a:t>
              </a:r>
            </a:p>
            <a:p>
              <a:pPr marL="809271" lvl="1" indent="-342900">
                <a:lnSpc>
                  <a:spcPct val="90000"/>
                </a:lnSpc>
                <a:spcAft>
                  <a:spcPts val="600"/>
                </a:spcAft>
                <a:buFont typeface="Arial" panose="020B0604020202020204" pitchFamily="34" charset="0"/>
                <a:buChar char="•"/>
              </a:pPr>
              <a:r>
                <a:rPr lang="en-US" sz="3200" dirty="0" err="1">
                  <a:solidFill>
                    <a:schemeClr val="accent3">
                      <a:lumMod val="60000"/>
                      <a:lumOff val="40000"/>
                    </a:schemeClr>
                  </a:solidFill>
                </a:rPr>
                <a:t>OpenShift</a:t>
              </a:r>
              <a:r>
                <a:rPr lang="en-US" sz="3200" dirty="0">
                  <a:solidFill>
                    <a:schemeClr val="accent3">
                      <a:lumMod val="60000"/>
                      <a:lumOff val="40000"/>
                    </a:schemeClr>
                  </a:solidFill>
                </a:rPr>
                <a:t> </a:t>
              </a:r>
            </a:p>
          </p:txBody>
        </p:sp>
      </p:grpSp>
      <p:pic>
        <p:nvPicPr>
          <p:cNvPr id="21" name="Picture 20">
            <a:extLst>
              <a:ext uri="{FF2B5EF4-FFF2-40B4-BE49-F238E27FC236}">
                <a16:creationId xmlns:a16="http://schemas.microsoft.com/office/drawing/2014/main" id="{9186F0C7-23B2-486B-8906-AF537E594678}"/>
              </a:ext>
            </a:extLst>
          </p:cNvPr>
          <p:cNvPicPr>
            <a:picLocks noChangeAspect="1"/>
          </p:cNvPicPr>
          <p:nvPr/>
        </p:nvPicPr>
        <p:blipFill>
          <a:blip r:embed="rId5"/>
          <a:stretch>
            <a:fillRect/>
          </a:stretch>
        </p:blipFill>
        <p:spPr>
          <a:xfrm>
            <a:off x="4145999" y="1431073"/>
            <a:ext cx="1493291" cy="2042822"/>
          </a:xfrm>
          <a:prstGeom prst="rect">
            <a:avLst/>
          </a:prstGeom>
        </p:spPr>
      </p:pic>
      <p:pic>
        <p:nvPicPr>
          <p:cNvPr id="4" name="Graphic 3">
            <a:extLst>
              <a:ext uri="{FF2B5EF4-FFF2-40B4-BE49-F238E27FC236}">
                <a16:creationId xmlns:a16="http://schemas.microsoft.com/office/drawing/2014/main" id="{B7D34DBA-351E-4133-8260-F3D9AC368D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42177" y="1410112"/>
            <a:ext cx="2273849" cy="1972159"/>
          </a:xfrm>
          <a:prstGeom prst="rect">
            <a:avLst/>
          </a:prstGeom>
        </p:spPr>
      </p:pic>
      <p:pic>
        <p:nvPicPr>
          <p:cNvPr id="3074" name="Picture 2" descr="Image result for Service Fabric">
            <a:hlinkClick r:id="rId8"/>
            <a:extLst>
              <a:ext uri="{FF2B5EF4-FFF2-40B4-BE49-F238E27FC236}">
                <a16:creationId xmlns:a16="http://schemas.microsoft.com/office/drawing/2014/main" id="{5B8F5755-7175-43AB-8BDA-49184889BC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1011" y="1535696"/>
            <a:ext cx="3171206" cy="166488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8B5A4CC-39D4-42A4-BB0C-D0C3A20FDA4C}"/>
              </a:ext>
            </a:extLst>
          </p:cNvPr>
          <p:cNvGrpSpPr/>
          <p:nvPr/>
        </p:nvGrpSpPr>
        <p:grpSpPr>
          <a:xfrm>
            <a:off x="10221316" y="1349395"/>
            <a:ext cx="2001306" cy="2060984"/>
            <a:chOff x="10221316" y="1349395"/>
            <a:chExt cx="2001306" cy="2060984"/>
          </a:xfrm>
        </p:grpSpPr>
        <p:sp>
          <p:nvSpPr>
            <p:cNvPr id="7" name="Rectangle 6">
              <a:extLst>
                <a:ext uri="{FF2B5EF4-FFF2-40B4-BE49-F238E27FC236}">
                  <a16:creationId xmlns:a16="http://schemas.microsoft.com/office/drawing/2014/main" id="{0102C411-1C91-4C7F-8603-3F00547C5482}"/>
                </a:ext>
              </a:extLst>
            </p:cNvPr>
            <p:cNvSpPr/>
            <p:nvPr/>
          </p:nvSpPr>
          <p:spPr bwMode="auto">
            <a:xfrm>
              <a:off x="10221316" y="2997104"/>
              <a:ext cx="2001306" cy="413275"/>
            </a:xfrm>
            <a:prstGeom prst="rect">
              <a:avLst/>
            </a:prstGeom>
            <a:solidFill>
              <a:schemeClr val="bg1">
                <a:lumMod val="60000"/>
                <a:lumOff val="4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3EA17D3-E9DC-4B68-B225-DF989B67AC63}"/>
                </a:ext>
              </a:extLst>
            </p:cNvPr>
            <p:cNvPicPr>
              <a:picLocks noChangeAspect="1"/>
            </p:cNvPicPr>
            <p:nvPr/>
          </p:nvPicPr>
          <p:blipFill>
            <a:blip r:embed="rId10"/>
            <a:stretch>
              <a:fillRect/>
            </a:stretch>
          </p:blipFill>
          <p:spPr>
            <a:xfrm>
              <a:off x="10271302" y="1349395"/>
              <a:ext cx="1901334" cy="2030625"/>
            </a:xfrm>
            <a:prstGeom prst="rect">
              <a:avLst/>
            </a:prstGeom>
          </p:spPr>
        </p:pic>
      </p:grpSp>
      <p:grpSp>
        <p:nvGrpSpPr>
          <p:cNvPr id="30" name="Group 29">
            <a:extLst>
              <a:ext uri="{FF2B5EF4-FFF2-40B4-BE49-F238E27FC236}">
                <a16:creationId xmlns:a16="http://schemas.microsoft.com/office/drawing/2014/main" id="{3A84C743-5394-4118-BA97-09713E5FAE1D}"/>
              </a:ext>
            </a:extLst>
          </p:cNvPr>
          <p:cNvGrpSpPr/>
          <p:nvPr/>
        </p:nvGrpSpPr>
        <p:grpSpPr>
          <a:xfrm>
            <a:off x="-110778" y="4113407"/>
            <a:ext cx="12548500" cy="2444072"/>
            <a:chOff x="-110779" y="4683957"/>
            <a:chExt cx="12548500" cy="1898269"/>
          </a:xfrm>
        </p:grpSpPr>
        <p:sp>
          <p:nvSpPr>
            <p:cNvPr id="31" name="Rectangle 30">
              <a:extLst>
                <a:ext uri="{FF2B5EF4-FFF2-40B4-BE49-F238E27FC236}">
                  <a16:creationId xmlns:a16="http://schemas.microsoft.com/office/drawing/2014/main" id="{35015B70-7F73-4A8F-910C-9555E1100371}"/>
                </a:ext>
              </a:extLst>
            </p:cNvPr>
            <p:cNvSpPr/>
            <p:nvPr/>
          </p:nvSpPr>
          <p:spPr bwMode="auto">
            <a:xfrm>
              <a:off x="1246" y="4683957"/>
              <a:ext cx="12436475" cy="1898269"/>
            </a:xfrm>
            <a:prstGeom prst="rect">
              <a:avLst/>
            </a:prstGeom>
            <a:solidFill>
              <a:schemeClr val="bg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27FD765-DCB7-4E18-BF37-88B9D95E2AD2}"/>
                </a:ext>
              </a:extLst>
            </p:cNvPr>
            <p:cNvSpPr/>
            <p:nvPr/>
          </p:nvSpPr>
          <p:spPr>
            <a:xfrm>
              <a:off x="-110779" y="4837947"/>
              <a:ext cx="12237244" cy="1568134"/>
            </a:xfrm>
            <a:prstGeom prst="rect">
              <a:avLst/>
            </a:prstGeom>
          </p:spPr>
          <p:txBody>
            <a:bodyPr wrap="square">
              <a:spAutoFit/>
            </a:bodyPr>
            <a:lstStyle/>
            <a:p>
              <a:pPr lvl="1">
                <a:lnSpc>
                  <a:spcPct val="90000"/>
                </a:lnSpc>
                <a:spcAft>
                  <a:spcPts val="600"/>
                </a:spcAft>
              </a:pPr>
              <a:r>
                <a:rPr lang="en-US" sz="3200" dirty="0">
                  <a:solidFill>
                    <a:schemeClr val="accent3">
                      <a:lumMod val="60000"/>
                      <a:lumOff val="40000"/>
                    </a:schemeClr>
                  </a:solidFill>
                </a:rPr>
                <a:t>O que </a:t>
              </a:r>
              <a:r>
                <a:rPr lang="en-US" sz="3200" dirty="0" err="1">
                  <a:solidFill>
                    <a:schemeClr val="accent3">
                      <a:lumMod val="60000"/>
                      <a:lumOff val="40000"/>
                    </a:schemeClr>
                  </a:solidFill>
                </a:rPr>
                <a:t>os</a:t>
              </a:r>
              <a:r>
                <a:rPr lang="en-US" sz="3200" dirty="0">
                  <a:solidFill>
                    <a:schemeClr val="accent3">
                      <a:lumMod val="60000"/>
                      <a:lumOff val="40000"/>
                    </a:schemeClr>
                  </a:solidFill>
                </a:rPr>
                <a:t> </a:t>
              </a:r>
              <a:r>
                <a:rPr lang="en-US" sz="3200" dirty="0" err="1">
                  <a:solidFill>
                    <a:schemeClr val="accent3">
                      <a:lumMod val="60000"/>
                      <a:lumOff val="40000"/>
                    </a:schemeClr>
                  </a:solidFill>
                </a:rPr>
                <a:t>Orquestradores</a:t>
              </a:r>
              <a:r>
                <a:rPr lang="en-US" sz="3200" dirty="0">
                  <a:solidFill>
                    <a:schemeClr val="accent3">
                      <a:lumMod val="60000"/>
                      <a:lumOff val="40000"/>
                    </a:schemeClr>
                  </a:solidFill>
                </a:rPr>
                <a:t> de </a:t>
              </a:r>
              <a:r>
                <a:rPr lang="en-US" sz="3200" dirty="0" err="1">
                  <a:solidFill>
                    <a:schemeClr val="accent3">
                      <a:lumMod val="60000"/>
                      <a:lumOff val="40000"/>
                    </a:schemeClr>
                  </a:solidFill>
                </a:rPr>
                <a:t>contâiner</a:t>
              </a:r>
              <a:r>
                <a:rPr lang="en-US" sz="3200" dirty="0">
                  <a:solidFill>
                    <a:schemeClr val="accent3">
                      <a:lumMod val="60000"/>
                      <a:lumOff val="40000"/>
                    </a:schemeClr>
                  </a:solidFill>
                </a:rPr>
                <a:t> fornecem?</a:t>
              </a:r>
              <a:br>
                <a:rPr lang="en-US" sz="3200" dirty="0">
                  <a:solidFill>
                    <a:schemeClr val="accent3">
                      <a:lumMod val="60000"/>
                      <a:lumOff val="40000"/>
                    </a:schemeClr>
                  </a:solidFill>
                </a:rPr>
              </a:br>
              <a:endParaRPr lang="en-US" sz="3200" dirty="0">
                <a:solidFill>
                  <a:schemeClr val="accent3">
                    <a:lumMod val="60000"/>
                    <a:lumOff val="40000"/>
                  </a:schemeClr>
                </a:solidFill>
              </a:endParaRPr>
            </a:p>
            <a:p>
              <a:pPr marL="923571" lvl="1" indent="-457200">
                <a:lnSpc>
                  <a:spcPct val="90000"/>
                </a:lnSpc>
                <a:spcAft>
                  <a:spcPts val="600"/>
                </a:spcAft>
                <a:buFont typeface="Arial" panose="020B0604020202020204" pitchFamily="34" charset="0"/>
                <a:buChar char="•"/>
              </a:pPr>
              <a:endParaRPr lang="en-US" sz="3200" dirty="0">
                <a:solidFill>
                  <a:schemeClr val="accent3">
                    <a:lumMod val="60000"/>
                    <a:lumOff val="40000"/>
                  </a:schemeClr>
                </a:solidFill>
              </a:endParaRPr>
            </a:p>
            <a:p>
              <a:pPr marL="923571" lvl="1" indent="-457200">
                <a:lnSpc>
                  <a:spcPct val="90000"/>
                </a:lnSpc>
                <a:spcAft>
                  <a:spcPts val="600"/>
                </a:spcAft>
                <a:buFont typeface="Arial" panose="020B0604020202020204" pitchFamily="34" charset="0"/>
                <a:buChar char="•"/>
              </a:pPr>
              <a:endParaRPr lang="en-US" sz="3200" dirty="0">
                <a:solidFill>
                  <a:schemeClr val="accent3">
                    <a:lumMod val="60000"/>
                    <a:lumOff val="40000"/>
                  </a:schemeClr>
                </a:solidFill>
              </a:endParaRPr>
            </a:p>
          </p:txBody>
        </p:sp>
      </p:grpSp>
      <p:sp>
        <p:nvSpPr>
          <p:cNvPr id="9" name="Rectangle 8">
            <a:extLst>
              <a:ext uri="{FF2B5EF4-FFF2-40B4-BE49-F238E27FC236}">
                <a16:creationId xmlns:a16="http://schemas.microsoft.com/office/drawing/2014/main" id="{F73446AF-B4F7-4879-B55E-4ABA87625041}"/>
              </a:ext>
            </a:extLst>
          </p:cNvPr>
          <p:cNvSpPr/>
          <p:nvPr/>
        </p:nvSpPr>
        <p:spPr>
          <a:xfrm>
            <a:off x="5852481" y="5034242"/>
            <a:ext cx="6216650" cy="424732"/>
          </a:xfrm>
          <a:prstGeom prst="rect">
            <a:avLst/>
          </a:prstGeom>
        </p:spPr>
        <p:txBody>
          <a:bodyPr>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Alta confiabilidade</a:t>
            </a:r>
          </a:p>
        </p:txBody>
      </p:sp>
      <p:sp>
        <p:nvSpPr>
          <p:cNvPr id="10" name="Rectangle 9">
            <a:extLst>
              <a:ext uri="{FF2B5EF4-FFF2-40B4-BE49-F238E27FC236}">
                <a16:creationId xmlns:a16="http://schemas.microsoft.com/office/drawing/2014/main" id="{1C26F878-F413-43F4-9129-C8C7CAC13654}"/>
              </a:ext>
            </a:extLst>
          </p:cNvPr>
          <p:cNvSpPr/>
          <p:nvPr/>
        </p:nvSpPr>
        <p:spPr>
          <a:xfrm>
            <a:off x="-139349" y="4771223"/>
            <a:ext cx="7107337" cy="424732"/>
          </a:xfrm>
          <a:prstGeom prst="rect">
            <a:avLst/>
          </a:prstGeom>
        </p:spPr>
        <p:txBody>
          <a:bodyPr wrap="square">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Modelo declarativo para aplicativos de vários hosts</a:t>
            </a:r>
          </a:p>
        </p:txBody>
      </p:sp>
      <p:sp>
        <p:nvSpPr>
          <p:cNvPr id="24" name="Rectangle 23">
            <a:extLst>
              <a:ext uri="{FF2B5EF4-FFF2-40B4-BE49-F238E27FC236}">
                <a16:creationId xmlns:a16="http://schemas.microsoft.com/office/drawing/2014/main" id="{21CFA2D7-CAA7-46DC-845D-AEF203AE8DEB}"/>
              </a:ext>
            </a:extLst>
          </p:cNvPr>
          <p:cNvSpPr/>
          <p:nvPr/>
        </p:nvSpPr>
        <p:spPr>
          <a:xfrm>
            <a:off x="-112025" y="5443493"/>
            <a:ext cx="4559325" cy="424732"/>
          </a:xfrm>
          <a:prstGeom prst="rect">
            <a:avLst/>
          </a:prstGeom>
        </p:spPr>
        <p:txBody>
          <a:bodyPr wrap="none">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Reconciliação de estado desejada</a:t>
            </a:r>
          </a:p>
        </p:txBody>
      </p:sp>
      <p:sp>
        <p:nvSpPr>
          <p:cNvPr id="224" name="Rectangle 223">
            <a:extLst>
              <a:ext uri="{FF2B5EF4-FFF2-40B4-BE49-F238E27FC236}">
                <a16:creationId xmlns:a16="http://schemas.microsoft.com/office/drawing/2014/main" id="{A417D394-123F-488C-8E19-306D7DA3F4A8}"/>
              </a:ext>
            </a:extLst>
          </p:cNvPr>
          <p:cNvSpPr/>
          <p:nvPr/>
        </p:nvSpPr>
        <p:spPr>
          <a:xfrm>
            <a:off x="5852822" y="5443493"/>
            <a:ext cx="6216650" cy="424732"/>
          </a:xfrm>
          <a:prstGeom prst="rect">
            <a:avLst/>
          </a:prstGeom>
        </p:spPr>
        <p:txBody>
          <a:bodyPr>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Monitoramento da saúde</a:t>
            </a:r>
          </a:p>
        </p:txBody>
      </p:sp>
      <p:sp>
        <p:nvSpPr>
          <p:cNvPr id="225" name="Rectangle 224">
            <a:extLst>
              <a:ext uri="{FF2B5EF4-FFF2-40B4-BE49-F238E27FC236}">
                <a16:creationId xmlns:a16="http://schemas.microsoft.com/office/drawing/2014/main" id="{CF92D207-1998-4F0D-880C-60CF4ACE46CF}"/>
              </a:ext>
            </a:extLst>
          </p:cNvPr>
          <p:cNvSpPr/>
          <p:nvPr/>
        </p:nvSpPr>
        <p:spPr>
          <a:xfrm>
            <a:off x="5852822" y="5825756"/>
            <a:ext cx="6216650" cy="424732"/>
          </a:xfrm>
          <a:prstGeom prst="rect">
            <a:avLst/>
          </a:prstGeom>
        </p:spPr>
        <p:txBody>
          <a:bodyPr>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Recursos de segurança </a:t>
            </a:r>
          </a:p>
        </p:txBody>
      </p:sp>
      <p:sp>
        <p:nvSpPr>
          <p:cNvPr id="39" name="Rectangle 38">
            <a:extLst>
              <a:ext uri="{FF2B5EF4-FFF2-40B4-BE49-F238E27FC236}">
                <a16:creationId xmlns:a16="http://schemas.microsoft.com/office/drawing/2014/main" id="{F7CC1D83-7401-424D-A433-EA1C765FE665}"/>
              </a:ext>
            </a:extLst>
          </p:cNvPr>
          <p:cNvSpPr/>
          <p:nvPr/>
        </p:nvSpPr>
        <p:spPr>
          <a:xfrm>
            <a:off x="-110778" y="5820091"/>
            <a:ext cx="3136756" cy="424732"/>
          </a:xfrm>
          <a:prstGeom prst="rect">
            <a:avLst/>
          </a:prstGeom>
        </p:spPr>
        <p:txBody>
          <a:bodyPr wrap="none">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Dimensionamento dinâmico</a:t>
            </a:r>
          </a:p>
        </p:txBody>
      </p:sp>
      <p:sp>
        <p:nvSpPr>
          <p:cNvPr id="41" name="Rectangle 40">
            <a:extLst>
              <a:ext uri="{FF2B5EF4-FFF2-40B4-BE49-F238E27FC236}">
                <a16:creationId xmlns:a16="http://schemas.microsoft.com/office/drawing/2014/main" id="{99FAA6E6-C542-40AC-88CC-62D5816B0058}"/>
              </a:ext>
            </a:extLst>
          </p:cNvPr>
          <p:cNvSpPr/>
          <p:nvPr/>
        </p:nvSpPr>
        <p:spPr>
          <a:xfrm>
            <a:off x="9349663" y="5801095"/>
            <a:ext cx="6216650" cy="424732"/>
          </a:xfrm>
          <a:prstGeom prst="rect">
            <a:avLst/>
          </a:prstGeom>
        </p:spPr>
        <p:txBody>
          <a:bodyPr>
            <a:spAutoFit/>
          </a:bodyPr>
          <a:lstStyle/>
          <a:p>
            <a:pPr lvl="1">
              <a:lnSpc>
                <a:spcPct val="90000"/>
              </a:lnSpc>
              <a:spcAft>
                <a:spcPts val="600"/>
              </a:spcAft>
            </a:pPr>
            <a:r>
              <a:rPr lang="en-US" sz="2400" dirty="0">
                <a:solidFill>
                  <a:schemeClr val="accent3">
                    <a:lumMod val="60000"/>
                    <a:lumOff val="40000"/>
                  </a:schemeClr>
                </a:solidFill>
              </a:rPr>
              <a:t>(e muito mais!)</a:t>
            </a:r>
          </a:p>
        </p:txBody>
      </p:sp>
    </p:spTree>
    <p:extLst>
      <p:ext uri="{BB962C8B-B14F-4D97-AF65-F5344CB8AC3E}">
        <p14:creationId xmlns:p14="http://schemas.microsoft.com/office/powerpoint/2010/main" val="275509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svg="http://schemas.microsoft.com/office/drawing/2016/SVG/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3074"/>
                                        </p:tgtEl>
                                        <p:attrNameLst>
                                          <p:attrName>style.visibility</p:attrName>
                                        </p:attrNameLst>
                                      </p:cBhvr>
                                      <p:to>
                                        <p:strVal val="visible"/>
                                      </p:to>
                                    </p:set>
                                    <p:anim calcmode="lin" valueType="num">
                                      <p:cBhvr additive="base">
                                        <p:cTn id="22" dur="500" fill="hold"/>
                                        <p:tgtEl>
                                          <p:spTgt spid="3074"/>
                                        </p:tgtEl>
                                        <p:attrNameLst>
                                          <p:attrName>ppt_x</p:attrName>
                                        </p:attrNameLst>
                                      </p:cBhvr>
                                      <p:tavLst>
                                        <p:tav tm="0">
                                          <p:val>
                                            <p:strVal val="#ppt_x"/>
                                          </p:val>
                                        </p:tav>
                                        <p:tav tm="100000">
                                          <p:val>
                                            <p:strVal val="#ppt_x"/>
                                          </p:val>
                                        </p:tav>
                                      </p:tavLst>
                                    </p:anim>
                                    <p:anim calcmode="lin" valueType="num">
                                      <p:cBhvr additive="base">
                                        <p:cTn id="23" dur="500" fill="hold"/>
                                        <p:tgtEl>
                                          <p:spTgt spid="3074"/>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iterate type="lt">
                                    <p:tmPct val="0"/>
                                  </p:iterate>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4"/>
                                        </p:tgtEl>
                                        <p:attrNameLst>
                                          <p:attrName>style.visibility</p:attrName>
                                        </p:attrNameLst>
                                      </p:cBhvr>
                                      <p:to>
                                        <p:strVal val="visible"/>
                                      </p:to>
                                    </p:set>
                                    <p:animEffect transition="in" filter="fade">
                                      <p:cBhvr>
                                        <p:cTn id="63" dur="500"/>
                                        <p:tgtEl>
                                          <p:spTgt spid="22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5"/>
                                        </p:tgtEl>
                                        <p:attrNameLst>
                                          <p:attrName>style.visibility</p:attrName>
                                        </p:attrNameLst>
                                      </p:cBhvr>
                                      <p:to>
                                        <p:strVal val="visible"/>
                                      </p:to>
                                    </p:set>
                                    <p:animEffect transition="in" filter="fade">
                                      <p:cBhvr>
                                        <p:cTn id="68" dur="500"/>
                                        <p:tgtEl>
                                          <p:spTgt spid="2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 grpId="0"/>
      <p:bldP spid="10" grpId="0"/>
      <p:bldP spid="24" grpId="0"/>
      <p:bldP spid="224" grpId="0"/>
      <p:bldP spid="225" grpId="0"/>
      <p:bldP spid="39"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bwMode="auto">
          <a:xfrm rot="20107192" flipV="1">
            <a:off x="5801625" y="3747978"/>
            <a:ext cx="3349079" cy="2319865"/>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bg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rot="873293">
            <a:off x="6181664" y="2153232"/>
            <a:ext cx="2685361" cy="2122136"/>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bg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Por que Containers?</a:t>
            </a:r>
            <a:br>
              <a:rPr lang="en-US" dirty="0"/>
            </a:br>
            <a:r>
              <a:rPr lang="en-US" sz="2800" spc="0" dirty="0" err="1">
                <a:gradFill>
                  <a:gsLst>
                    <a:gs pos="7619">
                      <a:srgbClr val="00188F"/>
                    </a:gs>
                    <a:gs pos="35000">
                      <a:srgbClr val="00188F"/>
                    </a:gs>
                  </a:gsLst>
                  <a:lin ang="5400000" scaled="0"/>
                </a:gradFill>
              </a:rPr>
              <a:t>Aplicações</a:t>
            </a:r>
            <a:r>
              <a:rPr lang="en-US" sz="2800" spc="0" dirty="0">
                <a:gradFill>
                  <a:gsLst>
                    <a:gs pos="7619">
                      <a:srgbClr val="00188F"/>
                    </a:gs>
                    <a:gs pos="35000">
                      <a:srgbClr val="00188F"/>
                    </a:gs>
                  </a:gsLst>
                  <a:lin ang="5400000" scaled="0"/>
                </a:gradFill>
              </a:rPr>
              <a:t> com </a:t>
            </a:r>
            <a:r>
              <a:rPr lang="en-US" sz="2800" spc="0" dirty="0" err="1">
                <a:gradFill>
                  <a:gsLst>
                    <a:gs pos="7619">
                      <a:srgbClr val="00188F"/>
                    </a:gs>
                    <a:gs pos="35000">
                      <a:srgbClr val="00188F"/>
                    </a:gs>
                  </a:gsLst>
                  <a:lin ang="5400000" scaled="0"/>
                </a:gradFill>
              </a:rPr>
              <a:t>alta</a:t>
            </a:r>
            <a:r>
              <a:rPr lang="en-US" sz="2800" spc="0" dirty="0">
                <a:gradFill>
                  <a:gsLst>
                    <a:gs pos="7619">
                      <a:srgbClr val="00188F"/>
                    </a:gs>
                    <a:gs pos="35000">
                      <a:srgbClr val="00188F"/>
                    </a:gs>
                  </a:gsLst>
                  <a:lin ang="5400000" scaled="0"/>
                </a:gradFill>
              </a:rPr>
              <a:t> </a:t>
            </a:r>
            <a:r>
              <a:rPr lang="en-US" sz="2800" spc="0" dirty="0" err="1">
                <a:gradFill>
                  <a:gsLst>
                    <a:gs pos="7619">
                      <a:srgbClr val="00188F"/>
                    </a:gs>
                    <a:gs pos="35000">
                      <a:srgbClr val="00188F"/>
                    </a:gs>
                  </a:gsLst>
                  <a:lin ang="5400000" scaled="0"/>
                </a:gradFill>
              </a:rPr>
              <a:t>inovação</a:t>
            </a:r>
            <a:r>
              <a:rPr lang="en-US" sz="2800" spc="0" dirty="0">
                <a:gradFill>
                  <a:gsLst>
                    <a:gs pos="7619">
                      <a:srgbClr val="00188F"/>
                    </a:gs>
                    <a:gs pos="35000">
                      <a:srgbClr val="00188F"/>
                    </a:gs>
                  </a:gsLst>
                  <a:lin ang="5400000" scaled="0"/>
                </a:gradFill>
              </a:rPr>
              <a:t> para um </a:t>
            </a:r>
            <a:r>
              <a:rPr lang="en-US" sz="2800" spc="0" dirty="0" err="1">
                <a:gradFill>
                  <a:gsLst>
                    <a:gs pos="7619">
                      <a:srgbClr val="00188F"/>
                    </a:gs>
                    <a:gs pos="35000">
                      <a:srgbClr val="00188F"/>
                    </a:gs>
                  </a:gsLst>
                  <a:lin ang="5400000" scaled="0"/>
                </a:gradFill>
              </a:rPr>
              <a:t>mundo</a:t>
            </a:r>
            <a:r>
              <a:rPr lang="en-US" sz="2800" spc="0" dirty="0">
                <a:gradFill>
                  <a:gsLst>
                    <a:gs pos="7619">
                      <a:srgbClr val="00188F"/>
                    </a:gs>
                    <a:gs pos="35000">
                      <a:srgbClr val="00188F"/>
                    </a:gs>
                  </a:gsLst>
                  <a:lin ang="5400000" scaled="0"/>
                </a:gradFill>
              </a:rPr>
              <a:t> </a:t>
            </a:r>
            <a:r>
              <a:rPr lang="en-US" sz="2800" spc="0" dirty="0" err="1">
                <a:gradFill>
                  <a:gsLst>
                    <a:gs pos="7619">
                      <a:srgbClr val="00188F"/>
                    </a:gs>
                    <a:gs pos="35000">
                      <a:srgbClr val="00188F"/>
                    </a:gs>
                  </a:gsLst>
                  <a:lin ang="5400000" scaled="0"/>
                </a:gradFill>
              </a:rPr>
              <a:t>móvel</a:t>
            </a:r>
            <a:r>
              <a:rPr lang="en-US" sz="2800" spc="0" dirty="0">
                <a:gradFill>
                  <a:gsLst>
                    <a:gs pos="7619">
                      <a:srgbClr val="00188F"/>
                    </a:gs>
                    <a:gs pos="35000">
                      <a:srgbClr val="00188F"/>
                    </a:gs>
                  </a:gsLst>
                  <a:lin ang="5400000" scaled="0"/>
                </a:gradFill>
              </a:rPr>
              <a:t> </a:t>
            </a:r>
            <a:r>
              <a:rPr lang="en-US" sz="2800" spc="0" dirty="0" err="1">
                <a:gradFill>
                  <a:gsLst>
                    <a:gs pos="7619">
                      <a:srgbClr val="00188F"/>
                    </a:gs>
                    <a:gs pos="35000">
                      <a:srgbClr val="00188F"/>
                    </a:gs>
                  </a:gsLst>
                  <a:lin ang="5400000" scaled="0"/>
                </a:gradFill>
              </a:rPr>
              <a:t>baseado</a:t>
            </a:r>
            <a:r>
              <a:rPr lang="en-US" sz="2800" spc="0" dirty="0">
                <a:gradFill>
                  <a:gsLst>
                    <a:gs pos="7619">
                      <a:srgbClr val="00188F"/>
                    </a:gs>
                    <a:gs pos="35000">
                      <a:srgbClr val="00188F"/>
                    </a:gs>
                  </a:gsLst>
                  <a:lin ang="5400000" scaled="0"/>
                </a:gradFill>
              </a:rPr>
              <a:t> em Cloud</a:t>
            </a:r>
            <a:endParaRPr lang="en-US" sz="4800" dirty="0"/>
          </a:p>
        </p:txBody>
      </p:sp>
      <p:grpSp>
        <p:nvGrpSpPr>
          <p:cNvPr id="18" name="Group 17"/>
          <p:cNvGrpSpPr/>
          <p:nvPr/>
        </p:nvGrpSpPr>
        <p:grpSpPr>
          <a:xfrm>
            <a:off x="429964" y="1850690"/>
            <a:ext cx="6087569" cy="2299091"/>
            <a:chOff x="274320" y="1850690"/>
            <a:chExt cx="6087569" cy="2299091"/>
          </a:xfrm>
        </p:grpSpPr>
        <p:sp>
          <p:nvSpPr>
            <p:cNvPr id="8" name="Rectangle 7"/>
            <p:cNvSpPr/>
            <p:nvPr/>
          </p:nvSpPr>
          <p:spPr bwMode="auto">
            <a:xfrm>
              <a:off x="274320" y="1850691"/>
              <a:ext cx="6087569" cy="2123914"/>
            </a:xfrm>
            <a:prstGeom prst="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332688" y="2025674"/>
              <a:ext cx="1985544" cy="1903339"/>
              <a:chOff x="399450" y="1873274"/>
              <a:chExt cx="1985544" cy="1903339"/>
            </a:xfrm>
          </p:grpSpPr>
          <p:sp>
            <p:nvSpPr>
              <p:cNvPr id="3" name="Oval 2"/>
              <p:cNvSpPr/>
              <p:nvPr/>
            </p:nvSpPr>
            <p:spPr bwMode="auto">
              <a:xfrm>
                <a:off x="720437" y="1873274"/>
                <a:ext cx="1343570" cy="134357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Freeform 3"/>
              <p:cNvSpPr>
                <a:spLocks noChangeAspect="1" noEditPoints="1"/>
              </p:cNvSpPr>
              <p:nvPr/>
            </p:nvSpPr>
            <p:spPr bwMode="auto">
              <a:xfrm>
                <a:off x="968996" y="2194743"/>
                <a:ext cx="846453" cy="7006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5" name="TextBox 4"/>
              <p:cNvSpPr txBox="1"/>
              <p:nvPr/>
            </p:nvSpPr>
            <p:spPr>
              <a:xfrm>
                <a:off x="399450" y="3148749"/>
                <a:ext cx="198554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2"/>
                        </a:gs>
                        <a:gs pos="30000">
                          <a:schemeClr val="tx2"/>
                        </a:gs>
                      </a:gsLst>
                      <a:lin ang="5400000" scaled="0"/>
                    </a:gradFill>
                  </a:rPr>
                  <a:t>Developers</a:t>
                </a:r>
              </a:p>
            </p:txBody>
          </p:sp>
        </p:grpSp>
        <p:sp>
          <p:nvSpPr>
            <p:cNvPr id="13" name="TextBox 12"/>
            <p:cNvSpPr txBox="1"/>
            <p:nvPr/>
          </p:nvSpPr>
          <p:spPr>
            <a:xfrm>
              <a:off x="2240091" y="1850690"/>
              <a:ext cx="3979011" cy="2299091"/>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Containers </a:t>
              </a:r>
              <a:r>
                <a:rPr lang="en-US" sz="1600" dirty="0" err="1">
                  <a:gradFill>
                    <a:gsLst>
                      <a:gs pos="2917">
                        <a:schemeClr val="tx1"/>
                      </a:gs>
                      <a:gs pos="30000">
                        <a:schemeClr val="tx1"/>
                      </a:gs>
                    </a:gsLst>
                    <a:lin ang="5400000" scaled="0"/>
                  </a:gradFill>
                </a:rPr>
                <a:t>oferecem</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produtividade</a:t>
              </a:r>
              <a:r>
                <a:rPr lang="en-US" sz="1600" dirty="0">
                  <a:gradFill>
                    <a:gsLst>
                      <a:gs pos="2917">
                        <a:schemeClr val="tx1"/>
                      </a:gs>
                      <a:gs pos="30000">
                        <a:schemeClr val="tx1"/>
                      </a:gs>
                    </a:gsLst>
                    <a:lin ang="5400000" scaled="0"/>
                  </a:gradFill>
                </a:rPr>
                <a:t> e </a:t>
              </a:r>
              <a:r>
                <a:rPr lang="en-US" sz="1600" dirty="0" err="1">
                  <a:gradFill>
                    <a:gsLst>
                      <a:gs pos="2917">
                        <a:schemeClr val="tx1"/>
                      </a:gs>
                      <a:gs pos="30000">
                        <a:schemeClr val="tx1"/>
                      </a:gs>
                    </a:gsLst>
                    <a:lin ang="5400000" scaled="0"/>
                  </a:gradFill>
                </a:rPr>
                <a:t>liberdade</a:t>
              </a: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err="1">
                  <a:gradFill>
                    <a:gsLst>
                      <a:gs pos="2917">
                        <a:schemeClr val="tx1"/>
                      </a:gs>
                      <a:gs pos="30000">
                        <a:schemeClr val="tx1"/>
                      </a:gs>
                    </a:gsLst>
                    <a:lin ang="5400000" scaled="0"/>
                  </a:gradFill>
                </a:rPr>
                <a:t>Permite</a:t>
              </a:r>
              <a:r>
                <a:rPr lang="en-US" sz="1600" dirty="0">
                  <a:gradFill>
                    <a:gsLst>
                      <a:gs pos="2917">
                        <a:schemeClr val="tx1"/>
                      </a:gs>
                      <a:gs pos="30000">
                        <a:schemeClr val="tx1"/>
                      </a:gs>
                    </a:gsLst>
                    <a:lin ang="5400000" scaled="0"/>
                  </a:gradFill>
                </a:rPr>
                <a:t> apps ‘write-once, run-anywhere’</a:t>
              </a:r>
            </a:p>
            <a:p>
              <a:pPr>
                <a:lnSpc>
                  <a:spcPct val="90000"/>
                </a:lnSpc>
                <a:spcAft>
                  <a:spcPts val="600"/>
                </a:spcAft>
              </a:pPr>
              <a:r>
                <a:rPr lang="en-US" sz="1600" dirty="0" err="1">
                  <a:gradFill>
                    <a:gsLst>
                      <a:gs pos="2917">
                        <a:schemeClr val="tx1"/>
                      </a:gs>
                      <a:gs pos="30000">
                        <a:schemeClr val="tx1"/>
                      </a:gs>
                    </a:gsLst>
                    <a:lin ang="5400000" scaled="0"/>
                  </a:gradFill>
                </a:rPr>
                <a:t>Pode</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ser</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implantada</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como</a:t>
              </a:r>
              <a:r>
                <a:rPr lang="en-US" sz="1600" dirty="0">
                  <a:gradFill>
                    <a:gsLst>
                      <a:gs pos="2917">
                        <a:schemeClr val="tx1"/>
                      </a:gs>
                      <a:gs pos="30000">
                        <a:schemeClr val="tx1"/>
                      </a:gs>
                    </a:gsLst>
                    <a:lin ang="5400000" scaled="0"/>
                  </a:gradFill>
                </a:rPr>
                <a:t> app </a:t>
              </a:r>
              <a:r>
                <a:rPr lang="en-US" sz="1600" dirty="0" err="1">
                  <a:gradFill>
                    <a:gsLst>
                      <a:gs pos="2917">
                        <a:schemeClr val="tx1"/>
                      </a:gs>
                      <a:gs pos="30000">
                        <a:schemeClr val="tx1"/>
                      </a:gs>
                    </a:gsLst>
                    <a:lin ang="5400000" scaled="0"/>
                  </a:gradFill>
                </a:rPr>
                <a:t>distribuída</a:t>
              </a:r>
              <a:r>
                <a:rPr lang="en-US" sz="1600" dirty="0">
                  <a:gradFill>
                    <a:gsLst>
                      <a:gs pos="2917">
                        <a:schemeClr val="tx1"/>
                      </a:gs>
                      <a:gs pos="30000">
                        <a:schemeClr val="tx1"/>
                      </a:gs>
                    </a:gsLst>
                    <a:lin ang="5400000" scaled="0"/>
                  </a:gradFill>
                </a:rPr>
                <a:t> multi-tier em </a:t>
              </a:r>
              <a:r>
                <a:rPr lang="en-US" sz="1600" dirty="0" err="1">
                  <a:gradFill>
                    <a:gsLst>
                      <a:gs pos="2917">
                        <a:schemeClr val="tx1"/>
                      </a:gs>
                      <a:gs pos="30000">
                        <a:schemeClr val="tx1"/>
                      </a:gs>
                    </a:gsLst>
                    <a:lin ang="5400000" scaled="0"/>
                  </a:gradFill>
                </a:rPr>
                <a:t>modelos</a:t>
              </a:r>
              <a:r>
                <a:rPr lang="en-US" sz="1600" dirty="0">
                  <a:gradFill>
                    <a:gsLst>
                      <a:gs pos="2917">
                        <a:schemeClr val="tx1"/>
                      </a:gs>
                      <a:gs pos="30000">
                        <a:schemeClr val="tx1"/>
                      </a:gs>
                    </a:gsLst>
                    <a:lin ang="5400000" scaled="0"/>
                  </a:gradFill>
                </a:rPr>
                <a:t> IaaS/PaaS</a:t>
              </a:r>
            </a:p>
            <a:p>
              <a:pPr>
                <a:lnSpc>
                  <a:spcPct val="90000"/>
                </a:lnSpc>
                <a:spcAft>
                  <a:spcPts val="600"/>
                </a:spcAft>
              </a:pPr>
              <a:r>
                <a:rPr lang="en-US" sz="1600" dirty="0">
                  <a:gradFill>
                    <a:gsLst>
                      <a:gs pos="2917">
                        <a:schemeClr val="tx1"/>
                      </a:gs>
                      <a:gs pos="30000">
                        <a:schemeClr val="tx1"/>
                      </a:gs>
                    </a:gsLst>
                    <a:lin ang="5400000" scaled="0"/>
                  </a:gradFill>
                </a:rPr>
                <a:t>Containers </a:t>
              </a:r>
              <a:r>
                <a:rPr lang="en-US" sz="1600" dirty="0" err="1">
                  <a:gradFill>
                    <a:gsLst>
                      <a:gs pos="2917">
                        <a:schemeClr val="tx1"/>
                      </a:gs>
                      <a:gs pos="30000">
                        <a:schemeClr val="tx1"/>
                      </a:gs>
                    </a:gsLst>
                    <a:lin ang="5400000" scaled="0"/>
                  </a:gradFill>
                </a:rPr>
                <a:t>oferecem</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alta</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abstração</a:t>
              </a:r>
              <a:r>
                <a:rPr lang="en-US" sz="1600" dirty="0">
                  <a:gradFill>
                    <a:gsLst>
                      <a:gs pos="2917">
                        <a:schemeClr val="tx1"/>
                      </a:gs>
                      <a:gs pos="30000">
                        <a:schemeClr val="tx1"/>
                      </a:gs>
                    </a:gsLst>
                    <a:lin ang="5400000" scaled="0"/>
                  </a:gradFill>
                </a:rPr>
                <a:t> para micro </a:t>
              </a:r>
              <a:r>
                <a:rPr lang="en-US" sz="1600" dirty="0" err="1">
                  <a:gradFill>
                    <a:gsLst>
                      <a:gs pos="2917">
                        <a:schemeClr val="tx1"/>
                      </a:gs>
                      <a:gs pos="30000">
                        <a:schemeClr val="tx1"/>
                      </a:gs>
                    </a:gsLst>
                    <a:lin ang="5400000" scaled="0"/>
                  </a:gradFill>
                </a:rPr>
                <a:t>serviços</a:t>
              </a:r>
              <a:endParaRPr lang="en-US" sz="1600" dirty="0">
                <a:gradFill>
                  <a:gsLst>
                    <a:gs pos="2917">
                      <a:schemeClr val="tx1"/>
                    </a:gs>
                    <a:gs pos="30000">
                      <a:schemeClr val="tx1"/>
                    </a:gs>
                  </a:gsLst>
                  <a:lin ang="5400000" scaled="0"/>
                </a:gradFill>
              </a:endParaRPr>
            </a:p>
          </p:txBody>
        </p:sp>
      </p:grpSp>
      <p:grpSp>
        <p:nvGrpSpPr>
          <p:cNvPr id="17" name="Group 16"/>
          <p:cNvGrpSpPr/>
          <p:nvPr/>
        </p:nvGrpSpPr>
        <p:grpSpPr>
          <a:xfrm>
            <a:off x="429964" y="4226323"/>
            <a:ext cx="6087569" cy="2542135"/>
            <a:chOff x="284932" y="4081493"/>
            <a:chExt cx="6087569" cy="2542135"/>
          </a:xfrm>
        </p:grpSpPr>
        <p:sp>
          <p:nvSpPr>
            <p:cNvPr id="16" name="Rectangle 15"/>
            <p:cNvSpPr/>
            <p:nvPr/>
          </p:nvSpPr>
          <p:spPr bwMode="auto">
            <a:xfrm>
              <a:off x="284932" y="4081493"/>
              <a:ext cx="6087569" cy="2397480"/>
            </a:xfrm>
            <a:prstGeom prst="rect">
              <a:avLst/>
            </a:prstGeom>
            <a:solidFill>
              <a:schemeClr val="bg1">
                <a:lumMod val="95000"/>
              </a:schemeClr>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53028" y="4401028"/>
              <a:ext cx="1884170" cy="1886410"/>
              <a:chOff x="506602" y="4248628"/>
              <a:chExt cx="1884170" cy="1886410"/>
            </a:xfrm>
          </p:grpSpPr>
          <p:grpSp>
            <p:nvGrpSpPr>
              <p:cNvPr id="9" name="Group 8"/>
              <p:cNvGrpSpPr/>
              <p:nvPr/>
            </p:nvGrpSpPr>
            <p:grpSpPr>
              <a:xfrm>
                <a:off x="816977" y="4248628"/>
                <a:ext cx="1343570" cy="1343570"/>
                <a:chOff x="730166" y="4326498"/>
                <a:chExt cx="1343570" cy="1343570"/>
              </a:xfrm>
            </p:grpSpPr>
            <p:sp>
              <p:nvSpPr>
                <p:cNvPr id="6" name="Oval 5"/>
                <p:cNvSpPr/>
                <p:nvPr/>
              </p:nvSpPr>
              <p:spPr bwMode="auto">
                <a:xfrm>
                  <a:off x="730166" y="4326498"/>
                  <a:ext cx="1343570" cy="134357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5"/>
                <p:cNvSpPr>
                  <a:spLocks noEditPoints="1"/>
                </p:cNvSpPr>
                <p:nvPr/>
              </p:nvSpPr>
              <p:spPr bwMode="auto">
                <a:xfrm>
                  <a:off x="1064166" y="4633658"/>
                  <a:ext cx="675570" cy="72925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0" name="TextBox 9"/>
              <p:cNvSpPr txBox="1"/>
              <p:nvPr/>
            </p:nvSpPr>
            <p:spPr>
              <a:xfrm>
                <a:off x="506602" y="5507174"/>
                <a:ext cx="1884170"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0">
                          <a:schemeClr val="accent4"/>
                        </a:gs>
                        <a:gs pos="100000">
                          <a:schemeClr val="accent4"/>
                        </a:gs>
                      </a:gsLst>
                      <a:lin ang="5400000" scaled="0"/>
                    </a:gradFill>
                  </a:rPr>
                  <a:t>Operações</a:t>
                </a:r>
                <a:endParaRPr lang="en-US" sz="2400" b="1" dirty="0">
                  <a:gradFill>
                    <a:gsLst>
                      <a:gs pos="0">
                        <a:schemeClr val="accent4"/>
                      </a:gs>
                      <a:gs pos="100000">
                        <a:schemeClr val="accent4"/>
                      </a:gs>
                    </a:gsLst>
                    <a:lin ang="5400000" scaled="0"/>
                  </a:gradFill>
                </a:endParaRPr>
              </a:p>
            </p:txBody>
          </p:sp>
        </p:grpSp>
        <p:sp>
          <p:nvSpPr>
            <p:cNvPr id="14" name="TextBox 13"/>
            <p:cNvSpPr txBox="1"/>
            <p:nvPr/>
          </p:nvSpPr>
          <p:spPr>
            <a:xfrm>
              <a:off x="2240090" y="4102938"/>
              <a:ext cx="4121799" cy="2520690"/>
            </a:xfrm>
            <a:prstGeom prst="rect">
              <a:avLst/>
            </a:prstGeom>
            <a:noFill/>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Melhora</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familiaridade</a:t>
              </a:r>
              <a:r>
                <a:rPr lang="en-US" sz="1600" dirty="0">
                  <a:gradFill>
                    <a:gsLst>
                      <a:gs pos="2917">
                        <a:schemeClr val="tx1"/>
                      </a:gs>
                      <a:gs pos="30000">
                        <a:schemeClr val="tx1"/>
                      </a:gs>
                    </a:gsLst>
                    <a:lin ang="5400000" scaled="0"/>
                  </a:gradFill>
                </a:rPr>
                <a:t> com </a:t>
              </a:r>
              <a:r>
                <a:rPr lang="en-US" sz="1600" dirty="0" err="1">
                  <a:gradFill>
                    <a:gsLst>
                      <a:gs pos="2917">
                        <a:schemeClr val="tx1"/>
                      </a:gs>
                      <a:gs pos="30000">
                        <a:schemeClr val="tx1"/>
                      </a:gs>
                    </a:gsLst>
                    <a:lin ang="5400000" scaled="0"/>
                  </a:gradFill>
                </a:rPr>
                <a:t>modelos</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implantação</a:t>
              </a:r>
              <a:r>
                <a:rPr lang="en-US" sz="1600" dirty="0">
                  <a:gradFill>
                    <a:gsLst>
                      <a:gs pos="2917">
                        <a:schemeClr val="tx1"/>
                      </a:gs>
                      <a:gs pos="30000">
                        <a:schemeClr val="tx1"/>
                      </a:gs>
                    </a:gsLst>
                    <a:lin ang="5400000" scaled="0"/>
                  </a:gradFill>
                </a:rPr>
                <a:t> em IT</a:t>
              </a:r>
            </a:p>
            <a:p>
              <a:pPr>
                <a:lnSpc>
                  <a:spcPct val="90000"/>
                </a:lnSpc>
                <a:spcAft>
                  <a:spcPts val="600"/>
                </a:spcAft>
              </a:pPr>
              <a:r>
                <a:rPr lang="en-US" sz="1600" dirty="0" err="1">
                  <a:gradFill>
                    <a:gsLst>
                      <a:gs pos="2917">
                        <a:schemeClr val="tx1"/>
                      </a:gs>
                      <a:gs pos="30000">
                        <a:schemeClr val="tx1"/>
                      </a:gs>
                    </a:gsLst>
                    <a:lin ang="5400000" scaled="0"/>
                  </a:gradFill>
                </a:rPr>
                <a:t>Provê</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ambiente</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padronizado</a:t>
              </a:r>
              <a:r>
                <a:rPr lang="en-US" sz="1600" dirty="0">
                  <a:gradFill>
                    <a:gsLst>
                      <a:gs pos="2917">
                        <a:schemeClr val="tx1"/>
                      </a:gs>
                      <a:gs pos="30000">
                        <a:schemeClr val="tx1"/>
                      </a:gs>
                    </a:gsLst>
                    <a:lin ang="5400000" scaled="0"/>
                  </a:gradFill>
                </a:rPr>
                <a:t> para </a:t>
              </a:r>
              <a:r>
                <a:rPr lang="en-US" sz="1600" dirty="0" err="1">
                  <a:gradFill>
                    <a:gsLst>
                      <a:gs pos="2917">
                        <a:schemeClr val="tx1"/>
                      </a:gs>
                      <a:gs pos="30000">
                        <a:schemeClr val="tx1"/>
                      </a:gs>
                    </a:gsLst>
                    <a:lin ang="5400000" scaled="0"/>
                  </a:gradFill>
                </a:rPr>
                <a:t>desenvolvimento</a:t>
              </a:r>
              <a:r>
                <a:rPr lang="en-US" sz="1600" dirty="0">
                  <a:gradFill>
                    <a:gsLst>
                      <a:gs pos="2917">
                        <a:schemeClr val="tx1"/>
                      </a:gs>
                      <a:gs pos="30000">
                        <a:schemeClr val="tx1"/>
                      </a:gs>
                    </a:gsLst>
                    <a:lin ang="5400000" scaled="0"/>
                  </a:gradFill>
                </a:rPr>
                <a:t>, QA e times de </a:t>
              </a:r>
              <a:r>
                <a:rPr lang="en-US" sz="1600" dirty="0" err="1">
                  <a:gradFill>
                    <a:gsLst>
                      <a:gs pos="2917">
                        <a:schemeClr val="tx1"/>
                      </a:gs>
                      <a:gs pos="30000">
                        <a:schemeClr val="tx1"/>
                      </a:gs>
                    </a:gsLst>
                    <a:lin ang="5400000" scaled="0"/>
                  </a:gradFill>
                </a:rPr>
                <a:t>produção</a:t>
              </a: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err="1">
                  <a:gradFill>
                    <a:gsLst>
                      <a:gs pos="2917">
                        <a:schemeClr val="tx1"/>
                      </a:gs>
                      <a:gs pos="30000">
                        <a:schemeClr val="tx1"/>
                      </a:gs>
                    </a:gsLst>
                    <a:lin ang="5400000" scaled="0"/>
                  </a:gradFill>
                </a:rPr>
                <a:t>Abstrai</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diferenças</a:t>
              </a:r>
              <a:r>
                <a:rPr lang="en-US" sz="1600" dirty="0">
                  <a:gradFill>
                    <a:gsLst>
                      <a:gs pos="2917">
                        <a:schemeClr val="tx1"/>
                      </a:gs>
                      <a:gs pos="30000">
                        <a:schemeClr val="tx1"/>
                      </a:gs>
                    </a:gsLst>
                    <a:lin ang="5400000" scaled="0"/>
                  </a:gradFill>
                </a:rPr>
                <a:t> em </a:t>
              </a:r>
              <a:r>
                <a:rPr lang="en-US" sz="1600" dirty="0" err="1">
                  <a:gradFill>
                    <a:gsLst>
                      <a:gs pos="2917">
                        <a:schemeClr val="tx1"/>
                      </a:gs>
                      <a:gs pos="30000">
                        <a:schemeClr val="tx1"/>
                      </a:gs>
                    </a:gsLst>
                    <a:lin ang="5400000" scaled="0"/>
                  </a:gradFill>
                </a:rPr>
                <a:t>distribuições</a:t>
              </a:r>
              <a:r>
                <a:rPr lang="en-US" sz="1600" dirty="0">
                  <a:gradFill>
                    <a:gsLst>
                      <a:gs pos="2917">
                        <a:schemeClr val="tx1"/>
                      </a:gs>
                      <a:gs pos="30000">
                        <a:schemeClr val="tx1"/>
                      </a:gs>
                    </a:gsLst>
                    <a:lin ang="5400000" scaled="0"/>
                  </a:gradFill>
                </a:rPr>
                <a:t> de SO e </a:t>
              </a:r>
              <a:r>
                <a:rPr lang="en-US" sz="1600" dirty="0" err="1">
                  <a:gradFill>
                    <a:gsLst>
                      <a:gs pos="2917">
                        <a:schemeClr val="tx1"/>
                      </a:gs>
                      <a:gs pos="30000">
                        <a:schemeClr val="tx1"/>
                      </a:gs>
                    </a:gsLst>
                    <a:lin ang="5400000" scaled="0"/>
                  </a:gradFill>
                </a:rPr>
                <a:t>infraestrutura</a:t>
              </a: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Alta </a:t>
              </a:r>
              <a:r>
                <a:rPr lang="en-US" sz="1600" dirty="0" err="1">
                  <a:gradFill>
                    <a:gsLst>
                      <a:gs pos="2917">
                        <a:schemeClr val="tx1"/>
                      </a:gs>
                      <a:gs pos="30000">
                        <a:schemeClr val="tx1"/>
                      </a:gs>
                    </a:gsLst>
                    <a:lin ang="5400000" scaled="0"/>
                  </a:gradFill>
                </a:rPr>
                <a:t>utilização</a:t>
              </a:r>
              <a:r>
                <a:rPr lang="en-US" sz="1600" dirty="0">
                  <a:gradFill>
                    <a:gsLst>
                      <a:gs pos="2917">
                        <a:schemeClr val="tx1"/>
                      </a:gs>
                      <a:gs pos="30000">
                        <a:schemeClr val="tx1"/>
                      </a:gs>
                    </a:gsLst>
                    <a:lin ang="5400000" scaled="0"/>
                  </a:gradFill>
                </a:rPr>
                <a:t> e </a:t>
              </a:r>
              <a:r>
                <a:rPr lang="en-US" sz="1600" dirty="0" err="1">
                  <a:gradFill>
                    <a:gsLst>
                      <a:gs pos="2917">
                        <a:schemeClr val="tx1"/>
                      </a:gs>
                      <a:gs pos="30000">
                        <a:schemeClr val="tx1"/>
                      </a:gs>
                    </a:gsLst>
                    <a:lin ang="5400000" scaled="0"/>
                  </a:gradFill>
                </a:rPr>
                <a:t>densidade</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computação</a:t>
              </a:r>
              <a:r>
                <a:rPr lang="en-US" sz="1600" dirty="0">
                  <a:gradFill>
                    <a:gsLst>
                      <a:gs pos="2917">
                        <a:schemeClr val="tx1"/>
                      </a:gs>
                      <a:gs pos="30000">
                        <a:schemeClr val="tx1"/>
                      </a:gs>
                    </a:gsLst>
                    <a:lin ang="5400000" scaled="0"/>
                  </a:gradFill>
                </a:rPr>
                <a:t> | </a:t>
              </a:r>
              <a:r>
                <a:rPr lang="en-US" sz="1600" dirty="0" err="1">
                  <a:gradFill>
                    <a:gsLst>
                      <a:gs pos="2917">
                        <a:schemeClr val="tx1"/>
                      </a:gs>
                      <a:gs pos="30000">
                        <a:schemeClr val="tx1"/>
                      </a:gs>
                    </a:gsLst>
                    <a:lin ang="5400000" scaled="0"/>
                  </a:gradFill>
                </a:rPr>
                <a:t>escalabilidade</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avançada</a:t>
              </a:r>
              <a:endParaRPr lang="en-US" sz="1600" dirty="0">
                <a:gradFill>
                  <a:gsLst>
                    <a:gs pos="2917">
                      <a:schemeClr val="tx1"/>
                    </a:gs>
                    <a:gs pos="30000">
                      <a:schemeClr val="tx1"/>
                    </a:gs>
                  </a:gsLst>
                  <a:lin ang="5400000" scaled="0"/>
                </a:gradFill>
              </a:endParaRPr>
            </a:p>
          </p:txBody>
        </p:sp>
      </p:grpSp>
      <p:sp>
        <p:nvSpPr>
          <p:cNvPr id="19" name="Oval 18"/>
          <p:cNvSpPr/>
          <p:nvPr/>
        </p:nvSpPr>
        <p:spPr bwMode="auto">
          <a:xfrm>
            <a:off x="8184873" y="2539979"/>
            <a:ext cx="2596226" cy="2596226"/>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8738070" y="1932056"/>
            <a:ext cx="148983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0">
                      <a:srgbClr val="00188F"/>
                    </a:gs>
                    <a:gs pos="100000">
                      <a:srgbClr val="00188F"/>
                    </a:gs>
                  </a:gsLst>
                  <a:lin ang="5400000" scaled="0"/>
                </a:gradFill>
              </a:rPr>
              <a:t>DevOps</a:t>
            </a:r>
          </a:p>
        </p:txBody>
      </p:sp>
      <p:sp>
        <p:nvSpPr>
          <p:cNvPr id="22" name="TextBox 21"/>
          <p:cNvSpPr txBox="1"/>
          <p:nvPr/>
        </p:nvSpPr>
        <p:spPr>
          <a:xfrm>
            <a:off x="7083455" y="5120196"/>
            <a:ext cx="4799059" cy="1778949"/>
          </a:xfrm>
          <a:prstGeom prst="rect">
            <a:avLst/>
          </a:prstGeom>
          <a:noFill/>
        </p:spPr>
        <p:txBody>
          <a:bodyPr wrap="squar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Integrar</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pessoas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processos</a:t>
            </a:r>
            <a:r>
              <a:rPr lang="en-US" sz="1600" dirty="0">
                <a:gradFill>
                  <a:gsLst>
                    <a:gs pos="2917">
                      <a:schemeClr val="tx1"/>
                    </a:gs>
                    <a:gs pos="30000">
                      <a:schemeClr val="tx1"/>
                    </a:gs>
                  </a:gsLst>
                  <a:lin ang="5400000" scaled="0"/>
                </a:gradFill>
              </a:rPr>
              <a:t> e </a:t>
            </a:r>
            <a:r>
              <a:rPr lang="en-US" sz="1600" dirty="0" err="1">
                <a:gradFill>
                  <a:gsLst>
                    <a:gs pos="2917">
                      <a:schemeClr val="tx1"/>
                    </a:gs>
                    <a:gs pos="30000">
                      <a:schemeClr val="tx1"/>
                    </a:gs>
                  </a:gsLst>
                  <a:lin ang="5400000" scaled="0"/>
                </a:gradFill>
              </a:rPr>
              <a:t>ferramentas</a:t>
            </a:r>
            <a:r>
              <a:rPr lang="en-US" sz="1600" dirty="0">
                <a:gradFill>
                  <a:gsLst>
                    <a:gs pos="2917">
                      <a:schemeClr val="tx1"/>
                    </a:gs>
                    <a:gs pos="30000">
                      <a:schemeClr val="tx1"/>
                    </a:gs>
                  </a:gsLst>
                  <a:lin ang="5400000" scaled="0"/>
                </a:gradFill>
              </a:rPr>
              <a:t> para </a:t>
            </a:r>
            <a:r>
              <a:rPr lang="en-US" sz="1600" dirty="0" err="1">
                <a:gradFill>
                  <a:gsLst>
                    <a:gs pos="2917">
                      <a:schemeClr val="tx1"/>
                    </a:gs>
                    <a:gs pos="30000">
                      <a:schemeClr val="tx1"/>
                    </a:gs>
                  </a:gsLst>
                  <a:lin ang="5400000" scaled="0"/>
                </a:gradFill>
              </a:rPr>
              <a:t>processos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otimizados</a:t>
            </a:r>
            <a:r>
              <a:rPr lang="en-US" sz="1600" dirty="0">
                <a:gradFill>
                  <a:gsLst>
                    <a:gs pos="2917">
                      <a:schemeClr val="tx1"/>
                    </a:gs>
                    <a:gs pos="30000">
                      <a:schemeClr val="tx1"/>
                    </a:gs>
                  </a:gsLst>
                  <a:lin ang="5400000" scaled="0"/>
                </a:gradFill>
              </a:rPr>
              <a:t> de Desenvolvimento de apps</a:t>
            </a:r>
          </a:p>
          <a:p>
            <a:pPr algn="ctr">
              <a:lnSpc>
                <a:spcPct val="90000"/>
              </a:lnSpc>
              <a:spcAft>
                <a:spcPts val="600"/>
              </a:spcAft>
            </a:pPr>
            <a:r>
              <a:rPr lang="en-US" sz="1600" dirty="0" err="1">
                <a:gradFill>
                  <a:gsLst>
                    <a:gs pos="2917">
                      <a:schemeClr val="tx1"/>
                    </a:gs>
                    <a:gs pos="30000">
                      <a:schemeClr val="tx1"/>
                    </a:gs>
                  </a:gsLst>
                  <a:lin ang="5400000" scaled="0"/>
                </a:gradFill>
              </a:rPr>
              <a:t>Operações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focam</a:t>
            </a:r>
            <a:r>
              <a:rPr lang="en-US" sz="1600" dirty="0">
                <a:gradFill>
                  <a:gsLst>
                    <a:gs pos="2917">
                      <a:schemeClr val="tx1"/>
                    </a:gs>
                    <a:gs pos="30000">
                      <a:schemeClr val="tx1"/>
                    </a:gs>
                  </a:gsLst>
                  <a:lin ang="5400000" scaled="0"/>
                </a:gradFill>
              </a:rPr>
              <a:t> em Infraestrutura </a:t>
            </a:r>
            <a:r>
              <a:rPr lang="en-US" sz="1600" dirty="0" err="1">
                <a:gradFill>
                  <a:gsLst>
                    <a:gs pos="2917">
                      <a:schemeClr val="tx1"/>
                    </a:gs>
                    <a:gs pos="30000">
                      <a:schemeClr val="tx1"/>
                    </a:gs>
                  </a:gsLst>
                  <a:lin ang="5400000" scaled="0"/>
                </a:gradFill>
              </a:rPr>
              <a:t>padronizada</a:t>
            </a:r>
            <a:endParaRPr lang="en-US" sz="1600" dirty="0">
              <a:gradFill>
                <a:gsLst>
                  <a:gs pos="2917">
                    <a:schemeClr val="tx1"/>
                  </a:gs>
                  <a:gs pos="30000">
                    <a:schemeClr val="tx1"/>
                  </a:gs>
                </a:gsLst>
                <a:lin ang="5400000" scaled="0"/>
              </a:gradFill>
            </a:endParaRPr>
          </a:p>
          <a:p>
            <a:pPr algn="ctr">
              <a:lnSpc>
                <a:spcPct val="90000"/>
              </a:lnSpc>
              <a:spcAft>
                <a:spcPts val="600"/>
              </a:spcAft>
            </a:pPr>
            <a:r>
              <a:rPr lang="en-US" sz="1600" dirty="0">
                <a:gradFill>
                  <a:gsLst>
                    <a:gs pos="2917">
                      <a:schemeClr val="tx1"/>
                    </a:gs>
                    <a:gs pos="30000">
                      <a:schemeClr val="tx1"/>
                    </a:gs>
                  </a:gsLst>
                  <a:lin ang="5400000" scaled="0"/>
                </a:gradFill>
              </a:rPr>
              <a:t>Developers </a:t>
            </a:r>
            <a:r>
              <a:rPr lang="en-US" sz="1600" dirty="0" err="1">
                <a:gradFill>
                  <a:gsLst>
                    <a:gs pos="2917">
                      <a:schemeClr val="tx1"/>
                    </a:gs>
                    <a:gs pos="30000">
                      <a:schemeClr val="tx1"/>
                    </a:gs>
                  </a:gsLst>
                  <a:lin ang="5400000" scaled="0"/>
                </a:gradFill>
              </a:rPr>
              <a:t>focam</a:t>
            </a:r>
            <a:r>
              <a:rPr lang="en-US" sz="1600" dirty="0">
                <a:gradFill>
                  <a:gsLst>
                    <a:gs pos="2917">
                      <a:schemeClr val="tx1"/>
                    </a:gs>
                    <a:gs pos="30000">
                      <a:schemeClr val="tx1"/>
                    </a:gs>
                  </a:gsLst>
                  <a:lin ang="5400000" scaled="0"/>
                </a:gradFill>
              </a:rPr>
              <a:t> em </a:t>
            </a:r>
            <a:r>
              <a:rPr lang="en-US" sz="1600" dirty="0" err="1">
                <a:gradFill>
                  <a:gsLst>
                    <a:gs pos="2917">
                      <a:schemeClr val="tx1"/>
                    </a:gs>
                    <a:gs pos="30000">
                      <a:schemeClr val="tx1"/>
                    </a:gs>
                  </a:gsLst>
                  <a:lin ang="5400000" scaled="0"/>
                </a:gradFill>
              </a:rPr>
              <a:t>contruir</a:t>
            </a:r>
            <a:r>
              <a:rPr lang="en-US" sz="1600" dirty="0">
                <a:gradFill>
                  <a:gsLst>
                    <a:gs pos="2917">
                      <a:schemeClr val="tx1"/>
                    </a:gs>
                    <a:gs pos="30000">
                      <a:schemeClr val="tx1"/>
                    </a:gs>
                  </a:gsLst>
                  <a:lin ang="5400000" scaled="0"/>
                </a:gradFill>
              </a:rPr>
              <a:t>, implanter e </a:t>
            </a:r>
            <a:r>
              <a:rPr lang="en-US" sz="1600" dirty="0" err="1">
                <a:gradFill>
                  <a:gsLst>
                    <a:gs pos="2917">
                      <a:schemeClr val="tx1"/>
                    </a:gs>
                    <a:gs pos="30000">
                      <a:schemeClr val="tx1"/>
                    </a:gs>
                  </a:gsLst>
                  <a:lin ang="5400000" scaled="0"/>
                </a:gradFill>
              </a:rPr>
              <a:t>testar</a:t>
            </a:r>
            <a:r>
              <a:rPr lang="en-US" sz="1600" dirty="0">
                <a:gradFill>
                  <a:gsLst>
                    <a:gs pos="2917">
                      <a:schemeClr val="tx1"/>
                    </a:gs>
                    <a:gs pos="30000">
                      <a:schemeClr val="tx1"/>
                    </a:gs>
                  </a:gsLst>
                  <a:lin ang="5400000" scaled="0"/>
                </a:gradFill>
              </a:rPr>
              <a:t> apps</a:t>
            </a:r>
          </a:p>
        </p:txBody>
      </p:sp>
      <p:sp>
        <p:nvSpPr>
          <p:cNvPr id="23" name="Freeform 6"/>
          <p:cNvSpPr>
            <a:spLocks noChangeAspect="1" noEditPoints="1"/>
          </p:cNvSpPr>
          <p:nvPr/>
        </p:nvSpPr>
        <p:spPr bwMode="auto">
          <a:xfrm>
            <a:off x="8576160" y="3387034"/>
            <a:ext cx="1813653" cy="902116"/>
          </a:xfrm>
          <a:custGeom>
            <a:avLst/>
            <a:gdLst>
              <a:gd name="T0" fmla="*/ 77 w 326"/>
              <a:gd name="T1" fmla="*/ 15 h 162"/>
              <a:gd name="T2" fmla="*/ 48 w 326"/>
              <a:gd name="T3" fmla="*/ 15 h 162"/>
              <a:gd name="T4" fmla="*/ 279 w 326"/>
              <a:gd name="T5" fmla="*/ 3 h 162"/>
              <a:gd name="T6" fmla="*/ 279 w 326"/>
              <a:gd name="T7" fmla="*/ 33 h 162"/>
              <a:gd name="T8" fmla="*/ 279 w 326"/>
              <a:gd name="T9" fmla="*/ 3 h 162"/>
              <a:gd name="T10" fmla="*/ 140 w 326"/>
              <a:gd name="T11" fmla="*/ 65 h 162"/>
              <a:gd name="T12" fmla="*/ 138 w 326"/>
              <a:gd name="T13" fmla="*/ 62 h 162"/>
              <a:gd name="T14" fmla="*/ 293 w 326"/>
              <a:gd name="T15" fmla="*/ 33 h 162"/>
              <a:gd name="T16" fmla="*/ 280 w 326"/>
              <a:gd name="T17" fmla="*/ 45 h 162"/>
              <a:gd name="T18" fmla="*/ 268 w 326"/>
              <a:gd name="T19" fmla="*/ 55 h 162"/>
              <a:gd name="T20" fmla="*/ 229 w 326"/>
              <a:gd name="T21" fmla="*/ 62 h 162"/>
              <a:gd name="T22" fmla="*/ 228 w 326"/>
              <a:gd name="T23" fmla="*/ 58 h 162"/>
              <a:gd name="T24" fmla="*/ 222 w 326"/>
              <a:gd name="T25" fmla="*/ 62 h 162"/>
              <a:gd name="T26" fmla="*/ 222 w 326"/>
              <a:gd name="T27" fmla="*/ 71 h 162"/>
              <a:gd name="T28" fmla="*/ 193 w 326"/>
              <a:gd name="T29" fmla="*/ 36 h 162"/>
              <a:gd name="T30" fmla="*/ 171 w 326"/>
              <a:gd name="T31" fmla="*/ 49 h 162"/>
              <a:gd name="T32" fmla="*/ 148 w 326"/>
              <a:gd name="T33" fmla="*/ 36 h 162"/>
              <a:gd name="T34" fmla="*/ 138 w 326"/>
              <a:gd name="T35" fmla="*/ 62 h 162"/>
              <a:gd name="T36" fmla="*/ 151 w 326"/>
              <a:gd name="T37" fmla="*/ 40 h 162"/>
              <a:gd name="T38" fmla="*/ 164 w 326"/>
              <a:gd name="T39" fmla="*/ 62 h 162"/>
              <a:gd name="T40" fmla="*/ 166 w 326"/>
              <a:gd name="T41" fmla="*/ 58 h 162"/>
              <a:gd name="T42" fmla="*/ 174 w 326"/>
              <a:gd name="T43" fmla="*/ 71 h 162"/>
              <a:gd name="T44" fmla="*/ 140 w 326"/>
              <a:gd name="T45" fmla="*/ 68 h 162"/>
              <a:gd name="T46" fmla="*/ 103 w 326"/>
              <a:gd name="T47" fmla="*/ 68 h 162"/>
              <a:gd name="T48" fmla="*/ 93 w 326"/>
              <a:gd name="T49" fmla="*/ 71 h 162"/>
              <a:gd name="T50" fmla="*/ 119 w 326"/>
              <a:gd name="T51" fmla="*/ 68 h 162"/>
              <a:gd name="T52" fmla="*/ 74 w 326"/>
              <a:gd name="T53" fmla="*/ 62 h 162"/>
              <a:gd name="T54" fmla="*/ 62 w 326"/>
              <a:gd name="T55" fmla="*/ 48 h 162"/>
              <a:gd name="T56" fmla="*/ 22 w 326"/>
              <a:gd name="T57" fmla="*/ 97 h 162"/>
              <a:gd name="T58" fmla="*/ 32 w 326"/>
              <a:gd name="T59" fmla="*/ 110 h 162"/>
              <a:gd name="T60" fmla="*/ 67 w 326"/>
              <a:gd name="T61" fmla="*/ 110 h 162"/>
              <a:gd name="T62" fmla="*/ 109 w 326"/>
              <a:gd name="T63" fmla="*/ 162 h 162"/>
              <a:gd name="T64" fmla="*/ 97 w 326"/>
              <a:gd name="T65" fmla="*/ 136 h 162"/>
              <a:gd name="T66" fmla="*/ 90 w 326"/>
              <a:gd name="T67" fmla="*/ 87 h 162"/>
              <a:gd name="T68" fmla="*/ 61 w 326"/>
              <a:gd name="T69" fmla="*/ 81 h 162"/>
              <a:gd name="T70" fmla="*/ 271 w 326"/>
              <a:gd name="T71" fmla="*/ 87 h 162"/>
              <a:gd name="T72" fmla="*/ 239 w 326"/>
              <a:gd name="T73" fmla="*/ 94 h 162"/>
              <a:gd name="T74" fmla="*/ 236 w 326"/>
              <a:gd name="T75" fmla="*/ 162 h 162"/>
              <a:gd name="T76" fmla="*/ 264 w 326"/>
              <a:gd name="T77" fmla="*/ 110 h 162"/>
              <a:gd name="T78" fmla="*/ 303 w 326"/>
              <a:gd name="T79" fmla="*/ 100 h 162"/>
              <a:gd name="T80" fmla="*/ 293 w 326"/>
              <a:gd name="T81" fmla="*/ 33 h 162"/>
              <a:gd name="T82" fmla="*/ 226 w 326"/>
              <a:gd name="T83" fmla="*/ 70 h 162"/>
              <a:gd name="T84" fmla="*/ 226 w 326"/>
              <a:gd name="T85" fmla="*/ 71 h 162"/>
              <a:gd name="T86" fmla="*/ 6 w 326"/>
              <a:gd name="T87" fmla="*/ 107 h 162"/>
              <a:gd name="T88" fmla="*/ 16 w 326"/>
              <a:gd name="T89" fmla="*/ 162 h 162"/>
              <a:gd name="T90" fmla="*/ 9 w 326"/>
              <a:gd name="T91" fmla="*/ 62 h 162"/>
              <a:gd name="T92" fmla="*/ 316 w 326"/>
              <a:gd name="T93" fmla="*/ 62 h 162"/>
              <a:gd name="T94" fmla="*/ 310 w 326"/>
              <a:gd name="T95" fmla="*/ 162 h 162"/>
              <a:gd name="T96" fmla="*/ 319 w 326"/>
              <a:gd name="T97" fmla="*/ 107 h 162"/>
              <a:gd name="T98" fmla="*/ 316 w 326"/>
              <a:gd name="T99" fmla="*/ 62 h 162"/>
              <a:gd name="T100" fmla="*/ 142 w 326"/>
              <a:gd name="T101" fmla="*/ 97 h 162"/>
              <a:gd name="T102" fmla="*/ 150 w 326"/>
              <a:gd name="T103" fmla="*/ 153 h 162"/>
              <a:gd name="T104" fmla="*/ 171 w 326"/>
              <a:gd name="T105" fmla="*/ 162 h 162"/>
              <a:gd name="T106" fmla="*/ 151 w 326"/>
              <a:gd name="T107" fmla="*/ 87 h 162"/>
              <a:gd name="T108" fmla="*/ 180 w 326"/>
              <a:gd name="T109" fmla="*/ 97 h 162"/>
              <a:gd name="T110" fmla="*/ 197 w 326"/>
              <a:gd name="T111" fmla="*/ 162 h 162"/>
              <a:gd name="T112" fmla="*/ 199 w 326"/>
              <a:gd name="T113" fmla="*/ 100 h 162"/>
              <a:gd name="T114" fmla="*/ 190 w 326"/>
              <a:gd name="T115" fmla="*/ 87 h 162"/>
              <a:gd name="T116" fmla="*/ 185 w 326"/>
              <a:gd name="T117" fmla="*/ 15 h 162"/>
              <a:gd name="T118" fmla="*/ 156 w 326"/>
              <a:gd name="T119" fmla="*/ 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62">
                <a:moveTo>
                  <a:pt x="62" y="0"/>
                </a:moveTo>
                <a:cubicBezTo>
                  <a:pt x="70" y="0"/>
                  <a:pt x="77" y="7"/>
                  <a:pt x="77" y="15"/>
                </a:cubicBezTo>
                <a:cubicBezTo>
                  <a:pt x="77" y="23"/>
                  <a:pt x="70" y="29"/>
                  <a:pt x="62" y="29"/>
                </a:cubicBezTo>
                <a:cubicBezTo>
                  <a:pt x="54" y="29"/>
                  <a:pt x="48" y="23"/>
                  <a:pt x="48" y="15"/>
                </a:cubicBezTo>
                <a:cubicBezTo>
                  <a:pt x="48" y="7"/>
                  <a:pt x="54" y="0"/>
                  <a:pt x="62" y="0"/>
                </a:cubicBezTo>
                <a:close/>
                <a:moveTo>
                  <a:pt x="279" y="3"/>
                </a:moveTo>
                <a:cubicBezTo>
                  <a:pt x="287" y="3"/>
                  <a:pt x="293" y="10"/>
                  <a:pt x="293" y="18"/>
                </a:cubicBezTo>
                <a:cubicBezTo>
                  <a:pt x="293" y="26"/>
                  <a:pt x="287" y="33"/>
                  <a:pt x="279" y="33"/>
                </a:cubicBezTo>
                <a:cubicBezTo>
                  <a:pt x="271" y="33"/>
                  <a:pt x="264" y="26"/>
                  <a:pt x="264" y="18"/>
                </a:cubicBezTo>
                <a:cubicBezTo>
                  <a:pt x="264" y="10"/>
                  <a:pt x="271" y="3"/>
                  <a:pt x="279" y="3"/>
                </a:cubicBezTo>
                <a:close/>
                <a:moveTo>
                  <a:pt x="137" y="65"/>
                </a:moveTo>
                <a:cubicBezTo>
                  <a:pt x="140" y="65"/>
                  <a:pt x="140" y="65"/>
                  <a:pt x="140" y="65"/>
                </a:cubicBezTo>
                <a:cubicBezTo>
                  <a:pt x="141" y="62"/>
                  <a:pt x="141" y="62"/>
                  <a:pt x="141" y="62"/>
                </a:cubicBezTo>
                <a:cubicBezTo>
                  <a:pt x="138" y="62"/>
                  <a:pt x="138" y="62"/>
                  <a:pt x="138" y="62"/>
                </a:cubicBezTo>
                <a:lnTo>
                  <a:pt x="137" y="65"/>
                </a:lnTo>
                <a:close/>
                <a:moveTo>
                  <a:pt x="293" y="33"/>
                </a:moveTo>
                <a:cubicBezTo>
                  <a:pt x="284" y="36"/>
                  <a:pt x="284" y="36"/>
                  <a:pt x="284" y="36"/>
                </a:cubicBezTo>
                <a:cubicBezTo>
                  <a:pt x="280" y="45"/>
                  <a:pt x="280" y="45"/>
                  <a:pt x="280" y="45"/>
                </a:cubicBezTo>
                <a:cubicBezTo>
                  <a:pt x="277" y="36"/>
                  <a:pt x="277" y="36"/>
                  <a:pt x="277" y="36"/>
                </a:cubicBezTo>
                <a:cubicBezTo>
                  <a:pt x="268" y="55"/>
                  <a:pt x="268" y="55"/>
                  <a:pt x="268" y="55"/>
                </a:cubicBezTo>
                <a:cubicBezTo>
                  <a:pt x="245" y="62"/>
                  <a:pt x="245" y="62"/>
                  <a:pt x="245" y="62"/>
                </a:cubicBezTo>
                <a:cubicBezTo>
                  <a:pt x="229" y="62"/>
                  <a:pt x="229" y="62"/>
                  <a:pt x="229" y="62"/>
                </a:cubicBezTo>
                <a:cubicBezTo>
                  <a:pt x="232" y="55"/>
                  <a:pt x="232" y="55"/>
                  <a:pt x="232" y="55"/>
                </a:cubicBezTo>
                <a:cubicBezTo>
                  <a:pt x="230" y="55"/>
                  <a:pt x="228" y="57"/>
                  <a:pt x="228" y="58"/>
                </a:cubicBezTo>
                <a:cubicBezTo>
                  <a:pt x="226" y="62"/>
                  <a:pt x="226" y="62"/>
                  <a:pt x="226" y="62"/>
                </a:cubicBezTo>
                <a:cubicBezTo>
                  <a:pt x="222" y="62"/>
                  <a:pt x="222" y="62"/>
                  <a:pt x="222" y="62"/>
                </a:cubicBezTo>
                <a:cubicBezTo>
                  <a:pt x="222" y="64"/>
                  <a:pt x="223" y="66"/>
                  <a:pt x="224" y="67"/>
                </a:cubicBezTo>
                <a:cubicBezTo>
                  <a:pt x="222" y="71"/>
                  <a:pt x="222" y="71"/>
                  <a:pt x="222" y="71"/>
                </a:cubicBezTo>
                <a:cubicBezTo>
                  <a:pt x="209" y="71"/>
                  <a:pt x="209" y="71"/>
                  <a:pt x="209" y="71"/>
                </a:cubicBezTo>
                <a:cubicBezTo>
                  <a:pt x="206" y="55"/>
                  <a:pt x="203" y="36"/>
                  <a:pt x="193" y="36"/>
                </a:cubicBezTo>
                <a:cubicBezTo>
                  <a:pt x="177" y="35"/>
                  <a:pt x="177" y="35"/>
                  <a:pt x="177" y="35"/>
                </a:cubicBezTo>
                <a:cubicBezTo>
                  <a:pt x="171" y="49"/>
                  <a:pt x="171" y="49"/>
                  <a:pt x="171" y="49"/>
                </a:cubicBezTo>
                <a:cubicBezTo>
                  <a:pt x="164" y="35"/>
                  <a:pt x="164" y="35"/>
                  <a:pt x="164" y="35"/>
                </a:cubicBezTo>
                <a:cubicBezTo>
                  <a:pt x="148" y="36"/>
                  <a:pt x="148" y="36"/>
                  <a:pt x="148" y="36"/>
                </a:cubicBezTo>
                <a:cubicBezTo>
                  <a:pt x="140" y="36"/>
                  <a:pt x="137" y="48"/>
                  <a:pt x="134" y="62"/>
                </a:cubicBezTo>
                <a:cubicBezTo>
                  <a:pt x="138" y="62"/>
                  <a:pt x="138" y="62"/>
                  <a:pt x="138" y="62"/>
                </a:cubicBezTo>
                <a:cubicBezTo>
                  <a:pt x="149" y="36"/>
                  <a:pt x="149" y="36"/>
                  <a:pt x="149" y="36"/>
                </a:cubicBezTo>
                <a:cubicBezTo>
                  <a:pt x="151" y="36"/>
                  <a:pt x="152" y="38"/>
                  <a:pt x="151" y="40"/>
                </a:cubicBezTo>
                <a:cubicBezTo>
                  <a:pt x="141" y="62"/>
                  <a:pt x="141" y="62"/>
                  <a:pt x="141" y="62"/>
                </a:cubicBezTo>
                <a:cubicBezTo>
                  <a:pt x="164" y="62"/>
                  <a:pt x="164" y="62"/>
                  <a:pt x="164" y="62"/>
                </a:cubicBezTo>
                <a:cubicBezTo>
                  <a:pt x="161" y="55"/>
                  <a:pt x="161" y="55"/>
                  <a:pt x="161" y="55"/>
                </a:cubicBezTo>
                <a:cubicBezTo>
                  <a:pt x="163" y="55"/>
                  <a:pt x="165" y="57"/>
                  <a:pt x="166" y="58"/>
                </a:cubicBezTo>
                <a:cubicBezTo>
                  <a:pt x="167" y="62"/>
                  <a:pt x="167" y="62"/>
                  <a:pt x="167" y="62"/>
                </a:cubicBezTo>
                <a:cubicBezTo>
                  <a:pt x="174" y="63"/>
                  <a:pt x="174" y="71"/>
                  <a:pt x="174" y="71"/>
                </a:cubicBezTo>
                <a:cubicBezTo>
                  <a:pt x="137" y="71"/>
                  <a:pt x="137" y="71"/>
                  <a:pt x="137" y="71"/>
                </a:cubicBezTo>
                <a:cubicBezTo>
                  <a:pt x="138" y="71"/>
                  <a:pt x="140" y="70"/>
                  <a:pt x="140" y="68"/>
                </a:cubicBezTo>
                <a:cubicBezTo>
                  <a:pt x="119" y="68"/>
                  <a:pt x="119" y="68"/>
                  <a:pt x="119" y="68"/>
                </a:cubicBezTo>
                <a:cubicBezTo>
                  <a:pt x="103" y="68"/>
                  <a:pt x="103" y="68"/>
                  <a:pt x="103" y="68"/>
                </a:cubicBezTo>
                <a:cubicBezTo>
                  <a:pt x="103" y="70"/>
                  <a:pt x="104" y="71"/>
                  <a:pt x="106" y="71"/>
                </a:cubicBezTo>
                <a:cubicBezTo>
                  <a:pt x="93" y="71"/>
                  <a:pt x="93" y="71"/>
                  <a:pt x="93" y="71"/>
                </a:cubicBezTo>
                <a:cubicBezTo>
                  <a:pt x="106" y="65"/>
                  <a:pt x="106" y="65"/>
                  <a:pt x="106" y="65"/>
                </a:cubicBezTo>
                <a:cubicBezTo>
                  <a:pt x="119" y="68"/>
                  <a:pt x="119" y="68"/>
                  <a:pt x="119" y="68"/>
                </a:cubicBezTo>
                <a:cubicBezTo>
                  <a:pt x="119" y="62"/>
                  <a:pt x="103" y="58"/>
                  <a:pt x="103" y="58"/>
                </a:cubicBezTo>
                <a:cubicBezTo>
                  <a:pt x="74" y="62"/>
                  <a:pt x="74" y="62"/>
                  <a:pt x="74" y="62"/>
                </a:cubicBezTo>
                <a:cubicBezTo>
                  <a:pt x="64" y="36"/>
                  <a:pt x="64" y="36"/>
                  <a:pt x="64" y="36"/>
                </a:cubicBezTo>
                <a:cubicBezTo>
                  <a:pt x="62" y="48"/>
                  <a:pt x="62" y="48"/>
                  <a:pt x="62" y="48"/>
                </a:cubicBezTo>
                <a:cubicBezTo>
                  <a:pt x="45" y="29"/>
                  <a:pt x="45" y="29"/>
                  <a:pt x="45" y="29"/>
                </a:cubicBezTo>
                <a:cubicBezTo>
                  <a:pt x="45" y="29"/>
                  <a:pt x="22" y="39"/>
                  <a:pt x="22" y="97"/>
                </a:cubicBezTo>
                <a:cubicBezTo>
                  <a:pt x="22" y="100"/>
                  <a:pt x="22" y="100"/>
                  <a:pt x="22" y="100"/>
                </a:cubicBezTo>
                <a:cubicBezTo>
                  <a:pt x="22" y="106"/>
                  <a:pt x="27" y="110"/>
                  <a:pt x="32" y="110"/>
                </a:cubicBezTo>
                <a:cubicBezTo>
                  <a:pt x="38" y="110"/>
                  <a:pt x="38" y="110"/>
                  <a:pt x="38" y="110"/>
                </a:cubicBezTo>
                <a:cubicBezTo>
                  <a:pt x="67" y="110"/>
                  <a:pt x="67" y="110"/>
                  <a:pt x="67" y="110"/>
                </a:cubicBezTo>
                <a:cubicBezTo>
                  <a:pt x="87" y="162"/>
                  <a:pt x="87" y="162"/>
                  <a:pt x="87" y="162"/>
                </a:cubicBezTo>
                <a:cubicBezTo>
                  <a:pt x="109" y="162"/>
                  <a:pt x="109" y="162"/>
                  <a:pt x="109" y="162"/>
                </a:cubicBezTo>
                <a:cubicBezTo>
                  <a:pt x="109" y="157"/>
                  <a:pt x="107" y="154"/>
                  <a:pt x="103" y="152"/>
                </a:cubicBezTo>
                <a:cubicBezTo>
                  <a:pt x="97" y="136"/>
                  <a:pt x="97" y="136"/>
                  <a:pt x="97" y="136"/>
                </a:cubicBezTo>
                <a:cubicBezTo>
                  <a:pt x="97" y="94"/>
                  <a:pt x="97" y="94"/>
                  <a:pt x="97" y="94"/>
                </a:cubicBezTo>
                <a:cubicBezTo>
                  <a:pt x="97" y="90"/>
                  <a:pt x="94" y="87"/>
                  <a:pt x="90" y="87"/>
                </a:cubicBezTo>
                <a:cubicBezTo>
                  <a:pt x="64" y="87"/>
                  <a:pt x="64" y="87"/>
                  <a:pt x="64" y="87"/>
                </a:cubicBezTo>
                <a:cubicBezTo>
                  <a:pt x="61" y="81"/>
                  <a:pt x="61" y="81"/>
                  <a:pt x="61" y="81"/>
                </a:cubicBezTo>
                <a:cubicBezTo>
                  <a:pt x="271" y="81"/>
                  <a:pt x="271" y="81"/>
                  <a:pt x="271" y="81"/>
                </a:cubicBezTo>
                <a:cubicBezTo>
                  <a:pt x="271" y="87"/>
                  <a:pt x="271" y="87"/>
                  <a:pt x="271" y="87"/>
                </a:cubicBezTo>
                <a:cubicBezTo>
                  <a:pt x="245" y="87"/>
                  <a:pt x="245" y="87"/>
                  <a:pt x="245" y="87"/>
                </a:cubicBezTo>
                <a:cubicBezTo>
                  <a:pt x="241" y="87"/>
                  <a:pt x="239" y="90"/>
                  <a:pt x="239" y="94"/>
                </a:cubicBezTo>
                <a:cubicBezTo>
                  <a:pt x="242" y="152"/>
                  <a:pt x="242" y="152"/>
                  <a:pt x="242" y="152"/>
                </a:cubicBezTo>
                <a:cubicBezTo>
                  <a:pt x="237" y="153"/>
                  <a:pt x="234" y="157"/>
                  <a:pt x="236" y="162"/>
                </a:cubicBezTo>
                <a:cubicBezTo>
                  <a:pt x="258" y="162"/>
                  <a:pt x="258" y="162"/>
                  <a:pt x="258" y="162"/>
                </a:cubicBezTo>
                <a:cubicBezTo>
                  <a:pt x="264" y="110"/>
                  <a:pt x="264" y="110"/>
                  <a:pt x="264" y="110"/>
                </a:cubicBezTo>
                <a:cubicBezTo>
                  <a:pt x="293" y="110"/>
                  <a:pt x="293" y="110"/>
                  <a:pt x="293" y="110"/>
                </a:cubicBezTo>
                <a:cubicBezTo>
                  <a:pt x="299" y="110"/>
                  <a:pt x="303" y="106"/>
                  <a:pt x="303" y="100"/>
                </a:cubicBezTo>
                <a:cubicBezTo>
                  <a:pt x="303" y="97"/>
                  <a:pt x="303" y="97"/>
                  <a:pt x="303" y="97"/>
                </a:cubicBezTo>
                <a:cubicBezTo>
                  <a:pt x="303" y="39"/>
                  <a:pt x="293" y="33"/>
                  <a:pt x="293" y="33"/>
                </a:cubicBezTo>
                <a:close/>
                <a:moveTo>
                  <a:pt x="226" y="71"/>
                </a:moveTo>
                <a:cubicBezTo>
                  <a:pt x="226" y="70"/>
                  <a:pt x="226" y="70"/>
                  <a:pt x="226" y="70"/>
                </a:cubicBezTo>
                <a:cubicBezTo>
                  <a:pt x="229" y="71"/>
                  <a:pt x="232" y="71"/>
                  <a:pt x="232" y="71"/>
                </a:cubicBezTo>
                <a:lnTo>
                  <a:pt x="226" y="71"/>
                </a:lnTo>
                <a:close/>
                <a:moveTo>
                  <a:pt x="0" y="52"/>
                </a:moveTo>
                <a:cubicBezTo>
                  <a:pt x="6" y="107"/>
                  <a:pt x="6" y="107"/>
                  <a:pt x="6" y="107"/>
                </a:cubicBezTo>
                <a:cubicBezTo>
                  <a:pt x="6" y="152"/>
                  <a:pt x="6" y="152"/>
                  <a:pt x="6" y="152"/>
                </a:cubicBezTo>
                <a:cubicBezTo>
                  <a:pt x="6" y="157"/>
                  <a:pt x="11" y="162"/>
                  <a:pt x="16" y="162"/>
                </a:cubicBezTo>
                <a:cubicBezTo>
                  <a:pt x="16" y="107"/>
                  <a:pt x="16" y="107"/>
                  <a:pt x="16" y="107"/>
                </a:cubicBezTo>
                <a:cubicBezTo>
                  <a:pt x="9" y="62"/>
                  <a:pt x="9" y="62"/>
                  <a:pt x="9" y="62"/>
                </a:cubicBezTo>
                <a:cubicBezTo>
                  <a:pt x="9" y="56"/>
                  <a:pt x="5" y="52"/>
                  <a:pt x="0" y="52"/>
                </a:cubicBezTo>
                <a:close/>
                <a:moveTo>
                  <a:pt x="316" y="62"/>
                </a:moveTo>
                <a:cubicBezTo>
                  <a:pt x="310" y="107"/>
                  <a:pt x="310" y="107"/>
                  <a:pt x="310" y="107"/>
                </a:cubicBezTo>
                <a:cubicBezTo>
                  <a:pt x="310" y="162"/>
                  <a:pt x="310" y="162"/>
                  <a:pt x="310" y="162"/>
                </a:cubicBezTo>
                <a:cubicBezTo>
                  <a:pt x="315" y="162"/>
                  <a:pt x="319" y="157"/>
                  <a:pt x="319" y="152"/>
                </a:cubicBezTo>
                <a:cubicBezTo>
                  <a:pt x="319" y="107"/>
                  <a:pt x="319" y="107"/>
                  <a:pt x="319" y="107"/>
                </a:cubicBezTo>
                <a:cubicBezTo>
                  <a:pt x="326" y="52"/>
                  <a:pt x="326" y="52"/>
                  <a:pt x="326" y="52"/>
                </a:cubicBezTo>
                <a:cubicBezTo>
                  <a:pt x="320" y="52"/>
                  <a:pt x="316" y="56"/>
                  <a:pt x="316" y="62"/>
                </a:cubicBezTo>
                <a:close/>
                <a:moveTo>
                  <a:pt x="151" y="87"/>
                </a:moveTo>
                <a:cubicBezTo>
                  <a:pt x="146" y="87"/>
                  <a:pt x="142" y="92"/>
                  <a:pt x="142" y="97"/>
                </a:cubicBezTo>
                <a:cubicBezTo>
                  <a:pt x="142" y="98"/>
                  <a:pt x="142" y="99"/>
                  <a:pt x="142" y="100"/>
                </a:cubicBezTo>
                <a:cubicBezTo>
                  <a:pt x="150" y="153"/>
                  <a:pt x="150" y="153"/>
                  <a:pt x="150" y="153"/>
                </a:cubicBezTo>
                <a:cubicBezTo>
                  <a:pt x="147" y="155"/>
                  <a:pt x="145" y="158"/>
                  <a:pt x="145" y="162"/>
                </a:cubicBezTo>
                <a:cubicBezTo>
                  <a:pt x="171" y="162"/>
                  <a:pt x="171" y="162"/>
                  <a:pt x="171" y="162"/>
                </a:cubicBezTo>
                <a:cubicBezTo>
                  <a:pt x="161" y="97"/>
                  <a:pt x="161" y="97"/>
                  <a:pt x="161" y="97"/>
                </a:cubicBezTo>
                <a:cubicBezTo>
                  <a:pt x="161" y="92"/>
                  <a:pt x="157" y="87"/>
                  <a:pt x="151" y="87"/>
                </a:cubicBezTo>
                <a:close/>
                <a:moveTo>
                  <a:pt x="190" y="87"/>
                </a:moveTo>
                <a:cubicBezTo>
                  <a:pt x="185" y="87"/>
                  <a:pt x="180" y="92"/>
                  <a:pt x="180" y="97"/>
                </a:cubicBezTo>
                <a:cubicBezTo>
                  <a:pt x="171" y="162"/>
                  <a:pt x="171" y="162"/>
                  <a:pt x="171" y="162"/>
                </a:cubicBezTo>
                <a:cubicBezTo>
                  <a:pt x="197" y="162"/>
                  <a:pt x="197" y="162"/>
                  <a:pt x="197" y="162"/>
                </a:cubicBezTo>
                <a:cubicBezTo>
                  <a:pt x="197" y="158"/>
                  <a:pt x="194" y="155"/>
                  <a:pt x="191" y="153"/>
                </a:cubicBezTo>
                <a:cubicBezTo>
                  <a:pt x="199" y="100"/>
                  <a:pt x="199" y="100"/>
                  <a:pt x="199" y="100"/>
                </a:cubicBezTo>
                <a:cubicBezTo>
                  <a:pt x="200" y="99"/>
                  <a:pt x="200" y="98"/>
                  <a:pt x="200" y="97"/>
                </a:cubicBezTo>
                <a:cubicBezTo>
                  <a:pt x="200" y="92"/>
                  <a:pt x="195" y="87"/>
                  <a:pt x="190" y="87"/>
                </a:cubicBezTo>
                <a:close/>
                <a:moveTo>
                  <a:pt x="171" y="0"/>
                </a:moveTo>
                <a:cubicBezTo>
                  <a:pt x="179" y="0"/>
                  <a:pt x="185" y="7"/>
                  <a:pt x="185" y="15"/>
                </a:cubicBezTo>
                <a:cubicBezTo>
                  <a:pt x="185" y="23"/>
                  <a:pt x="179" y="29"/>
                  <a:pt x="171" y="29"/>
                </a:cubicBezTo>
                <a:cubicBezTo>
                  <a:pt x="163" y="29"/>
                  <a:pt x="156" y="23"/>
                  <a:pt x="156" y="15"/>
                </a:cubicBezTo>
                <a:cubicBezTo>
                  <a:pt x="156" y="7"/>
                  <a:pt x="163" y="0"/>
                  <a:pt x="17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553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 que kubernetes?</a:t>
            </a:r>
          </a:p>
        </p:txBody>
      </p:sp>
    </p:spTree>
    <p:extLst>
      <p:ext uri="{BB962C8B-B14F-4D97-AF65-F5344CB8AC3E}">
        <p14:creationId xmlns:p14="http://schemas.microsoft.com/office/powerpoint/2010/main" val="285455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gradFill>
                  <a:gsLst>
                    <a:gs pos="21538">
                      <a:schemeClr val="tx1"/>
                    </a:gs>
                    <a:gs pos="33000">
                      <a:schemeClr val="tx1"/>
                    </a:gs>
                  </a:gsLst>
                  <a:lin ang="5400000" scaled="0"/>
                </a:gradFill>
              </a:rPr>
              <a:t>Desafios de um mundo container</a:t>
            </a:r>
          </a:p>
        </p:txBody>
      </p:sp>
      <p:sp>
        <p:nvSpPr>
          <p:cNvPr id="3" name="Text Placeholder 2"/>
          <p:cNvSpPr>
            <a:spLocks noGrp="1"/>
          </p:cNvSpPr>
          <p:nvPr>
            <p:ph type="body" sz="quarter" idx="10"/>
          </p:nvPr>
        </p:nvSpPr>
        <p:spPr>
          <a:xfrm>
            <a:off x="274639" y="1212849"/>
            <a:ext cx="11887200" cy="5490734"/>
          </a:xfrm>
        </p:spPr>
        <p:txBody>
          <a:bodyPr/>
          <a:lstStyle/>
          <a:p>
            <a:r>
              <a:rPr lang="en-US" dirty="0"/>
              <a:t>Load Balancing</a:t>
            </a:r>
          </a:p>
          <a:p>
            <a:pPr lvl="1"/>
            <a:r>
              <a:rPr lang="en-US" dirty="0"/>
              <a:t>Distribuindo o tráfego entre </a:t>
            </a:r>
            <a:r>
              <a:rPr lang="en-US" dirty="0" err="1"/>
              <a:t>contâiners</a:t>
            </a:r>
            <a:r>
              <a:rPr lang="en-US" dirty="0"/>
              <a:t> em escala</a:t>
            </a:r>
          </a:p>
          <a:p>
            <a:r>
              <a:rPr lang="en-US" dirty="0"/>
              <a:t>Naming e Discovery</a:t>
            </a:r>
          </a:p>
          <a:p>
            <a:pPr lvl="1"/>
            <a:r>
              <a:rPr lang="en-US" dirty="0"/>
              <a:t>Como </a:t>
            </a:r>
            <a:r>
              <a:rPr lang="en-US" dirty="0" err="1"/>
              <a:t>os</a:t>
            </a:r>
            <a:r>
              <a:rPr lang="en-US" dirty="0"/>
              <a:t> </a:t>
            </a:r>
            <a:r>
              <a:rPr lang="en-US" dirty="0" err="1"/>
              <a:t>contâiners</a:t>
            </a:r>
            <a:r>
              <a:rPr lang="en-US" dirty="0"/>
              <a:t> ou grupos se encontram?</a:t>
            </a:r>
          </a:p>
          <a:p>
            <a:r>
              <a:rPr lang="en-US" dirty="0"/>
              <a:t>Logging e Monitoring</a:t>
            </a:r>
          </a:p>
          <a:p>
            <a:pPr lvl="1"/>
            <a:r>
              <a:rPr lang="en-US" dirty="0"/>
              <a:t>Manter o controle do que </a:t>
            </a:r>
            <a:r>
              <a:rPr lang="en-US" dirty="0" err="1"/>
              <a:t>os</a:t>
            </a:r>
            <a:r>
              <a:rPr lang="en-US" dirty="0"/>
              <a:t> </a:t>
            </a:r>
            <a:r>
              <a:rPr lang="en-US" dirty="0" err="1"/>
              <a:t>contâners</a:t>
            </a:r>
            <a:r>
              <a:rPr lang="en-US" dirty="0"/>
              <a:t> estão fazendo</a:t>
            </a:r>
          </a:p>
          <a:p>
            <a:r>
              <a:rPr lang="en-US" dirty="0"/>
              <a:t>Debugging e Introspection</a:t>
            </a:r>
          </a:p>
          <a:p>
            <a:pPr lvl="1"/>
            <a:r>
              <a:rPr lang="en-US" dirty="0"/>
              <a:t>Entre dentro dos containers em </a:t>
            </a:r>
            <a:r>
              <a:rPr lang="en-US" dirty="0" err="1"/>
              <a:t>execução</a:t>
            </a:r>
            <a:endParaRPr lang="en-US" dirty="0"/>
          </a:p>
          <a:p>
            <a:r>
              <a:rPr lang="en-US" dirty="0"/>
              <a:t>Networking</a:t>
            </a:r>
          </a:p>
          <a:p>
            <a:pPr lvl="1"/>
            <a:r>
              <a:rPr lang="en-US" dirty="0"/>
              <a:t>Diferenciando as redes de contêineres das redes host em escala</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546911" y="1976437"/>
            <a:ext cx="11887200" cy="422885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Self-Healing</a:t>
            </a:r>
          </a:p>
          <a:p>
            <a:r>
              <a:rPr lang="en-US" dirty="0"/>
              <a:t>Dimensionamento horizontal</a:t>
            </a:r>
          </a:p>
          <a:p>
            <a:r>
              <a:rPr lang="en-US" dirty="0"/>
              <a:t>Rollback e Rollouts </a:t>
            </a:r>
            <a:r>
              <a:rPr lang="en-US" dirty="0" err="1"/>
              <a:t>automatizados</a:t>
            </a:r>
            <a:endParaRPr lang="en-US" dirty="0"/>
          </a:p>
          <a:p>
            <a:r>
              <a:rPr lang="en-US" dirty="0"/>
              <a:t>Detecção de serviços e balanceamento de carga</a:t>
            </a:r>
          </a:p>
          <a:p>
            <a:r>
              <a:rPr lang="en-US" dirty="0"/>
              <a:t>Automático </a:t>
            </a:r>
            <a:r>
              <a:rPr lang="en-US" dirty="0" err="1"/>
              <a:t>binpacking</a:t>
            </a:r>
            <a:endParaRPr lang="en-US" dirty="0"/>
          </a:p>
          <a:p>
            <a:r>
              <a:rPr lang="en-US" dirty="0"/>
              <a:t>Orquestração de armazenamento</a:t>
            </a:r>
            <a:br>
              <a:rPr lang="en-US" dirty="0"/>
            </a:br>
            <a:r>
              <a:rPr lang="en-US" dirty="0" err="1"/>
              <a:t>Gerenciamento</a:t>
            </a:r>
            <a:r>
              <a:rPr lang="en-US" dirty="0"/>
              <a:t> de Secrets e </a:t>
            </a:r>
            <a:r>
              <a:rPr lang="en-US" dirty="0" err="1"/>
              <a:t>Configuração</a:t>
            </a:r>
            <a:endParaRPr lang="en-US" dirty="0"/>
          </a:p>
        </p:txBody>
      </p:sp>
      <p:sp>
        <p:nvSpPr>
          <p:cNvPr id="2" name="Title 1">
            <a:extLst>
              <a:ext uri="{FF2B5EF4-FFF2-40B4-BE49-F238E27FC236}">
                <a16:creationId xmlns:a16="http://schemas.microsoft.com/office/drawing/2014/main" id="{D57D3717-6E19-45E2-898E-27F98A2A2652}"/>
              </a:ext>
            </a:extLst>
          </p:cNvPr>
          <p:cNvSpPr>
            <a:spLocks noGrp="1"/>
          </p:cNvSpPr>
          <p:nvPr>
            <p:ph type="title"/>
          </p:nvPr>
        </p:nvSpPr>
        <p:spPr/>
        <p:txBody>
          <a:bodyPr/>
          <a:lstStyle/>
          <a:p>
            <a:r>
              <a:rPr lang="en-US" dirty="0" err="1"/>
              <a:t>Características</a:t>
            </a:r>
            <a:r>
              <a:rPr lang="en-US" dirty="0"/>
              <a:t> do kubernetes</a:t>
            </a:r>
          </a:p>
        </p:txBody>
      </p:sp>
      <p:sp>
        <p:nvSpPr>
          <p:cNvPr id="4" name="Callout: Line 3">
            <a:extLst>
              <a:ext uri="{FF2B5EF4-FFF2-40B4-BE49-F238E27FC236}">
                <a16:creationId xmlns:a16="http://schemas.microsoft.com/office/drawing/2014/main" id="{020D221D-C5B3-4504-92C7-C47C5084A529}"/>
              </a:ext>
            </a:extLst>
          </p:cNvPr>
          <p:cNvSpPr/>
          <p:nvPr/>
        </p:nvSpPr>
        <p:spPr bwMode="auto">
          <a:xfrm>
            <a:off x="8926545" y="4411662"/>
            <a:ext cx="3507566" cy="2438400"/>
          </a:xfrm>
          <a:prstGeom prst="borderCallout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t-BR" dirty="0"/>
              <a:t>Automaticamente coloca containers com base em seus requisitos de recursos e outras restrições, sem sacrificar a disponibilidade. Misture cargas de trabalho críticas e de melhor esforço a fim de impulsionar a utilização e economizar ainda mais recursos.</a:t>
            </a:r>
            <a:br>
              <a:rPr lang="pt-BR" dirty="0"/>
            </a:br>
            <a:endParaRPr lang="pt-BR"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367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837" y="430948"/>
            <a:ext cx="9304337" cy="5753182"/>
          </a:xfrm>
          <a:prstGeom prst="rect">
            <a:avLst/>
          </a:prstGeom>
        </p:spPr>
      </p:pic>
    </p:spTree>
    <p:extLst>
      <p:ext uri="{BB962C8B-B14F-4D97-AF65-F5344CB8AC3E}">
        <p14:creationId xmlns:p14="http://schemas.microsoft.com/office/powerpoint/2010/main" val="101004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D5951-0DA7-4B14-8387-5235BD4597F8}"/>
              </a:ext>
            </a:extLst>
          </p:cNvPr>
          <p:cNvSpPr>
            <a:spLocks noGrp="1"/>
          </p:cNvSpPr>
          <p:nvPr>
            <p:ph type="title"/>
          </p:nvPr>
        </p:nvSpPr>
        <p:spPr/>
        <p:txBody>
          <a:bodyPr/>
          <a:lstStyle/>
          <a:p>
            <a:r>
              <a:rPr lang="en-US" dirty="0"/>
              <a:t>Construindo kubernetes no Windows </a:t>
            </a:r>
          </a:p>
        </p:txBody>
      </p:sp>
      <p:sp>
        <p:nvSpPr>
          <p:cNvPr id="5" name="Text Placeholder 4">
            <a:extLst>
              <a:ext uri="{FF2B5EF4-FFF2-40B4-BE49-F238E27FC236}">
                <a16:creationId xmlns:a16="http://schemas.microsoft.com/office/drawing/2014/main" id="{41B1D643-5BC7-49CC-AA07-D99EEC01859A}"/>
              </a:ext>
            </a:extLst>
          </p:cNvPr>
          <p:cNvSpPr>
            <a:spLocks noGrp="1"/>
          </p:cNvSpPr>
          <p:nvPr>
            <p:ph type="body" sz="quarter" idx="10"/>
          </p:nvPr>
        </p:nvSpPr>
        <p:spPr>
          <a:xfrm>
            <a:off x="274702" y="1211287"/>
            <a:ext cx="11888787" cy="5607689"/>
          </a:xfrm>
        </p:spPr>
        <p:txBody>
          <a:bodyPr/>
          <a:lstStyle/>
          <a:p>
            <a:r>
              <a:rPr lang="en-US" dirty="0"/>
              <a:t>#SIG-grupo de trabalho do Windows</a:t>
            </a:r>
          </a:p>
          <a:p>
            <a:pPr lvl="1"/>
            <a:r>
              <a:rPr lang="en-US" dirty="0" err="1"/>
              <a:t>Apprenda</a:t>
            </a:r>
            <a:r>
              <a:rPr lang="en-US" dirty="0"/>
              <a:t>, Google, Microsoft, Red Hat</a:t>
            </a:r>
          </a:p>
          <a:p>
            <a:pPr lvl="1"/>
            <a:r>
              <a:rPr lang="en-US" dirty="0"/>
              <a:t>Kubernetes 1,5 Alpha Release-dezembro 2016</a:t>
            </a:r>
          </a:p>
          <a:p>
            <a:endParaRPr lang="en-US" dirty="0"/>
          </a:p>
          <a:p>
            <a:r>
              <a:rPr lang="en-US" dirty="0"/>
              <a:t>Desde o Alpha inicial</a:t>
            </a:r>
          </a:p>
          <a:p>
            <a:pPr lvl="1"/>
            <a:r>
              <a:rPr lang="en-US" dirty="0"/>
              <a:t>Base built OVS/OVN suporte para Software Defined Network multi-</a:t>
            </a:r>
            <a:r>
              <a:rPr lang="en-US" dirty="0" err="1"/>
              <a:t>plataforma</a:t>
            </a:r>
            <a:endParaRPr lang="en-US" dirty="0"/>
          </a:p>
          <a:p>
            <a:pPr lvl="1"/>
            <a:r>
              <a:rPr lang="en-US" dirty="0" err="1"/>
              <a:t>Integração</a:t>
            </a:r>
            <a:r>
              <a:rPr lang="en-US" dirty="0"/>
              <a:t> com Azure Storage e Azure Networking</a:t>
            </a:r>
          </a:p>
          <a:p>
            <a:pPr lvl="1"/>
            <a:r>
              <a:rPr lang="en-US" dirty="0"/>
              <a:t>Métricas de recursos</a:t>
            </a:r>
          </a:p>
          <a:p>
            <a:pPr lvl="1"/>
            <a:r>
              <a:rPr lang="en-US" dirty="0"/>
              <a:t>CNI </a:t>
            </a:r>
            <a:r>
              <a:rPr lang="en-US" dirty="0" err="1"/>
              <a:t>baseado</a:t>
            </a:r>
            <a:r>
              <a:rPr lang="en-US" dirty="0"/>
              <a:t> em plugins de </a:t>
            </a:r>
            <a:r>
              <a:rPr lang="en-US" dirty="0" err="1"/>
              <a:t>rede</a:t>
            </a:r>
            <a:endParaRPr lang="en-US" dirty="0"/>
          </a:p>
          <a:p>
            <a:pPr lvl="1"/>
            <a:r>
              <a:rPr lang="en-US" dirty="0"/>
              <a:t>E </a:t>
            </a:r>
            <a:r>
              <a:rPr lang="en-US" dirty="0" err="1"/>
              <a:t>mais</a:t>
            </a:r>
            <a:r>
              <a:rPr lang="en-US" dirty="0"/>
              <a:t> </a:t>
            </a:r>
            <a:r>
              <a:rPr lang="en-US" dirty="0" err="1"/>
              <a:t>por</a:t>
            </a:r>
            <a:r>
              <a:rPr lang="en-US" dirty="0"/>
              <a:t> vir</a:t>
            </a:r>
          </a:p>
        </p:txBody>
      </p:sp>
    </p:spTree>
    <p:extLst>
      <p:ext uri="{BB962C8B-B14F-4D97-AF65-F5344CB8AC3E}">
        <p14:creationId xmlns:p14="http://schemas.microsoft.com/office/powerpoint/2010/main" val="95299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br>
              <a:rPr lang="en-US" dirty="0"/>
            </a:br>
            <a:br>
              <a:rPr lang="en-US" dirty="0"/>
            </a:br>
            <a:r>
              <a:rPr lang="en-US" dirty="0"/>
              <a:t>Cargas de trabalho mistas no ACS</a:t>
            </a:r>
          </a:p>
        </p:txBody>
      </p:sp>
    </p:spTree>
    <p:extLst>
      <p:ext uri="{BB962C8B-B14F-4D97-AF65-F5344CB8AC3E}">
        <p14:creationId xmlns:p14="http://schemas.microsoft.com/office/powerpoint/2010/main" val="136566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 y="1744662"/>
            <a:ext cx="11566011" cy="4495800"/>
          </a:xfrm>
          <a:prstGeom prst="rect">
            <a:avLst/>
          </a:prstGeom>
        </p:spPr>
      </p:pic>
      <p:sp>
        <p:nvSpPr>
          <p:cNvPr id="4" name="Title 3"/>
          <p:cNvSpPr>
            <a:spLocks noGrp="1"/>
          </p:cNvSpPr>
          <p:nvPr>
            <p:ph type="title"/>
          </p:nvPr>
        </p:nvSpPr>
        <p:spPr>
          <a:xfrm>
            <a:off x="2332037" y="296862"/>
            <a:ext cx="9525000" cy="1181862"/>
          </a:xfrm>
        </p:spPr>
        <p:txBody>
          <a:bodyPr/>
          <a:lstStyle/>
          <a:p>
            <a:r>
              <a:rPr lang="en-US" dirty="0"/>
              <a:t>Como é que </a:t>
            </a:r>
            <a:r>
              <a:rPr lang="en-US" dirty="0" err="1"/>
              <a:t>funciona</a:t>
            </a:r>
            <a:r>
              <a:rPr lang="en-US" dirty="0"/>
              <a:t>?</a:t>
            </a:r>
          </a:p>
        </p:txBody>
      </p:sp>
      <p:sp>
        <p:nvSpPr>
          <p:cNvPr id="7" name="Rectangle 6">
            <a:extLst>
              <a:ext uri="{FF2B5EF4-FFF2-40B4-BE49-F238E27FC236}">
                <a16:creationId xmlns:a16="http://schemas.microsoft.com/office/drawing/2014/main" id="{4241DE22-BE3A-4F26-99DD-D03CD3D1636E}"/>
              </a:ext>
            </a:extLst>
          </p:cNvPr>
          <p:cNvSpPr/>
          <p:nvPr/>
        </p:nvSpPr>
        <p:spPr bwMode="auto">
          <a:xfrm>
            <a:off x="499903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do Windows</a:t>
            </a:r>
          </a:p>
        </p:txBody>
      </p:sp>
      <p:sp>
        <p:nvSpPr>
          <p:cNvPr id="8" name="Rectangle 7">
            <a:extLst>
              <a:ext uri="{FF2B5EF4-FFF2-40B4-BE49-F238E27FC236}">
                <a16:creationId xmlns:a16="http://schemas.microsoft.com/office/drawing/2014/main" id="{00B0309D-14A0-4540-AB61-EDA90893785B}"/>
              </a:ext>
            </a:extLst>
          </p:cNvPr>
          <p:cNvSpPr/>
          <p:nvPr/>
        </p:nvSpPr>
        <p:spPr bwMode="auto">
          <a:xfrm>
            <a:off x="971192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Linux</a:t>
            </a:r>
          </a:p>
        </p:txBody>
      </p:sp>
    </p:spTree>
    <p:extLst>
      <p:ext uri="{BB962C8B-B14F-4D97-AF65-F5344CB8AC3E}">
        <p14:creationId xmlns:p14="http://schemas.microsoft.com/office/powerpoint/2010/main" val="189852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 y="1744662"/>
            <a:ext cx="11566011" cy="4495800"/>
          </a:xfrm>
          <a:prstGeom prst="rect">
            <a:avLst/>
          </a:prstGeom>
        </p:spPr>
      </p:pic>
      <p:sp>
        <p:nvSpPr>
          <p:cNvPr id="4" name="Title 3"/>
          <p:cNvSpPr>
            <a:spLocks noGrp="1"/>
          </p:cNvSpPr>
          <p:nvPr>
            <p:ph type="title"/>
          </p:nvPr>
        </p:nvSpPr>
        <p:spPr>
          <a:xfrm>
            <a:off x="2332037" y="296862"/>
            <a:ext cx="9601200" cy="1181862"/>
          </a:xfrm>
        </p:spPr>
        <p:txBody>
          <a:bodyPr/>
          <a:lstStyle/>
          <a:p>
            <a:r>
              <a:rPr lang="en-US" dirty="0"/>
              <a:t>Como é que </a:t>
            </a:r>
            <a:r>
              <a:rPr lang="en-US" dirty="0" err="1"/>
              <a:t>funciona</a:t>
            </a:r>
            <a:r>
              <a:rPr lang="en-US" dirty="0"/>
              <a:t>?</a:t>
            </a:r>
          </a:p>
        </p:txBody>
      </p:sp>
      <p:sp>
        <p:nvSpPr>
          <p:cNvPr id="2" name="Rectangle: Rounded Corners 1">
            <a:extLst>
              <a:ext uri="{FF2B5EF4-FFF2-40B4-BE49-F238E27FC236}">
                <a16:creationId xmlns:a16="http://schemas.microsoft.com/office/drawing/2014/main" id="{5A7954D7-8BCF-4033-B9AB-57D183D29B13}"/>
              </a:ext>
            </a:extLst>
          </p:cNvPr>
          <p:cNvSpPr/>
          <p:nvPr/>
        </p:nvSpPr>
        <p:spPr bwMode="auto">
          <a:xfrm>
            <a:off x="503237" y="3268662"/>
            <a:ext cx="4038600" cy="29718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BDC526B-B5CA-4CC4-8663-B695E1FA02B8}"/>
              </a:ext>
            </a:extLst>
          </p:cNvPr>
          <p:cNvSpPr/>
          <p:nvPr/>
        </p:nvSpPr>
        <p:spPr bwMode="auto">
          <a:xfrm>
            <a:off x="499903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do Windows</a:t>
            </a:r>
          </a:p>
        </p:txBody>
      </p:sp>
      <p:sp>
        <p:nvSpPr>
          <p:cNvPr id="8" name="Rectangle 7">
            <a:extLst>
              <a:ext uri="{FF2B5EF4-FFF2-40B4-BE49-F238E27FC236}">
                <a16:creationId xmlns:a16="http://schemas.microsoft.com/office/drawing/2014/main" id="{DF84312B-8724-4EAD-8CB8-5096D75C7850}"/>
              </a:ext>
            </a:extLst>
          </p:cNvPr>
          <p:cNvSpPr/>
          <p:nvPr/>
        </p:nvSpPr>
        <p:spPr bwMode="auto">
          <a:xfrm>
            <a:off x="971192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Linux</a:t>
            </a:r>
          </a:p>
        </p:txBody>
      </p:sp>
    </p:spTree>
    <p:extLst>
      <p:ext uri="{BB962C8B-B14F-4D97-AF65-F5344CB8AC3E}">
        <p14:creationId xmlns:p14="http://schemas.microsoft.com/office/powerpoint/2010/main" val="262166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 y="1744662"/>
            <a:ext cx="11566011" cy="4495800"/>
          </a:xfrm>
          <a:prstGeom prst="rect">
            <a:avLst/>
          </a:prstGeom>
        </p:spPr>
      </p:pic>
      <p:sp>
        <p:nvSpPr>
          <p:cNvPr id="4" name="Title 3"/>
          <p:cNvSpPr>
            <a:spLocks noGrp="1"/>
          </p:cNvSpPr>
          <p:nvPr>
            <p:ph type="title"/>
          </p:nvPr>
        </p:nvSpPr>
        <p:spPr>
          <a:xfrm>
            <a:off x="2332037" y="296862"/>
            <a:ext cx="9372600" cy="1181862"/>
          </a:xfrm>
        </p:spPr>
        <p:txBody>
          <a:bodyPr/>
          <a:lstStyle/>
          <a:p>
            <a:r>
              <a:rPr lang="en-US" dirty="0"/>
              <a:t>Como é que </a:t>
            </a:r>
            <a:r>
              <a:rPr lang="en-US" dirty="0" err="1"/>
              <a:t>funciona</a:t>
            </a:r>
            <a:r>
              <a:rPr lang="en-US" dirty="0"/>
              <a:t>?</a:t>
            </a:r>
          </a:p>
        </p:txBody>
      </p:sp>
      <p:sp>
        <p:nvSpPr>
          <p:cNvPr id="2" name="Rectangle: Rounded Corners 1">
            <a:extLst>
              <a:ext uri="{FF2B5EF4-FFF2-40B4-BE49-F238E27FC236}">
                <a16:creationId xmlns:a16="http://schemas.microsoft.com/office/drawing/2014/main" id="{5A7954D7-8BCF-4033-B9AB-57D183D29B13}"/>
              </a:ext>
            </a:extLst>
          </p:cNvPr>
          <p:cNvSpPr/>
          <p:nvPr/>
        </p:nvSpPr>
        <p:spPr bwMode="auto">
          <a:xfrm>
            <a:off x="4999037" y="5478461"/>
            <a:ext cx="1600200" cy="60960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912BF58-BFCA-4A7A-AB3F-1F7DDC6C0C22}"/>
              </a:ext>
            </a:extLst>
          </p:cNvPr>
          <p:cNvSpPr/>
          <p:nvPr/>
        </p:nvSpPr>
        <p:spPr bwMode="auto">
          <a:xfrm>
            <a:off x="8351837" y="5478461"/>
            <a:ext cx="1600200" cy="60960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E7CC6470-96F5-426C-803D-C4971F0AC6FA}"/>
              </a:ext>
            </a:extLst>
          </p:cNvPr>
          <p:cNvCxnSpPr>
            <a:cxnSpLocks/>
            <a:stCxn id="2" idx="0"/>
          </p:cNvCxnSpPr>
          <p:nvPr/>
        </p:nvCxnSpPr>
        <p:spPr>
          <a:xfrm flipH="1" flipV="1">
            <a:off x="4008437" y="4640262"/>
            <a:ext cx="1790700" cy="83819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B65CEC74-203B-4ACE-B24A-C738F21A8E50}"/>
              </a:ext>
            </a:extLst>
          </p:cNvPr>
          <p:cNvCxnSpPr>
            <a:cxnSpLocks/>
            <a:stCxn id="5" idx="0"/>
          </p:cNvCxnSpPr>
          <p:nvPr/>
        </p:nvCxnSpPr>
        <p:spPr>
          <a:xfrm flipH="1" flipV="1">
            <a:off x="4237037" y="4640263"/>
            <a:ext cx="4914900" cy="838198"/>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sp>
        <p:nvSpPr>
          <p:cNvPr id="14" name="Rectangle 13">
            <a:extLst>
              <a:ext uri="{FF2B5EF4-FFF2-40B4-BE49-F238E27FC236}">
                <a16:creationId xmlns:a16="http://schemas.microsoft.com/office/drawing/2014/main" id="{EE69BF94-D8B2-4C57-AECC-DA723EAC229B}"/>
              </a:ext>
            </a:extLst>
          </p:cNvPr>
          <p:cNvSpPr/>
          <p:nvPr/>
        </p:nvSpPr>
        <p:spPr bwMode="auto">
          <a:xfrm>
            <a:off x="499903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do Windows</a:t>
            </a:r>
          </a:p>
        </p:txBody>
      </p:sp>
      <p:sp>
        <p:nvSpPr>
          <p:cNvPr id="15" name="Rectangle 14">
            <a:extLst>
              <a:ext uri="{FF2B5EF4-FFF2-40B4-BE49-F238E27FC236}">
                <a16:creationId xmlns:a16="http://schemas.microsoft.com/office/drawing/2014/main" id="{696DA8A3-5C31-474D-A481-652DF4028F2F}"/>
              </a:ext>
            </a:extLst>
          </p:cNvPr>
          <p:cNvSpPr/>
          <p:nvPr/>
        </p:nvSpPr>
        <p:spPr bwMode="auto">
          <a:xfrm>
            <a:off x="971192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Linux</a:t>
            </a:r>
          </a:p>
        </p:txBody>
      </p:sp>
    </p:spTree>
    <p:extLst>
      <p:ext uri="{BB962C8B-B14F-4D97-AF65-F5344CB8AC3E}">
        <p14:creationId xmlns:p14="http://schemas.microsoft.com/office/powerpoint/2010/main" val="2150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 y="1744662"/>
            <a:ext cx="11566011" cy="4495800"/>
          </a:xfrm>
          <a:prstGeom prst="rect">
            <a:avLst/>
          </a:prstGeom>
        </p:spPr>
      </p:pic>
      <p:sp>
        <p:nvSpPr>
          <p:cNvPr id="4" name="Title 3"/>
          <p:cNvSpPr>
            <a:spLocks noGrp="1"/>
          </p:cNvSpPr>
          <p:nvPr>
            <p:ph type="title"/>
          </p:nvPr>
        </p:nvSpPr>
        <p:spPr>
          <a:xfrm>
            <a:off x="2332036" y="296862"/>
            <a:ext cx="9631073" cy="1181862"/>
          </a:xfrm>
        </p:spPr>
        <p:txBody>
          <a:bodyPr/>
          <a:lstStyle/>
          <a:p>
            <a:r>
              <a:rPr lang="en-US" dirty="0"/>
              <a:t>Como é que </a:t>
            </a:r>
            <a:r>
              <a:rPr lang="en-US" dirty="0" err="1"/>
              <a:t>funciona</a:t>
            </a:r>
            <a:r>
              <a:rPr lang="en-US" dirty="0"/>
              <a:t>?</a:t>
            </a:r>
          </a:p>
        </p:txBody>
      </p:sp>
      <p:cxnSp>
        <p:nvCxnSpPr>
          <p:cNvPr id="7" name="Straight Arrow Connector 6">
            <a:extLst>
              <a:ext uri="{FF2B5EF4-FFF2-40B4-BE49-F238E27FC236}">
                <a16:creationId xmlns:a16="http://schemas.microsoft.com/office/drawing/2014/main" id="{E7CC6470-96F5-426C-803D-C4971F0AC6FA}"/>
              </a:ext>
            </a:extLst>
          </p:cNvPr>
          <p:cNvCxnSpPr>
            <a:cxnSpLocks/>
          </p:cNvCxnSpPr>
          <p:nvPr/>
        </p:nvCxnSpPr>
        <p:spPr>
          <a:xfrm flipV="1">
            <a:off x="3856037" y="2697924"/>
            <a:ext cx="1219200" cy="1968600"/>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pic>
        <p:nvPicPr>
          <p:cNvPr id="15" name="Picture 14">
            <a:extLst>
              <a:ext uri="{FF2B5EF4-FFF2-40B4-BE49-F238E27FC236}">
                <a16:creationId xmlns:a16="http://schemas.microsoft.com/office/drawing/2014/main" id="{CE02058D-EEEA-4F60-A078-07AF16874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2167" y="4255543"/>
            <a:ext cx="939030" cy="778767"/>
          </a:xfrm>
          <a:prstGeom prst="rect">
            <a:avLst/>
          </a:prstGeom>
        </p:spPr>
      </p:pic>
      <p:pic>
        <p:nvPicPr>
          <p:cNvPr id="16" name="Picture 15">
            <a:extLst>
              <a:ext uri="{FF2B5EF4-FFF2-40B4-BE49-F238E27FC236}">
                <a16:creationId xmlns:a16="http://schemas.microsoft.com/office/drawing/2014/main" id="{D7CE35ED-FA34-4825-8CA8-4D93DA0D0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237" y="4255543"/>
            <a:ext cx="944893" cy="778767"/>
          </a:xfrm>
          <a:prstGeom prst="rect">
            <a:avLst/>
          </a:prstGeom>
        </p:spPr>
      </p:pic>
      <p:sp>
        <p:nvSpPr>
          <p:cNvPr id="17" name="Rectangle 16">
            <a:extLst>
              <a:ext uri="{FF2B5EF4-FFF2-40B4-BE49-F238E27FC236}">
                <a16:creationId xmlns:a16="http://schemas.microsoft.com/office/drawing/2014/main" id="{C6E00301-2320-4A40-8E12-3BB5275270CE}"/>
              </a:ext>
            </a:extLst>
          </p:cNvPr>
          <p:cNvSpPr/>
          <p:nvPr/>
        </p:nvSpPr>
        <p:spPr bwMode="auto">
          <a:xfrm>
            <a:off x="499903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do Windows</a:t>
            </a:r>
          </a:p>
        </p:txBody>
      </p:sp>
      <p:sp>
        <p:nvSpPr>
          <p:cNvPr id="19" name="Rectangle 18">
            <a:extLst>
              <a:ext uri="{FF2B5EF4-FFF2-40B4-BE49-F238E27FC236}">
                <a16:creationId xmlns:a16="http://schemas.microsoft.com/office/drawing/2014/main" id="{AA9FE356-8F67-4E97-8A83-044F5F5E45C5}"/>
              </a:ext>
            </a:extLst>
          </p:cNvPr>
          <p:cNvSpPr/>
          <p:nvPr/>
        </p:nvSpPr>
        <p:spPr bwMode="auto">
          <a:xfrm>
            <a:off x="499903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do Windows</a:t>
            </a:r>
          </a:p>
        </p:txBody>
      </p:sp>
      <p:sp>
        <p:nvSpPr>
          <p:cNvPr id="20" name="Rectangle 19">
            <a:extLst>
              <a:ext uri="{FF2B5EF4-FFF2-40B4-BE49-F238E27FC236}">
                <a16:creationId xmlns:a16="http://schemas.microsoft.com/office/drawing/2014/main" id="{045E0CD7-6672-4331-9D3D-DFE11C95C880}"/>
              </a:ext>
            </a:extLst>
          </p:cNvPr>
          <p:cNvSpPr/>
          <p:nvPr/>
        </p:nvSpPr>
        <p:spPr bwMode="auto">
          <a:xfrm>
            <a:off x="971192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Linux</a:t>
            </a:r>
          </a:p>
        </p:txBody>
      </p:sp>
      <p:sp>
        <p:nvSpPr>
          <p:cNvPr id="21" name="Rectangle: Rounded Corners 20">
            <a:extLst>
              <a:ext uri="{FF2B5EF4-FFF2-40B4-BE49-F238E27FC236}">
                <a16:creationId xmlns:a16="http://schemas.microsoft.com/office/drawing/2014/main" id="{D1E5A685-9131-41D7-A019-BEB6BB5415D3}"/>
              </a:ext>
            </a:extLst>
          </p:cNvPr>
          <p:cNvSpPr/>
          <p:nvPr/>
        </p:nvSpPr>
        <p:spPr bwMode="auto">
          <a:xfrm>
            <a:off x="4694237" y="2240539"/>
            <a:ext cx="7162800" cy="4573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971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12664"/>
            <a:ext cx="12057380" cy="898600"/>
          </a:xfrm>
        </p:spPr>
        <p:txBody>
          <a:bodyPr/>
          <a:lstStyle/>
          <a:p>
            <a:r>
              <a:rPr lang="en-US" spc="0" dirty="0"/>
              <a:t>Containers</a:t>
            </a:r>
            <a:br>
              <a:rPr lang="en-US" spc="0" dirty="0"/>
            </a:br>
            <a:r>
              <a:rPr lang="en-US" sz="2800" spc="0" dirty="0" err="1">
                <a:gradFill>
                  <a:gsLst>
                    <a:gs pos="7619">
                      <a:srgbClr val="00188F"/>
                    </a:gs>
                    <a:gs pos="35000">
                      <a:srgbClr val="00188F"/>
                    </a:gs>
                  </a:gsLst>
                  <a:lin ang="5400000" scaled="0"/>
                </a:gradFill>
              </a:rPr>
              <a:t>Ambiente</a:t>
            </a:r>
            <a:r>
              <a:rPr lang="en-US" sz="2800" spc="0" dirty="0">
                <a:gradFill>
                  <a:gsLst>
                    <a:gs pos="7619">
                      <a:srgbClr val="00188F"/>
                    </a:gs>
                    <a:gs pos="35000">
                      <a:srgbClr val="00188F"/>
                    </a:gs>
                  </a:gsLst>
                  <a:lin ang="5400000" scaled="0"/>
                </a:gradFill>
              </a:rPr>
              <a:t> </a:t>
            </a:r>
            <a:r>
              <a:rPr lang="en-US" sz="2800" spc="0" dirty="0" err="1">
                <a:gradFill>
                  <a:gsLst>
                    <a:gs pos="7619">
                      <a:srgbClr val="00188F"/>
                    </a:gs>
                    <a:gs pos="35000">
                      <a:srgbClr val="00188F"/>
                    </a:gs>
                  </a:gsLst>
                  <a:lin ang="5400000" scaled="0"/>
                </a:gradFill>
              </a:rPr>
              <a:t>isolado</a:t>
            </a:r>
            <a:r>
              <a:rPr lang="en-US" sz="2800" spc="0" dirty="0">
                <a:gradFill>
                  <a:gsLst>
                    <a:gs pos="7619">
                      <a:srgbClr val="00188F"/>
                    </a:gs>
                    <a:gs pos="35000">
                      <a:srgbClr val="00188F"/>
                    </a:gs>
                  </a:gsLst>
                  <a:lin ang="5400000" scaled="0"/>
                </a:gradFill>
              </a:rPr>
              <a:t> de runtime para </a:t>
            </a:r>
            <a:r>
              <a:rPr lang="en-US" sz="2800" spc="0" dirty="0" err="1">
                <a:gradFill>
                  <a:gsLst>
                    <a:gs pos="7619">
                      <a:srgbClr val="00188F"/>
                    </a:gs>
                    <a:gs pos="35000">
                      <a:srgbClr val="00188F"/>
                    </a:gs>
                  </a:gsLst>
                  <a:lin ang="5400000" scaled="0"/>
                </a:gradFill>
              </a:rPr>
              <a:t>aplicações</a:t>
            </a:r>
            <a:r>
              <a:rPr lang="en-US" sz="2800" spc="0">
                <a:gradFill>
                  <a:gsLst>
                    <a:gs pos="7619">
                      <a:srgbClr val="00188F"/>
                    </a:gs>
                    <a:gs pos="35000">
                      <a:srgbClr val="00188F"/>
                    </a:gs>
                  </a:gsLst>
                  <a:lin ang="5400000" scaled="0"/>
                </a:gradFill>
              </a:rPr>
              <a:t> hospedadas</a:t>
            </a:r>
            <a:endParaRPr lang="en-US" spc="0" dirty="0">
              <a:gradFill>
                <a:gsLst>
                  <a:gs pos="7619">
                    <a:srgbClr val="00188F"/>
                  </a:gs>
                  <a:gs pos="35000">
                    <a:srgbClr val="00188F"/>
                  </a:gs>
                </a:gsLst>
                <a:lin ang="5400000" scaled="0"/>
              </a:gradFill>
            </a:endParaRPr>
          </a:p>
        </p:txBody>
      </p:sp>
      <p:sp>
        <p:nvSpPr>
          <p:cNvPr id="645" name="Rectangle 644"/>
          <p:cNvSpPr/>
          <p:nvPr/>
        </p:nvSpPr>
        <p:spPr>
          <a:xfrm>
            <a:off x="274320" y="1663379"/>
            <a:ext cx="6402454" cy="3830161"/>
          </a:xfrm>
          <a:prstGeom prst="rect">
            <a:avLst/>
          </a:prstGeom>
          <a:noFill/>
          <a:ln w="12700" cap="flat" cmpd="sng" algn="ctr">
            <a:noFill/>
            <a:prstDash val="solid"/>
            <a:miter lim="800000"/>
          </a:ln>
          <a:effectLst/>
        </p:spPr>
        <p:txBody>
          <a:bodyPr lIns="182880" tIns="182880" rIns="182880" bIns="9144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584">
              <a:lnSpc>
                <a:spcPct val="90000"/>
              </a:lnSpc>
              <a:spcBef>
                <a:spcPts val="306"/>
              </a:spcBef>
              <a:spcAft>
                <a:spcPts val="612"/>
              </a:spcAft>
              <a:buClr>
                <a:srgbClr val="EFEFEF"/>
              </a:buClr>
            </a:pPr>
            <a:r>
              <a:rPr lang="en-US" sz="1900" b="1" dirty="0" err="1">
                <a:gradFill>
                  <a:gsLst>
                    <a:gs pos="7619">
                      <a:srgbClr val="00188F"/>
                    </a:gs>
                    <a:gs pos="35000">
                      <a:srgbClr val="00188F"/>
                    </a:gs>
                  </a:gsLst>
                  <a:lin ang="5400000" scaled="0"/>
                </a:gradFill>
                <a:cs typeface="Segoe UI" pitchFamily="34" charset="0"/>
              </a:rPr>
              <a:t>Dependencias</a:t>
            </a:r>
            <a:r>
              <a:rPr lang="en-US" sz="1900" b="1" dirty="0">
                <a:gradFill>
                  <a:gsLst>
                    <a:gs pos="7619">
                      <a:srgbClr val="00188F"/>
                    </a:gs>
                    <a:gs pos="35000">
                      <a:srgbClr val="00188F"/>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Cada</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aplicação</a:t>
            </a:r>
            <a:r>
              <a:rPr lang="en-US" sz="1900" dirty="0">
                <a:gradFill>
                  <a:gsLst>
                    <a:gs pos="19048">
                      <a:schemeClr val="tx1"/>
                    </a:gs>
                    <a:gs pos="65000">
                      <a:schemeClr val="tx1"/>
                    </a:gs>
                  </a:gsLst>
                  <a:lin ang="5400000" scaled="0"/>
                </a:gradFill>
                <a:cs typeface="Segoe UI" pitchFamily="34" charset="0"/>
              </a:rPr>
              <a:t> tem </a:t>
            </a:r>
            <a:r>
              <a:rPr lang="en-US" sz="1900" dirty="0" err="1">
                <a:gradFill>
                  <a:gsLst>
                    <a:gs pos="19048">
                      <a:schemeClr val="tx1"/>
                    </a:gs>
                    <a:gs pos="65000">
                      <a:schemeClr val="tx1"/>
                    </a:gs>
                  </a:gsLst>
                  <a:lin ang="5400000" scaled="0"/>
                </a:gradFill>
                <a:cs typeface="Segoe UI" pitchFamily="34" charset="0"/>
              </a:rPr>
              <a:t>suas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próprias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dependências</a:t>
            </a:r>
            <a:r>
              <a:rPr lang="en-US" sz="1900" dirty="0">
                <a:gradFill>
                  <a:gsLst>
                    <a:gs pos="19048">
                      <a:schemeClr val="tx1"/>
                    </a:gs>
                    <a:gs pos="65000">
                      <a:schemeClr val="tx1"/>
                    </a:gs>
                  </a:gsLst>
                  <a:lin ang="5400000" scaled="0"/>
                </a:gradFill>
                <a:cs typeface="Segoe UI" pitchFamily="34" charset="0"/>
              </a:rPr>
              <a:t> que </a:t>
            </a:r>
            <a:r>
              <a:rPr lang="en-US" sz="1900" dirty="0" err="1">
                <a:gradFill>
                  <a:gsLst>
                    <a:gs pos="19048">
                      <a:schemeClr val="tx1"/>
                    </a:gs>
                    <a:gs pos="65000">
                      <a:schemeClr val="tx1"/>
                    </a:gs>
                  </a:gsLst>
                  <a:lin ang="5400000" scaled="0"/>
                </a:gradFill>
                <a:cs typeface="Segoe UI" pitchFamily="34" charset="0"/>
              </a:rPr>
              <a:t>incluem</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tanto</a:t>
            </a:r>
            <a:r>
              <a:rPr lang="en-US" sz="1900" dirty="0">
                <a:gradFill>
                  <a:gsLst>
                    <a:gs pos="19048">
                      <a:schemeClr val="tx1"/>
                    </a:gs>
                    <a:gs pos="65000">
                      <a:schemeClr val="tx1"/>
                    </a:gs>
                  </a:gsLst>
                  <a:lin ang="5400000" scaled="0"/>
                </a:gradFill>
                <a:cs typeface="Segoe UI" pitchFamily="34" charset="0"/>
              </a:rPr>
              <a:t> software (</a:t>
            </a:r>
            <a:r>
              <a:rPr lang="en-US" sz="1900" dirty="0" err="1">
                <a:gradFill>
                  <a:gsLst>
                    <a:gs pos="19048">
                      <a:schemeClr val="tx1"/>
                    </a:gs>
                    <a:gs pos="65000">
                      <a:schemeClr val="tx1"/>
                    </a:gs>
                  </a:gsLst>
                  <a:lin ang="5400000" scaled="0"/>
                </a:gradFill>
                <a:cs typeface="Segoe UI" pitchFamily="34" charset="0"/>
              </a:rPr>
              <a:t>serviços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bibliotecas</a:t>
            </a:r>
            <a:r>
              <a:rPr lang="en-US" sz="1900" dirty="0">
                <a:gradFill>
                  <a:gsLst>
                    <a:gs pos="19048">
                      <a:schemeClr val="tx1"/>
                    </a:gs>
                    <a:gs pos="65000">
                      <a:schemeClr val="tx1"/>
                    </a:gs>
                  </a:gsLst>
                  <a:lin ang="5400000" scaled="0"/>
                </a:gradFill>
                <a:cs typeface="Segoe UI" pitchFamily="34" charset="0"/>
              </a:rPr>
              <a:t>) e hardware (CPU, </a:t>
            </a:r>
            <a:r>
              <a:rPr lang="en-US" sz="1900" dirty="0" err="1">
                <a:gradFill>
                  <a:gsLst>
                    <a:gs pos="19048">
                      <a:schemeClr val="tx1"/>
                    </a:gs>
                    <a:gs pos="65000">
                      <a:schemeClr val="tx1"/>
                    </a:gs>
                  </a:gsLst>
                  <a:lin ang="5400000" scaled="0"/>
                </a:gradFill>
                <a:cs typeface="Segoe UI" pitchFamily="34" charset="0"/>
              </a:rPr>
              <a:t>memória</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armazenamento</a:t>
            </a:r>
            <a:r>
              <a:rPr lang="en-US" sz="1900" dirty="0">
                <a:gradFill>
                  <a:gsLst>
                    <a:gs pos="19048">
                      <a:schemeClr val="tx1"/>
                    </a:gs>
                    <a:gs pos="65000">
                      <a:schemeClr val="tx1"/>
                    </a:gs>
                  </a:gsLst>
                  <a:lin ang="5400000" scaled="0"/>
                </a:gradFill>
                <a:cs typeface="Segoe UI" pitchFamily="34" charset="0"/>
              </a:rPr>
              <a:t>). </a:t>
            </a:r>
          </a:p>
          <a:p>
            <a:pPr marL="0" lvl="1" defTabSz="471584">
              <a:lnSpc>
                <a:spcPct val="90000"/>
              </a:lnSpc>
              <a:spcBef>
                <a:spcPts val="306"/>
              </a:spcBef>
              <a:spcAft>
                <a:spcPts val="612"/>
              </a:spcAft>
              <a:buClr>
                <a:srgbClr val="EFEFEF"/>
              </a:buClr>
            </a:pPr>
            <a:r>
              <a:rPr lang="en-US" sz="1900" b="1" dirty="0" err="1">
                <a:gradFill>
                  <a:gsLst>
                    <a:gs pos="7619">
                      <a:srgbClr val="00188F"/>
                    </a:gs>
                    <a:gs pos="35000">
                      <a:srgbClr val="00188F"/>
                    </a:gs>
                  </a:gsLst>
                  <a:lin ang="5400000" scaled="0"/>
                </a:gradFill>
                <a:cs typeface="Segoe UI" pitchFamily="34" charset="0"/>
              </a:rPr>
              <a:t>Virtualização</a:t>
            </a:r>
            <a:r>
              <a:rPr lang="en-US" sz="1900" b="1" dirty="0">
                <a:gradFill>
                  <a:gsLst>
                    <a:gs pos="7619">
                      <a:srgbClr val="00188F"/>
                    </a:gs>
                    <a:gs pos="35000">
                      <a:srgbClr val="00188F"/>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Mecanismo</a:t>
            </a:r>
            <a:r>
              <a:rPr lang="en-US" sz="1900" dirty="0">
                <a:gradFill>
                  <a:gsLst>
                    <a:gs pos="19048">
                      <a:schemeClr val="tx1"/>
                    </a:gs>
                    <a:gs pos="65000">
                      <a:schemeClr val="tx1"/>
                    </a:gs>
                  </a:gsLst>
                  <a:lin ang="5400000" scaled="0"/>
                </a:gradFill>
                <a:cs typeface="Segoe UI" pitchFamily="34" charset="0"/>
              </a:rPr>
              <a:t> de container é um </a:t>
            </a:r>
            <a:r>
              <a:rPr lang="en-US" sz="1900" dirty="0" err="1">
                <a:gradFill>
                  <a:gsLst>
                    <a:gs pos="19048">
                      <a:schemeClr val="tx1"/>
                    </a:gs>
                    <a:gs pos="65000">
                      <a:schemeClr val="tx1"/>
                    </a:gs>
                  </a:gsLst>
                  <a:lin ang="5400000" scaled="0"/>
                </a:gradFill>
                <a:cs typeface="Segoe UI" pitchFamily="34" charset="0"/>
              </a:rPr>
              <a:t>mecanismo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muito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leve</a:t>
            </a:r>
            <a:r>
              <a:rPr lang="en-US" sz="1900" dirty="0">
                <a:gradFill>
                  <a:gsLst>
                    <a:gs pos="19048">
                      <a:schemeClr val="tx1"/>
                    </a:gs>
                    <a:gs pos="65000">
                      <a:schemeClr val="tx1"/>
                    </a:gs>
                  </a:gsLst>
                  <a:lin ang="5400000" scaled="0"/>
                </a:gradFill>
                <a:cs typeface="Segoe UI" pitchFamily="34" charset="0"/>
              </a:rPr>
              <a:t> de </a:t>
            </a:r>
            <a:r>
              <a:rPr lang="en-US" sz="1900" dirty="0" err="1">
                <a:gradFill>
                  <a:gsLst>
                    <a:gs pos="19048">
                      <a:schemeClr val="tx1"/>
                    </a:gs>
                    <a:gs pos="65000">
                      <a:schemeClr val="tx1"/>
                    </a:gs>
                  </a:gsLst>
                  <a:lin ang="5400000" scaled="0"/>
                </a:gradFill>
                <a:cs typeface="Segoe UI" pitchFamily="34" charset="0"/>
              </a:rPr>
              <a:t>virtualização</a:t>
            </a:r>
            <a:r>
              <a:rPr lang="en-US" sz="1900" dirty="0">
                <a:gradFill>
                  <a:gsLst>
                    <a:gs pos="19048">
                      <a:schemeClr val="tx1"/>
                    </a:gs>
                    <a:gs pos="65000">
                      <a:schemeClr val="tx1"/>
                    </a:gs>
                  </a:gsLst>
                  <a:lin ang="5400000" scaled="0"/>
                </a:gradFill>
                <a:cs typeface="Segoe UI" pitchFamily="34" charset="0"/>
              </a:rPr>
              <a:t> que </a:t>
            </a:r>
            <a:r>
              <a:rPr lang="en-US" sz="1900" dirty="0" err="1">
                <a:gradFill>
                  <a:gsLst>
                    <a:gs pos="19048">
                      <a:schemeClr val="tx1"/>
                    </a:gs>
                    <a:gs pos="65000">
                      <a:schemeClr val="tx1"/>
                    </a:gs>
                  </a:gsLst>
                  <a:lin ang="5400000" scaled="0"/>
                </a:gradFill>
                <a:cs typeface="Segoe UI" pitchFamily="34" charset="0"/>
              </a:rPr>
              <a:t>isola</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estas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dependências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por</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aplicação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empacotando</a:t>
            </a:r>
            <a:r>
              <a:rPr lang="en-US" sz="1900" dirty="0">
                <a:gradFill>
                  <a:gsLst>
                    <a:gs pos="19048">
                      <a:schemeClr val="tx1"/>
                    </a:gs>
                    <a:gs pos="65000">
                      <a:schemeClr val="tx1"/>
                    </a:gs>
                  </a:gsLst>
                  <a:lin ang="5400000" scaled="0"/>
                </a:gradFill>
                <a:cs typeface="Segoe UI" pitchFamily="34" charset="0"/>
              </a:rPr>
              <a:t>” em containers </a:t>
            </a:r>
            <a:r>
              <a:rPr lang="en-US" sz="1900" dirty="0" err="1">
                <a:gradFill>
                  <a:gsLst>
                    <a:gs pos="19048">
                      <a:schemeClr val="tx1"/>
                    </a:gs>
                    <a:gs pos="65000">
                      <a:schemeClr val="tx1"/>
                    </a:gs>
                  </a:gsLst>
                  <a:lin ang="5400000" scaled="0"/>
                </a:gradFill>
                <a:cs typeface="Segoe UI" pitchFamily="34" charset="0"/>
              </a:rPr>
              <a:t>virtuais</a:t>
            </a:r>
            <a:r>
              <a:rPr lang="en-US" sz="1900" dirty="0">
                <a:gradFill>
                  <a:gsLst>
                    <a:gs pos="19048">
                      <a:schemeClr val="tx1"/>
                    </a:gs>
                    <a:gs pos="65000">
                      <a:schemeClr val="tx1"/>
                    </a:gs>
                  </a:gsLst>
                  <a:lin ang="5400000" scaled="0"/>
                </a:gradFill>
                <a:cs typeface="Segoe UI" pitchFamily="34" charset="0"/>
              </a:rPr>
              <a:t>.</a:t>
            </a:r>
          </a:p>
          <a:p>
            <a:pPr marL="0" lvl="1" defTabSz="471584">
              <a:lnSpc>
                <a:spcPct val="90000"/>
              </a:lnSpc>
              <a:spcBef>
                <a:spcPts val="306"/>
              </a:spcBef>
              <a:spcAft>
                <a:spcPts val="612"/>
              </a:spcAft>
              <a:buClr>
                <a:srgbClr val="EFEFEF"/>
              </a:buClr>
            </a:pPr>
            <a:r>
              <a:rPr lang="en-US" sz="1900" b="1" dirty="0">
                <a:gradFill>
                  <a:gsLst>
                    <a:gs pos="7619">
                      <a:srgbClr val="00188F"/>
                    </a:gs>
                    <a:gs pos="35000">
                      <a:srgbClr val="00188F"/>
                    </a:gs>
                  </a:gsLst>
                  <a:lin ang="5400000" scaled="0"/>
                </a:gradFill>
                <a:cs typeface="Segoe UI" pitchFamily="34" charset="0"/>
              </a:rPr>
              <a:t>SO de Host </a:t>
            </a:r>
            <a:r>
              <a:rPr lang="en-US" sz="1900" b="1" dirty="0" err="1">
                <a:gradFill>
                  <a:gsLst>
                    <a:gs pos="7619">
                      <a:srgbClr val="00188F"/>
                    </a:gs>
                    <a:gs pos="35000">
                      <a:srgbClr val="00188F"/>
                    </a:gs>
                  </a:gsLst>
                  <a:lin ang="5400000" scaled="0"/>
                </a:gradFill>
                <a:cs typeface="Segoe UI" pitchFamily="34" charset="0"/>
              </a:rPr>
              <a:t>Compartilhado</a:t>
            </a:r>
            <a:r>
              <a:rPr lang="en-US" sz="1900" b="1" dirty="0">
                <a:gradFill>
                  <a:gsLst>
                    <a:gs pos="7619">
                      <a:srgbClr val="00188F"/>
                    </a:gs>
                    <a:gs pos="35000">
                      <a:srgbClr val="00188F"/>
                    </a:gs>
                  </a:gsLst>
                  <a:lin ang="5400000" scaled="0"/>
                </a:gradFill>
                <a:cs typeface="Segoe UI" pitchFamily="34" charset="0"/>
              </a:rPr>
              <a:t>: </a:t>
            </a:r>
            <a:r>
              <a:rPr lang="en-US" sz="1900" dirty="0">
                <a:gradFill>
                  <a:gsLst>
                    <a:gs pos="19048">
                      <a:schemeClr val="tx1"/>
                    </a:gs>
                    <a:gs pos="65000">
                      <a:schemeClr val="tx1"/>
                    </a:gs>
                  </a:gsLst>
                  <a:lin ang="5400000" scaled="0"/>
                </a:gradFill>
                <a:cs typeface="Segoe UI" pitchFamily="34" charset="0"/>
              </a:rPr>
              <a:t>Container </a:t>
            </a:r>
            <a:r>
              <a:rPr lang="en-US" sz="1900" dirty="0" err="1">
                <a:gradFill>
                  <a:gsLst>
                    <a:gs pos="19048">
                      <a:schemeClr val="tx1"/>
                    </a:gs>
                    <a:gs pos="65000">
                      <a:schemeClr val="tx1"/>
                    </a:gs>
                  </a:gsLst>
                  <a:lin ang="5400000" scaled="0"/>
                </a:gradFill>
                <a:cs typeface="Segoe UI" pitchFamily="34" charset="0"/>
              </a:rPr>
              <a:t>executa</a:t>
            </a:r>
            <a:r>
              <a:rPr lang="en-US" sz="1900" dirty="0">
                <a:gradFill>
                  <a:gsLst>
                    <a:gs pos="19048">
                      <a:schemeClr val="tx1"/>
                    </a:gs>
                    <a:gs pos="65000">
                      <a:schemeClr val="tx1"/>
                    </a:gs>
                  </a:gsLst>
                  <a:lin ang="5400000" scaled="0"/>
                </a:gradFill>
                <a:cs typeface="Segoe UI" pitchFamily="34" charset="0"/>
              </a:rPr>
              <a:t> em um </a:t>
            </a:r>
            <a:r>
              <a:rPr lang="en-US" sz="1900" dirty="0" err="1">
                <a:gradFill>
                  <a:gsLst>
                    <a:gs pos="19048">
                      <a:schemeClr val="tx1"/>
                    </a:gs>
                    <a:gs pos="65000">
                      <a:schemeClr val="tx1"/>
                    </a:gs>
                  </a:gsLst>
                  <a:lin ang="5400000" scaled="0"/>
                </a:gradFill>
                <a:cs typeface="Segoe UI" pitchFamily="34" charset="0"/>
              </a:rPr>
              <a:t>processo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isolado</a:t>
            </a:r>
            <a:r>
              <a:rPr lang="en-US" sz="1900" dirty="0">
                <a:gradFill>
                  <a:gsLst>
                    <a:gs pos="19048">
                      <a:schemeClr val="tx1"/>
                    </a:gs>
                    <a:gs pos="65000">
                      <a:schemeClr val="tx1"/>
                    </a:gs>
                  </a:gsLst>
                  <a:lin ang="5400000" scaled="0"/>
                </a:gradFill>
                <a:cs typeface="Segoe UI" pitchFamily="34" charset="0"/>
              </a:rPr>
              <a:t> no </a:t>
            </a:r>
            <a:r>
              <a:rPr lang="en-US" sz="1900" dirty="0" err="1">
                <a:gradFill>
                  <a:gsLst>
                    <a:gs pos="19048">
                      <a:schemeClr val="tx1"/>
                    </a:gs>
                    <a:gs pos="65000">
                      <a:schemeClr val="tx1"/>
                    </a:gs>
                  </a:gsLst>
                  <a:lin ang="5400000" scaled="0"/>
                </a:gradFill>
                <a:cs typeface="Segoe UI" pitchFamily="34" charset="0"/>
              </a:rPr>
              <a:t>espaço</a:t>
            </a:r>
            <a:r>
              <a:rPr lang="en-US" sz="1900" dirty="0">
                <a:gradFill>
                  <a:gsLst>
                    <a:gs pos="19048">
                      <a:schemeClr val="tx1"/>
                    </a:gs>
                    <a:gs pos="65000">
                      <a:schemeClr val="tx1"/>
                    </a:gs>
                  </a:gsLst>
                  <a:lin ang="5400000" scaled="0"/>
                </a:gradFill>
                <a:cs typeface="Segoe UI" pitchFamily="34" charset="0"/>
              </a:rPr>
              <a:t> de User Mode no SO do Host, </a:t>
            </a:r>
            <a:r>
              <a:rPr lang="en-US" sz="1900" dirty="0" err="1">
                <a:gradFill>
                  <a:gsLst>
                    <a:gs pos="19048">
                      <a:schemeClr val="tx1"/>
                    </a:gs>
                    <a:gs pos="65000">
                      <a:schemeClr val="tx1"/>
                    </a:gs>
                  </a:gsLst>
                  <a:lin ang="5400000" scaled="0"/>
                </a:gradFill>
                <a:cs typeface="Segoe UI" pitchFamily="34" charset="0"/>
              </a:rPr>
              <a:t>compartilhando</a:t>
            </a:r>
            <a:r>
              <a:rPr lang="en-US" sz="1900" dirty="0">
                <a:gradFill>
                  <a:gsLst>
                    <a:gs pos="19048">
                      <a:schemeClr val="tx1"/>
                    </a:gs>
                    <a:gs pos="65000">
                      <a:schemeClr val="tx1"/>
                    </a:gs>
                  </a:gsLst>
                  <a:lin ang="5400000" scaled="0"/>
                </a:gradFill>
                <a:cs typeface="Segoe UI" pitchFamily="34" charset="0"/>
              </a:rPr>
              <a:t> o kernel com outros containers.</a:t>
            </a:r>
          </a:p>
          <a:p>
            <a:pPr marL="0" lvl="1" defTabSz="471584">
              <a:lnSpc>
                <a:spcPct val="90000"/>
              </a:lnSpc>
              <a:spcBef>
                <a:spcPts val="306"/>
              </a:spcBef>
              <a:spcAft>
                <a:spcPts val="612"/>
              </a:spcAft>
              <a:buClr>
                <a:srgbClr val="EFEFEF"/>
              </a:buClr>
            </a:pPr>
            <a:r>
              <a:rPr lang="en-US" sz="1900" b="1" dirty="0" err="1">
                <a:gradFill>
                  <a:gsLst>
                    <a:gs pos="7619">
                      <a:srgbClr val="00188F"/>
                    </a:gs>
                    <a:gs pos="35000">
                      <a:srgbClr val="00188F"/>
                    </a:gs>
                  </a:gsLst>
                  <a:lin ang="5400000" scaled="0"/>
                </a:gradFill>
                <a:cs typeface="Segoe UI" pitchFamily="34" charset="0"/>
              </a:rPr>
              <a:t>Flexível</a:t>
            </a:r>
            <a:r>
              <a:rPr lang="en-US" sz="1900" b="1" dirty="0">
                <a:gradFill>
                  <a:gsLst>
                    <a:gs pos="7619">
                      <a:srgbClr val="00188F"/>
                    </a:gs>
                    <a:gs pos="35000">
                      <a:srgbClr val="00188F"/>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Diferenças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por</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baixo</a:t>
            </a:r>
            <a:r>
              <a:rPr lang="en-US" sz="1900" dirty="0">
                <a:gradFill>
                  <a:gsLst>
                    <a:gs pos="19048">
                      <a:schemeClr val="tx1"/>
                    </a:gs>
                    <a:gs pos="65000">
                      <a:schemeClr val="tx1"/>
                    </a:gs>
                  </a:gsLst>
                  <a:lin ang="5400000" scaled="0"/>
                </a:gradFill>
                <a:cs typeface="Segoe UI" pitchFamily="34" charset="0"/>
              </a:rPr>
              <a:t> do SO e Infraestrutura </a:t>
            </a:r>
            <a:r>
              <a:rPr lang="en-US" sz="1900" dirty="0" err="1">
                <a:gradFill>
                  <a:gsLst>
                    <a:gs pos="19048">
                      <a:schemeClr val="tx1"/>
                    </a:gs>
                    <a:gs pos="65000">
                      <a:schemeClr val="tx1"/>
                    </a:gs>
                  </a:gsLst>
                  <a:lin ang="5400000" scaled="0"/>
                </a:gradFill>
                <a:cs typeface="Segoe UI" pitchFamily="34" charset="0"/>
              </a:rPr>
              <a:t>são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abstraídas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permitindo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implantação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mais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ampla</a:t>
            </a:r>
            <a:endParaRPr lang="en-US" sz="1900" dirty="0">
              <a:gradFill>
                <a:gsLst>
                  <a:gs pos="19048">
                    <a:schemeClr val="tx1"/>
                  </a:gs>
                  <a:gs pos="65000">
                    <a:schemeClr val="tx1"/>
                  </a:gs>
                </a:gsLst>
                <a:lin ang="5400000" scaled="0"/>
              </a:gradFill>
              <a:cs typeface="Segoe UI" pitchFamily="34" charset="0"/>
            </a:endParaRPr>
          </a:p>
          <a:p>
            <a:pPr marL="0" lvl="1" defTabSz="471584">
              <a:lnSpc>
                <a:spcPct val="90000"/>
              </a:lnSpc>
              <a:spcBef>
                <a:spcPts val="306"/>
              </a:spcBef>
              <a:spcAft>
                <a:spcPts val="612"/>
              </a:spcAft>
              <a:buClr>
                <a:srgbClr val="EFEFEF"/>
              </a:buClr>
            </a:pPr>
            <a:r>
              <a:rPr lang="en-US" sz="1900" b="1" dirty="0" err="1">
                <a:gradFill>
                  <a:gsLst>
                    <a:gs pos="7619">
                      <a:srgbClr val="00188F"/>
                    </a:gs>
                    <a:gs pos="35000">
                      <a:srgbClr val="00188F"/>
                    </a:gs>
                  </a:gsLst>
                  <a:lin ang="5400000" scaled="0"/>
                </a:gradFill>
                <a:cs typeface="Segoe UI" pitchFamily="34" charset="0"/>
              </a:rPr>
              <a:t>Rápido</a:t>
            </a:r>
            <a:r>
              <a:rPr lang="en-US" sz="1900" b="1" dirty="0">
                <a:gradFill>
                  <a:gsLst>
                    <a:gs pos="7619">
                      <a:srgbClr val="00188F"/>
                    </a:gs>
                    <a:gs pos="35000">
                      <a:srgbClr val="00188F"/>
                    </a:gs>
                  </a:gsLst>
                  <a:lin ang="5400000" scaled="0"/>
                </a:gradFill>
                <a:cs typeface="Segoe UI" pitchFamily="34" charset="0"/>
              </a:rPr>
              <a:t>: </a:t>
            </a:r>
            <a:r>
              <a:rPr lang="en-US" sz="1900" dirty="0">
                <a:gradFill>
                  <a:gsLst>
                    <a:gs pos="19048">
                      <a:schemeClr val="tx1"/>
                    </a:gs>
                    <a:gs pos="65000">
                      <a:schemeClr val="tx1"/>
                    </a:gs>
                  </a:gsLst>
                  <a:lin ang="5400000" scaled="0"/>
                </a:gradFill>
                <a:cs typeface="Segoe UI" pitchFamily="34" charset="0"/>
              </a:rPr>
              <a:t>Containers </a:t>
            </a:r>
            <a:r>
              <a:rPr lang="en-US" sz="1900" dirty="0" err="1">
                <a:gradFill>
                  <a:gsLst>
                    <a:gs pos="19048">
                      <a:schemeClr val="tx1"/>
                    </a:gs>
                    <a:gs pos="65000">
                      <a:schemeClr val="tx1"/>
                    </a:gs>
                  </a:gsLst>
                  <a:lin ang="5400000" scaled="0"/>
                </a:gradFill>
                <a:cs typeface="Segoe UI" pitchFamily="34" charset="0"/>
              </a:rPr>
              <a:t>podem</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ser</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criados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quase</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instantaneamente</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permitindo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rapida</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escalabilidade</a:t>
            </a:r>
            <a:r>
              <a:rPr lang="en-US" sz="1900" dirty="0">
                <a:gradFill>
                  <a:gsLst>
                    <a:gs pos="19048">
                      <a:schemeClr val="tx1"/>
                    </a:gs>
                    <a:gs pos="65000">
                      <a:schemeClr val="tx1"/>
                    </a:gs>
                  </a:gsLst>
                  <a:lin ang="5400000" scaled="0"/>
                </a:gradFill>
                <a:cs typeface="Segoe UI" pitchFamily="34" charset="0"/>
              </a:rPr>
              <a:t> vertical e horizontal em </a:t>
            </a:r>
            <a:r>
              <a:rPr lang="en-US" sz="1900" dirty="0" err="1">
                <a:gradFill>
                  <a:gsLst>
                    <a:gs pos="19048">
                      <a:schemeClr val="tx1"/>
                    </a:gs>
                    <a:gs pos="65000">
                      <a:schemeClr val="tx1"/>
                    </a:gs>
                  </a:gsLst>
                  <a:lin ang="5400000" scaled="0"/>
                </a:gradFill>
                <a:cs typeface="Segoe UI" pitchFamily="34" charset="0"/>
              </a:rPr>
              <a:t>resposta</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às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demandas</a:t>
            </a:r>
            <a:r>
              <a:rPr lang="en-US" sz="1900" dirty="0">
                <a:gradFill>
                  <a:gsLst>
                    <a:gs pos="19048">
                      <a:schemeClr val="tx1"/>
                    </a:gs>
                    <a:gs pos="65000">
                      <a:schemeClr val="tx1"/>
                    </a:gs>
                  </a:gsLst>
                  <a:lin ang="5400000" scaled="0"/>
                </a:gradFill>
                <a:cs typeface="Segoe UI" pitchFamily="34" charset="0"/>
              </a:rPr>
              <a:t>.</a:t>
            </a:r>
          </a:p>
        </p:txBody>
      </p:sp>
      <p:sp>
        <p:nvSpPr>
          <p:cNvPr id="8" name="TextBox 7"/>
          <p:cNvSpPr txBox="1"/>
          <p:nvPr/>
        </p:nvSpPr>
        <p:spPr>
          <a:xfrm rot="16200000">
            <a:off x="9891757" y="344060"/>
            <a:ext cx="1138773" cy="3051605"/>
          </a:xfrm>
          <a:prstGeom prst="rect">
            <a:avLst/>
          </a:prstGeom>
          <a:noFill/>
        </p:spPr>
        <p:txBody>
          <a:bodyPr wrap="none" lIns="182880" tIns="146304" rIns="182880" bIns="146304" rtlCol="0">
            <a:spAutoFit/>
          </a:bodyPr>
          <a:lstStyle/>
          <a:p>
            <a:pPr>
              <a:lnSpc>
                <a:spcPct val="90000"/>
              </a:lnSpc>
              <a:spcAft>
                <a:spcPts val="600"/>
              </a:spcAft>
            </a:pPr>
            <a:r>
              <a:rPr lang="en-US" sz="19900" dirty="0">
                <a:gradFill>
                  <a:gsLst>
                    <a:gs pos="79817">
                      <a:schemeClr val="accent2"/>
                    </a:gs>
                    <a:gs pos="30000">
                      <a:schemeClr val="accent2"/>
                    </a:gs>
                  </a:gsLst>
                  <a:lin ang="5400000" scaled="0"/>
                </a:gradFill>
              </a:rPr>
              <a:t>}</a:t>
            </a:r>
            <a:endParaRPr lang="en-US" sz="2400" dirty="0">
              <a:gradFill>
                <a:gsLst>
                  <a:gs pos="79817">
                    <a:schemeClr val="accent2"/>
                  </a:gs>
                  <a:gs pos="30000">
                    <a:schemeClr val="accent2"/>
                  </a:gs>
                </a:gsLst>
                <a:lin ang="5400000" scaled="0"/>
              </a:gradFill>
            </a:endParaRPr>
          </a:p>
        </p:txBody>
      </p:sp>
      <p:sp>
        <p:nvSpPr>
          <p:cNvPr id="9" name="TextBox 8"/>
          <p:cNvSpPr txBox="1"/>
          <p:nvPr/>
        </p:nvSpPr>
        <p:spPr>
          <a:xfrm>
            <a:off x="9721360" y="1094508"/>
            <a:ext cx="16950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Container</a:t>
            </a:r>
          </a:p>
        </p:txBody>
      </p:sp>
      <p:sp>
        <p:nvSpPr>
          <p:cNvPr id="10" name="Rectangle 9"/>
          <p:cNvSpPr/>
          <p:nvPr/>
        </p:nvSpPr>
        <p:spPr bwMode="auto">
          <a:xfrm>
            <a:off x="6803787" y="2233481"/>
            <a:ext cx="5057216" cy="416731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946490" y="2439248"/>
            <a:ext cx="2330245" cy="1465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A</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1600" dirty="0" err="1">
                <a:gradFill>
                  <a:gsLst>
                    <a:gs pos="0">
                      <a:srgbClr val="FFFFFF"/>
                    </a:gs>
                    <a:gs pos="100000">
                      <a:srgbClr val="FFFFFF"/>
                    </a:gs>
                  </a:gsLst>
                  <a:lin ang="5400000" scaled="0"/>
                </a:gradFill>
                <a:ea typeface="Segoe UI" pitchFamily="34" charset="0"/>
                <a:cs typeface="Segoe UI" pitchFamily="34" charset="0"/>
              </a:rPr>
              <a:t>Binários</a:t>
            </a:r>
            <a:r>
              <a:rPr lang="en-US" sz="1600" dirty="0">
                <a:gradFill>
                  <a:gsLst>
                    <a:gs pos="0">
                      <a:srgbClr val="FFFFFF"/>
                    </a:gs>
                    <a:gs pos="100000">
                      <a:srgbClr val="FFFFFF"/>
                    </a:gs>
                  </a:gsLst>
                  <a:lin ang="5400000" scaled="0"/>
                </a:gradFill>
                <a:ea typeface="Segoe UI" pitchFamily="34" charset="0"/>
                <a:cs typeface="Segoe UI" pitchFamily="34" charset="0"/>
              </a:rPr>
              <a:t>/</a:t>
            </a:r>
            <a:r>
              <a:rPr lang="en-US" sz="1600" dirty="0" err="1">
                <a:gradFill>
                  <a:gsLst>
                    <a:gs pos="0">
                      <a:srgbClr val="FFFFFF"/>
                    </a:gs>
                    <a:gs pos="100000">
                      <a:srgbClr val="FFFFFF"/>
                    </a:gs>
                  </a:gsLst>
                  <a:lin ang="5400000" scaled="0"/>
                </a:gradFill>
                <a:ea typeface="Segoe UI" pitchFamily="34" charset="0"/>
                <a:cs typeface="Segoe UI" pitchFamily="34" charset="0"/>
              </a:rPr>
              <a:t>Bibliotecas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403746" y="2439248"/>
            <a:ext cx="2330245" cy="1465051"/>
          </a:xfrm>
          <a:prstGeom prst="rect">
            <a:avLst/>
          </a:prstGeom>
          <a:solidFill>
            <a:schemeClr val="tx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chemeClr val="tx1"/>
                    </a:gs>
                    <a:gs pos="100000">
                      <a:schemeClr val="tx1"/>
                    </a:gs>
                  </a:gsLst>
                  <a:lin ang="5400000" scaled="0"/>
                </a:gradFill>
                <a:ea typeface="Segoe UI" pitchFamily="34" charset="0"/>
                <a:cs typeface="Segoe UI" pitchFamily="34" charset="0"/>
              </a:rPr>
              <a:t>App B</a:t>
            </a:r>
            <a:br>
              <a:rPr lang="en-US" sz="2400" dirty="0">
                <a:gradFill>
                  <a:gsLst>
                    <a:gs pos="0">
                      <a:schemeClr val="tx1"/>
                    </a:gs>
                    <a:gs pos="100000">
                      <a:schemeClr val="tx1"/>
                    </a:gs>
                  </a:gsLst>
                  <a:lin ang="5400000" scaled="0"/>
                </a:gradFill>
                <a:ea typeface="Segoe UI" pitchFamily="34" charset="0"/>
                <a:cs typeface="Segoe UI" pitchFamily="34" charset="0"/>
              </a:rPr>
            </a:br>
            <a:r>
              <a:rPr lang="en-US" sz="1600" dirty="0" err="1">
                <a:gradFill>
                  <a:gsLst>
                    <a:gs pos="0">
                      <a:schemeClr val="tx1"/>
                    </a:gs>
                    <a:gs pos="100000">
                      <a:schemeClr val="tx1"/>
                    </a:gs>
                  </a:gsLst>
                  <a:lin ang="5400000" scaled="0"/>
                </a:gradFill>
                <a:ea typeface="Segoe UI" pitchFamily="34" charset="0"/>
                <a:cs typeface="Segoe UI" pitchFamily="34" charset="0"/>
              </a:rPr>
              <a:t>Binários</a:t>
            </a:r>
            <a:r>
              <a:rPr lang="en-US" sz="1600" dirty="0">
                <a:gradFill>
                  <a:gsLst>
                    <a:gs pos="0">
                      <a:schemeClr val="tx1"/>
                    </a:gs>
                    <a:gs pos="100000">
                      <a:schemeClr val="tx1"/>
                    </a:gs>
                  </a:gsLst>
                  <a:lin ang="5400000" scaled="0"/>
                </a:gradFill>
                <a:ea typeface="Segoe UI" pitchFamily="34" charset="0"/>
                <a:cs typeface="Segoe UI" pitchFamily="34" charset="0"/>
              </a:rPr>
              <a:t>/</a:t>
            </a:r>
            <a:r>
              <a:rPr lang="en-US" sz="1600" dirty="0" err="1">
                <a:gradFill>
                  <a:gsLst>
                    <a:gs pos="0">
                      <a:schemeClr val="tx1"/>
                    </a:gs>
                    <a:gs pos="100000">
                      <a:schemeClr val="tx1"/>
                    </a:gs>
                  </a:gsLst>
                  <a:lin ang="5400000" scaled="0"/>
                </a:gradFill>
                <a:ea typeface="Segoe UI" pitchFamily="34" charset="0"/>
                <a:cs typeface="Segoe UI" pitchFamily="34" charset="0"/>
              </a:rPr>
              <a:t>Bibliotecas</a:t>
            </a:r>
            <a:endParaRPr lang="en-US" sz="2000" dirty="0">
              <a:gradFill>
                <a:gsLst>
                  <a:gs pos="0">
                    <a:schemeClr val="tx1"/>
                  </a:gs>
                  <a:gs pos="100000">
                    <a:schemeClr val="tx1"/>
                  </a:gs>
                </a:gsLst>
                <a:lin ang="5400000" scaled="0"/>
              </a:gradFill>
              <a:ea typeface="Segoe UI" pitchFamily="34" charset="0"/>
              <a:cs typeface="Segoe UI" pitchFamily="34" charset="0"/>
            </a:endParaRPr>
          </a:p>
        </p:txBody>
      </p:sp>
      <p:sp>
        <p:nvSpPr>
          <p:cNvPr id="17" name="Rectangle 16"/>
          <p:cNvSpPr/>
          <p:nvPr/>
        </p:nvSpPr>
        <p:spPr bwMode="auto">
          <a:xfrm>
            <a:off x="6946490" y="4038222"/>
            <a:ext cx="4787501" cy="6880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Camada</a:t>
            </a:r>
            <a:r>
              <a:rPr lang="en-US" sz="2000" dirty="0">
                <a:gradFill>
                  <a:gsLst>
                    <a:gs pos="0">
                      <a:srgbClr val="FFFFFF"/>
                    </a:gs>
                    <a:gs pos="100000">
                      <a:srgbClr val="FFFFFF"/>
                    </a:gs>
                  </a:gsLst>
                  <a:lin ang="5400000" scaled="0"/>
                </a:gradFill>
                <a:ea typeface="Segoe UI" pitchFamily="34" charset="0"/>
                <a:cs typeface="Segoe UI" pitchFamily="34" charset="0"/>
              </a:rPr>
              <a:t> de </a:t>
            </a:r>
            <a:r>
              <a:rPr lang="en-US" sz="2000" dirty="0" err="1">
                <a:gradFill>
                  <a:gsLst>
                    <a:gs pos="0">
                      <a:srgbClr val="FFFFFF"/>
                    </a:gs>
                    <a:gs pos="100000">
                      <a:srgbClr val="FFFFFF"/>
                    </a:gs>
                  </a:gsLst>
                  <a:lin ang="5400000" scaled="0"/>
                </a:gradFill>
                <a:ea typeface="Segoe UI" pitchFamily="34" charset="0"/>
                <a:cs typeface="Segoe UI" pitchFamily="34" charset="0"/>
              </a:rPr>
              <a:t>gerenciamento</a:t>
            </a:r>
            <a:r>
              <a:rPr lang="en-US" sz="2000" dirty="0">
                <a:gradFill>
                  <a:gsLst>
                    <a:gs pos="0">
                      <a:srgbClr val="FFFFFF"/>
                    </a:gs>
                    <a:gs pos="100000">
                      <a:srgbClr val="FFFFFF"/>
                    </a:gs>
                  </a:gsLst>
                  <a:lin ang="5400000" scaled="0"/>
                </a:gradFill>
                <a:ea typeface="Segoe UI" pitchFamily="34" charset="0"/>
                <a:cs typeface="Segoe UI" pitchFamily="34" charset="0"/>
              </a:rPr>
              <a:t> de container</a:t>
            </a:r>
          </a:p>
        </p:txBody>
      </p:sp>
      <p:sp>
        <p:nvSpPr>
          <p:cNvPr id="18" name="Rectangle 17"/>
          <p:cNvSpPr/>
          <p:nvPr/>
        </p:nvSpPr>
        <p:spPr bwMode="auto">
          <a:xfrm>
            <a:off x="6946490" y="4808528"/>
            <a:ext cx="4787501" cy="6880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SO Host</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com </a:t>
            </a:r>
            <a:r>
              <a:rPr lang="en-US" sz="1600" dirty="0" err="1">
                <a:gradFill>
                  <a:gsLst>
                    <a:gs pos="0">
                      <a:srgbClr val="FFFFFF"/>
                    </a:gs>
                    <a:gs pos="100000">
                      <a:srgbClr val="FFFFFF"/>
                    </a:gs>
                  </a:gsLst>
                  <a:lin ang="5400000" scaled="0"/>
                </a:gradFill>
                <a:ea typeface="Segoe UI" pitchFamily="34" charset="0"/>
                <a:cs typeface="Segoe UI" pitchFamily="34" charset="0"/>
              </a:rPr>
              <a:t>suporte</a:t>
            </a:r>
            <a:r>
              <a:rPr lang="en-US" sz="1600" dirty="0">
                <a:gradFill>
                  <a:gsLst>
                    <a:gs pos="0">
                      <a:srgbClr val="FFFFFF"/>
                    </a:gs>
                    <a:gs pos="100000">
                      <a:srgbClr val="FFFFFF"/>
                    </a:gs>
                  </a:gsLst>
                  <a:lin ang="5400000" scaled="0"/>
                </a:gradFill>
                <a:ea typeface="Segoe UI" pitchFamily="34" charset="0"/>
                <a:cs typeface="Segoe UI" pitchFamily="34" charset="0"/>
              </a:rPr>
              <a:t> para containers</a:t>
            </a:r>
          </a:p>
        </p:txBody>
      </p:sp>
      <p:sp>
        <p:nvSpPr>
          <p:cNvPr id="19" name="Rectangle 18"/>
          <p:cNvSpPr/>
          <p:nvPr/>
        </p:nvSpPr>
        <p:spPr bwMode="auto">
          <a:xfrm>
            <a:off x="6946490" y="5578834"/>
            <a:ext cx="4787501" cy="688044"/>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Servidor</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9364980" y="2400300"/>
            <a:ext cx="2392680" cy="1503999"/>
          </a:xfrm>
          <a:prstGeom prst="rect">
            <a:avLst/>
          </a:prstGeom>
          <a:noFill/>
          <a:ln w="666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138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
                                            <p:txEl>
                                              <p:pRg st="1" end="1"/>
                                            </p:txEl>
                                          </p:spTgt>
                                        </p:tgtEl>
                                        <p:attrNameLst>
                                          <p:attrName>style.visibility</p:attrName>
                                        </p:attrNameLst>
                                      </p:cBhvr>
                                      <p:to>
                                        <p:strVal val="visible"/>
                                      </p:to>
                                    </p:set>
                                    <p:animEffect transition="in" filter="fade">
                                      <p:cBhvr>
                                        <p:cTn id="7" dur="500"/>
                                        <p:tgtEl>
                                          <p:spTgt spid="64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5">
                                            <p:txEl>
                                              <p:pRg st="2" end="2"/>
                                            </p:txEl>
                                          </p:spTgt>
                                        </p:tgtEl>
                                        <p:attrNameLst>
                                          <p:attrName>style.visibility</p:attrName>
                                        </p:attrNameLst>
                                      </p:cBhvr>
                                      <p:to>
                                        <p:strVal val="visible"/>
                                      </p:to>
                                    </p:set>
                                    <p:animEffect transition="in" filter="fade">
                                      <p:cBhvr>
                                        <p:cTn id="12" dur="500"/>
                                        <p:tgtEl>
                                          <p:spTgt spid="6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5">
                                            <p:txEl>
                                              <p:pRg st="3" end="3"/>
                                            </p:txEl>
                                          </p:spTgt>
                                        </p:tgtEl>
                                        <p:attrNameLst>
                                          <p:attrName>style.visibility</p:attrName>
                                        </p:attrNameLst>
                                      </p:cBhvr>
                                      <p:to>
                                        <p:strVal val="visible"/>
                                      </p:to>
                                    </p:set>
                                    <p:animEffect transition="in" filter="fade">
                                      <p:cBhvr>
                                        <p:cTn id="17" dur="500"/>
                                        <p:tgtEl>
                                          <p:spTgt spid="64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5">
                                            <p:txEl>
                                              <p:pRg st="4" end="4"/>
                                            </p:txEl>
                                          </p:spTgt>
                                        </p:tgtEl>
                                        <p:attrNameLst>
                                          <p:attrName>style.visibility</p:attrName>
                                        </p:attrNameLst>
                                      </p:cBhvr>
                                      <p:to>
                                        <p:strVal val="visible"/>
                                      </p:to>
                                    </p:set>
                                    <p:animEffect transition="in" filter="fade">
                                      <p:cBhvr>
                                        <p:cTn id="22" dur="500"/>
                                        <p:tgtEl>
                                          <p:spTgt spid="6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Arrow: Right 248">
            <a:extLst>
              <a:ext uri="{FF2B5EF4-FFF2-40B4-BE49-F238E27FC236}">
                <a16:creationId xmlns:a16="http://schemas.microsoft.com/office/drawing/2014/main" id="{27353012-433B-45E0-AA12-EE6058B49DBD}"/>
              </a:ext>
            </a:extLst>
          </p:cNvPr>
          <p:cNvSpPr/>
          <p:nvPr/>
        </p:nvSpPr>
        <p:spPr bwMode="auto">
          <a:xfrm>
            <a:off x="2080891" y="2421701"/>
            <a:ext cx="4138593" cy="2587707"/>
          </a:xfrm>
          <a:prstGeom prst="rightArrow">
            <a:avLst>
              <a:gd name="adj1" fmla="val 50000"/>
              <a:gd name="adj2" fmla="val 38916"/>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extLst>
              <a:ext uri="{FF2B5EF4-FFF2-40B4-BE49-F238E27FC236}">
                <a16:creationId xmlns:a16="http://schemas.microsoft.com/office/drawing/2014/main" id="{93B07DD3-39D2-4342-9FC2-374ED2C2324A}"/>
              </a:ext>
            </a:extLst>
          </p:cNvPr>
          <p:cNvSpPr/>
          <p:nvPr/>
        </p:nvSpPr>
        <p:spPr bwMode="auto">
          <a:xfrm>
            <a:off x="0" y="0"/>
            <a:ext cx="4846651" cy="699452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7" name="Picture 186">
            <a:extLst>
              <a:ext uri="{FF2B5EF4-FFF2-40B4-BE49-F238E27FC236}">
                <a16:creationId xmlns:a16="http://schemas.microsoft.com/office/drawing/2014/main" id="{681020DD-F646-450B-8A73-86F3FA2898C8}"/>
              </a:ext>
            </a:extLst>
          </p:cNvPr>
          <p:cNvPicPr>
            <a:picLocks noChangeAspect="1"/>
          </p:cNvPicPr>
          <p:nvPr/>
        </p:nvPicPr>
        <p:blipFill>
          <a:blip r:embed="rId3"/>
          <a:stretch>
            <a:fillRect/>
          </a:stretch>
        </p:blipFill>
        <p:spPr>
          <a:xfrm>
            <a:off x="886609" y="2276007"/>
            <a:ext cx="3073432" cy="2602107"/>
          </a:xfrm>
          <a:prstGeom prst="rect">
            <a:avLst/>
          </a:prstGeom>
        </p:spPr>
      </p:pic>
      <p:sp>
        <p:nvSpPr>
          <p:cNvPr id="257" name="Title 1">
            <a:extLst>
              <a:ext uri="{FF2B5EF4-FFF2-40B4-BE49-F238E27FC236}">
                <a16:creationId xmlns:a16="http://schemas.microsoft.com/office/drawing/2014/main" id="{02EA7CED-A196-4683-904B-351B5C94629F}"/>
              </a:ext>
            </a:extLst>
          </p:cNvPr>
          <p:cNvSpPr>
            <a:spLocks noGrp="1"/>
          </p:cNvSpPr>
          <p:nvPr>
            <p:ph type="title"/>
          </p:nvPr>
        </p:nvSpPr>
        <p:spPr>
          <a:xfrm>
            <a:off x="274702" y="223085"/>
            <a:ext cx="11889564" cy="917575"/>
          </a:xfrm>
        </p:spPr>
        <p:txBody>
          <a:bodyPr/>
          <a:lstStyle/>
          <a:p>
            <a:endParaRPr lang="en-US" sz="4000" dirty="0"/>
          </a:p>
        </p:txBody>
      </p:sp>
      <p:pic>
        <p:nvPicPr>
          <p:cNvPr id="3" name="Picture 2">
            <a:extLst>
              <a:ext uri="{FF2B5EF4-FFF2-40B4-BE49-F238E27FC236}">
                <a16:creationId xmlns:a16="http://schemas.microsoft.com/office/drawing/2014/main" id="{B6E9DB97-AF44-4186-9D3E-97A38A149BE3}"/>
              </a:ext>
            </a:extLst>
          </p:cNvPr>
          <p:cNvPicPr>
            <a:picLocks noChangeAspect="1"/>
          </p:cNvPicPr>
          <p:nvPr/>
        </p:nvPicPr>
        <p:blipFill>
          <a:blip r:embed="rId4"/>
          <a:stretch>
            <a:fillRect/>
          </a:stretch>
        </p:blipFill>
        <p:spPr>
          <a:xfrm>
            <a:off x="6401115" y="1577043"/>
            <a:ext cx="5436218" cy="3696160"/>
          </a:xfrm>
          <a:prstGeom prst="rect">
            <a:avLst/>
          </a:prstGeom>
        </p:spPr>
      </p:pic>
    </p:spTree>
    <p:extLst>
      <p:ext uri="{BB962C8B-B14F-4D97-AF65-F5344CB8AC3E}">
        <p14:creationId xmlns:p14="http://schemas.microsoft.com/office/powerpoint/2010/main" val="3828899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6="http://schemas.microsoft.com/office/drawing/2014/main" xmlns:p14="http://schemas.microsoft.com/office/powerpoint/2010/main"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608B-2C42-4391-B402-CC19568B7CF6}"/>
              </a:ext>
            </a:extLst>
          </p:cNvPr>
          <p:cNvSpPr>
            <a:spLocks noGrp="1"/>
          </p:cNvSpPr>
          <p:nvPr>
            <p:ph type="title"/>
          </p:nvPr>
        </p:nvSpPr>
        <p:spPr/>
        <p:txBody>
          <a:bodyPr/>
          <a:lstStyle/>
          <a:p>
            <a:r>
              <a:rPr lang="en-US" dirty="0"/>
              <a:t>Diagrama de implantação do Windows</a:t>
            </a:r>
          </a:p>
        </p:txBody>
      </p:sp>
      <p:pic>
        <p:nvPicPr>
          <p:cNvPr id="3" name="Picture 2">
            <a:extLst>
              <a:ext uri="{FF2B5EF4-FFF2-40B4-BE49-F238E27FC236}">
                <a16:creationId xmlns:a16="http://schemas.microsoft.com/office/drawing/2014/main" id="{093A779A-5B98-4586-A3CA-A11FF5E15F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37" y="3116262"/>
            <a:ext cx="8772525" cy="3409950"/>
          </a:xfrm>
          <a:prstGeom prst="rect">
            <a:avLst/>
          </a:prstGeom>
        </p:spPr>
      </p:pic>
      <p:pic>
        <p:nvPicPr>
          <p:cNvPr id="4" name="Picture 3">
            <a:extLst>
              <a:ext uri="{FF2B5EF4-FFF2-40B4-BE49-F238E27FC236}">
                <a16:creationId xmlns:a16="http://schemas.microsoft.com/office/drawing/2014/main" id="{A5A5A33F-4260-471D-9C8D-755E68B68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4487862"/>
            <a:ext cx="1798454" cy="1491514"/>
          </a:xfrm>
          <a:prstGeom prst="rect">
            <a:avLst/>
          </a:prstGeom>
        </p:spPr>
      </p:pic>
      <p:pic>
        <p:nvPicPr>
          <p:cNvPr id="5" name="Picture 4">
            <a:extLst>
              <a:ext uri="{FF2B5EF4-FFF2-40B4-BE49-F238E27FC236}">
                <a16:creationId xmlns:a16="http://schemas.microsoft.com/office/drawing/2014/main" id="{89685038-F538-49C3-98B5-74FA14AE2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191" y="4371430"/>
            <a:ext cx="1810607" cy="1492276"/>
          </a:xfrm>
          <a:prstGeom prst="rect">
            <a:avLst/>
          </a:prstGeom>
        </p:spPr>
      </p:pic>
      <p:pic>
        <p:nvPicPr>
          <p:cNvPr id="6" name="Picture 5">
            <a:extLst>
              <a:ext uri="{FF2B5EF4-FFF2-40B4-BE49-F238E27FC236}">
                <a16:creationId xmlns:a16="http://schemas.microsoft.com/office/drawing/2014/main" id="{AB4F78AF-929C-43F4-A266-92A22AD7DE43}"/>
              </a:ext>
            </a:extLst>
          </p:cNvPr>
          <p:cNvPicPr>
            <a:picLocks noChangeAspect="1"/>
          </p:cNvPicPr>
          <p:nvPr/>
        </p:nvPicPr>
        <p:blipFill>
          <a:blip r:embed="rId6"/>
          <a:stretch>
            <a:fillRect/>
          </a:stretch>
        </p:blipFill>
        <p:spPr>
          <a:xfrm>
            <a:off x="5485308" y="1212849"/>
            <a:ext cx="2514600" cy="1645329"/>
          </a:xfrm>
          <a:prstGeom prst="rect">
            <a:avLst/>
          </a:prstGeom>
        </p:spPr>
      </p:pic>
      <p:cxnSp>
        <p:nvCxnSpPr>
          <p:cNvPr id="8" name="Straight Arrow Connector 7">
            <a:extLst>
              <a:ext uri="{FF2B5EF4-FFF2-40B4-BE49-F238E27FC236}">
                <a16:creationId xmlns:a16="http://schemas.microsoft.com/office/drawing/2014/main" id="{21F689F9-AE20-4D1D-8D7B-C2E64044F95C}"/>
              </a:ext>
            </a:extLst>
          </p:cNvPr>
          <p:cNvCxnSpPr>
            <a:stCxn id="6" idx="2"/>
          </p:cNvCxnSpPr>
          <p:nvPr/>
        </p:nvCxnSpPr>
        <p:spPr>
          <a:xfrm>
            <a:off x="6742608" y="2858178"/>
            <a:ext cx="0" cy="4866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60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p:nvPr/>
        </p:nvSpPr>
        <p:spPr>
          <a:xfrm>
            <a:off x="2739129" y="208341"/>
            <a:ext cx="6958216" cy="608681"/>
          </a:xfrm>
          <a:prstGeom prst="rect">
            <a:avLst/>
          </a:prstGeom>
          <a:noFill/>
          <a:ln>
            <a:noFill/>
          </a:ln>
        </p:spPr>
        <p:txBody>
          <a:bodyPr wrap="square" lIns="124327" tIns="124327" rIns="124327" bIns="124327" anchor="t" anchorCtr="0">
            <a:noAutofit/>
          </a:bodyPr>
          <a:lstStyle/>
          <a:p>
            <a:pPr algn="ctr">
              <a:lnSpc>
                <a:spcPct val="130000"/>
              </a:lnSpc>
              <a:buClr>
                <a:schemeClr val="dk1"/>
              </a:buClr>
            </a:pPr>
            <a:endParaRPr sz="2448"/>
          </a:p>
        </p:txBody>
      </p:sp>
      <p:sp>
        <p:nvSpPr>
          <p:cNvPr id="202" name="Shape 202"/>
          <p:cNvSpPr txBox="1"/>
          <p:nvPr/>
        </p:nvSpPr>
        <p:spPr>
          <a:xfrm>
            <a:off x="3332375" y="1980766"/>
            <a:ext cx="5806537" cy="438560"/>
          </a:xfrm>
          <a:prstGeom prst="rect">
            <a:avLst/>
          </a:prstGeom>
          <a:solidFill>
            <a:srgbClr val="3F9C35"/>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Catálogo de serviços</a:t>
            </a:r>
          </a:p>
          <a:p>
            <a:pPr algn="ctr">
              <a:buClr>
                <a:srgbClr val="FFFFFF"/>
              </a:buClr>
              <a:buSzPct val="25000"/>
            </a:pPr>
            <a:r>
              <a:rPr lang="en" sz="1224">
                <a:solidFill>
                  <a:srgbClr val="FFFFFF"/>
                </a:solidFill>
                <a:latin typeface="Droid Sans"/>
                <a:ea typeface="Droid Sans"/>
                <a:cs typeface="Droid Sans"/>
                <a:sym typeface="Droid Sans"/>
              </a:rPr>
              <a:t>(runtimes de linguagem, middleware, bancos de dados,...)</a:t>
            </a:r>
          </a:p>
        </p:txBody>
      </p:sp>
      <p:sp>
        <p:nvSpPr>
          <p:cNvPr id="203" name="Shape 203"/>
          <p:cNvSpPr txBox="1"/>
          <p:nvPr/>
        </p:nvSpPr>
        <p:spPr>
          <a:xfrm>
            <a:off x="3332375" y="1611878"/>
            <a:ext cx="5806537" cy="316987"/>
          </a:xfrm>
          <a:prstGeom prst="rect">
            <a:avLst/>
          </a:prstGeom>
          <a:solidFill>
            <a:srgbClr val="3F9C35"/>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Auto-serviço</a:t>
            </a:r>
          </a:p>
        </p:txBody>
      </p:sp>
      <p:sp>
        <p:nvSpPr>
          <p:cNvPr id="204" name="Shape 204"/>
          <p:cNvSpPr txBox="1"/>
          <p:nvPr/>
        </p:nvSpPr>
        <p:spPr>
          <a:xfrm>
            <a:off x="3332375" y="2868712"/>
            <a:ext cx="5806537" cy="476909"/>
          </a:xfrm>
          <a:prstGeom prst="rect">
            <a:avLst/>
          </a:prstGeom>
          <a:solidFill>
            <a:srgbClr val="3F9C35"/>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Gerenciamento do ciclo de vida do aplicativo</a:t>
            </a:r>
          </a:p>
          <a:p>
            <a:pPr algn="ctr">
              <a:buClr>
                <a:srgbClr val="FFFFFF"/>
              </a:buClr>
              <a:buSzPct val="25000"/>
            </a:pPr>
            <a:r>
              <a:rPr lang="en" sz="1224">
                <a:solidFill>
                  <a:srgbClr val="FFFFFF"/>
                </a:solidFill>
                <a:latin typeface="Droid Sans"/>
                <a:ea typeface="Droid Sans"/>
                <a:cs typeface="Droid Sans"/>
                <a:sym typeface="Droid Sans"/>
              </a:rPr>
              <a:t>(CI/CD)</a:t>
            </a:r>
          </a:p>
        </p:txBody>
      </p:sp>
      <p:sp>
        <p:nvSpPr>
          <p:cNvPr id="205" name="Shape 205"/>
          <p:cNvSpPr txBox="1"/>
          <p:nvPr/>
        </p:nvSpPr>
        <p:spPr>
          <a:xfrm>
            <a:off x="3332375" y="2471915"/>
            <a:ext cx="2860228" cy="356152"/>
          </a:xfrm>
          <a:prstGeom prst="rect">
            <a:avLst/>
          </a:prstGeom>
          <a:solidFill>
            <a:srgbClr val="3F9C35"/>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Automação de compilação</a:t>
            </a:r>
          </a:p>
        </p:txBody>
      </p:sp>
      <p:sp>
        <p:nvSpPr>
          <p:cNvPr id="206" name="Shape 206"/>
          <p:cNvSpPr txBox="1"/>
          <p:nvPr/>
        </p:nvSpPr>
        <p:spPr>
          <a:xfrm>
            <a:off x="6267383" y="2475578"/>
            <a:ext cx="2860228" cy="356152"/>
          </a:xfrm>
          <a:prstGeom prst="rect">
            <a:avLst/>
          </a:prstGeom>
          <a:solidFill>
            <a:srgbClr val="3F9C35"/>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Automação de implantação</a:t>
            </a:r>
          </a:p>
        </p:txBody>
      </p:sp>
      <p:cxnSp>
        <p:nvCxnSpPr>
          <p:cNvPr id="207" name="Shape 207"/>
          <p:cNvCxnSpPr/>
          <p:nvPr/>
        </p:nvCxnSpPr>
        <p:spPr>
          <a:xfrm>
            <a:off x="610555" y="6060204"/>
            <a:ext cx="2587301" cy="0"/>
          </a:xfrm>
          <a:prstGeom prst="straightConnector1">
            <a:avLst/>
          </a:prstGeom>
          <a:noFill/>
          <a:ln w="9525" cap="flat" cmpd="sng">
            <a:solidFill>
              <a:srgbClr val="6AA84F"/>
            </a:solidFill>
            <a:prstDash val="solid"/>
            <a:round/>
            <a:headEnd type="none" w="lg" len="lg"/>
            <a:tailEnd type="none" w="lg" len="lg"/>
          </a:ln>
        </p:spPr>
      </p:cxnSp>
      <p:grpSp>
        <p:nvGrpSpPr>
          <p:cNvPr id="208" name="Shape 208"/>
          <p:cNvGrpSpPr/>
          <p:nvPr/>
        </p:nvGrpSpPr>
        <p:grpSpPr>
          <a:xfrm>
            <a:off x="3332375" y="1267671"/>
            <a:ext cx="5806537" cy="266830"/>
            <a:chOff x="2297450" y="2955818"/>
            <a:chExt cx="4269900" cy="327300"/>
          </a:xfrm>
        </p:grpSpPr>
        <p:sp>
          <p:nvSpPr>
            <p:cNvPr id="209" name="Shape 209"/>
            <p:cNvSpPr txBox="1"/>
            <p:nvPr/>
          </p:nvSpPr>
          <p:spPr>
            <a:xfrm>
              <a:off x="2297450" y="2955818"/>
              <a:ext cx="822300" cy="327300"/>
            </a:xfrm>
            <a:prstGeom prst="rect">
              <a:avLst/>
            </a:prstGeom>
            <a:solidFill>
              <a:srgbClr val="999999"/>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Recipiente</a:t>
              </a:r>
            </a:p>
          </p:txBody>
        </p:sp>
        <p:sp>
          <p:nvSpPr>
            <p:cNvPr id="210" name="Shape 210"/>
            <p:cNvSpPr txBox="1"/>
            <p:nvPr/>
          </p:nvSpPr>
          <p:spPr>
            <a:xfrm>
              <a:off x="5745050" y="2955818"/>
              <a:ext cx="822300" cy="327300"/>
            </a:xfrm>
            <a:prstGeom prst="rect">
              <a:avLst/>
            </a:prstGeom>
            <a:solidFill>
              <a:srgbClr val="999999"/>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Recipiente</a:t>
              </a:r>
            </a:p>
          </p:txBody>
        </p:sp>
        <p:sp>
          <p:nvSpPr>
            <p:cNvPr id="211" name="Shape 211"/>
            <p:cNvSpPr txBox="1"/>
            <p:nvPr/>
          </p:nvSpPr>
          <p:spPr>
            <a:xfrm>
              <a:off x="3159350" y="2955818"/>
              <a:ext cx="822300" cy="327300"/>
            </a:xfrm>
            <a:prstGeom prst="rect">
              <a:avLst/>
            </a:prstGeom>
            <a:solidFill>
              <a:srgbClr val="999999"/>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Recipiente</a:t>
              </a:r>
            </a:p>
          </p:txBody>
        </p:sp>
        <p:sp>
          <p:nvSpPr>
            <p:cNvPr id="212" name="Shape 212"/>
            <p:cNvSpPr txBox="1"/>
            <p:nvPr/>
          </p:nvSpPr>
          <p:spPr>
            <a:xfrm>
              <a:off x="4021250" y="2955818"/>
              <a:ext cx="822300" cy="327300"/>
            </a:xfrm>
            <a:prstGeom prst="rect">
              <a:avLst/>
            </a:prstGeom>
            <a:solidFill>
              <a:srgbClr val="999999"/>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Recipiente</a:t>
              </a:r>
            </a:p>
          </p:txBody>
        </p:sp>
        <p:sp>
          <p:nvSpPr>
            <p:cNvPr id="213" name="Shape 213"/>
            <p:cNvSpPr txBox="1"/>
            <p:nvPr/>
          </p:nvSpPr>
          <p:spPr>
            <a:xfrm>
              <a:off x="4883150" y="2955818"/>
              <a:ext cx="822300" cy="327300"/>
            </a:xfrm>
            <a:prstGeom prst="rect">
              <a:avLst/>
            </a:prstGeom>
            <a:solidFill>
              <a:srgbClr val="999999"/>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Recipiente</a:t>
              </a:r>
            </a:p>
          </p:txBody>
        </p:sp>
      </p:grpSp>
      <p:pic>
        <p:nvPicPr>
          <p:cNvPr id="214" name="Shape 214" descr="Infrastructure.png"/>
          <p:cNvPicPr preferRelativeResize="0"/>
          <p:nvPr/>
        </p:nvPicPr>
        <p:blipFill>
          <a:blip r:embed="rId3">
            <a:alphaModFix/>
          </a:blip>
          <a:stretch>
            <a:fillRect/>
          </a:stretch>
        </p:blipFill>
        <p:spPr>
          <a:xfrm>
            <a:off x="3309656" y="6120348"/>
            <a:ext cx="5847468" cy="683811"/>
          </a:xfrm>
          <a:prstGeom prst="rect">
            <a:avLst/>
          </a:prstGeom>
          <a:noFill/>
          <a:ln>
            <a:noFill/>
          </a:ln>
        </p:spPr>
      </p:pic>
      <p:cxnSp>
        <p:nvCxnSpPr>
          <p:cNvPr id="215" name="Shape 215"/>
          <p:cNvCxnSpPr/>
          <p:nvPr/>
        </p:nvCxnSpPr>
        <p:spPr>
          <a:xfrm>
            <a:off x="610555" y="1615133"/>
            <a:ext cx="2587301" cy="0"/>
          </a:xfrm>
          <a:prstGeom prst="straightConnector1">
            <a:avLst/>
          </a:prstGeom>
          <a:noFill/>
          <a:ln w="9525" cap="flat" cmpd="sng">
            <a:solidFill>
              <a:srgbClr val="6AA84F"/>
            </a:solidFill>
            <a:prstDash val="solid"/>
            <a:round/>
            <a:headEnd type="none" w="lg" len="lg"/>
            <a:tailEnd type="none" w="lg" len="lg"/>
          </a:ln>
        </p:spPr>
      </p:cxnSp>
      <p:sp>
        <p:nvSpPr>
          <p:cNvPr id="216" name="Shape 216"/>
          <p:cNvSpPr txBox="1"/>
          <p:nvPr/>
        </p:nvSpPr>
        <p:spPr>
          <a:xfrm>
            <a:off x="3332375" y="3925282"/>
            <a:ext cx="1118226" cy="445088"/>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Rede</a:t>
            </a:r>
          </a:p>
        </p:txBody>
      </p:sp>
      <p:sp>
        <p:nvSpPr>
          <p:cNvPr id="217" name="Shape 217"/>
          <p:cNvSpPr txBox="1"/>
          <p:nvPr/>
        </p:nvSpPr>
        <p:spPr>
          <a:xfrm>
            <a:off x="8020686" y="3925282"/>
            <a:ext cx="1118226" cy="445088"/>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Segurança</a:t>
            </a:r>
          </a:p>
        </p:txBody>
      </p:sp>
      <p:sp>
        <p:nvSpPr>
          <p:cNvPr id="218" name="Shape 218"/>
          <p:cNvSpPr txBox="1"/>
          <p:nvPr/>
        </p:nvSpPr>
        <p:spPr>
          <a:xfrm>
            <a:off x="4504453" y="3925282"/>
            <a:ext cx="1118226" cy="445088"/>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Armazenamento</a:t>
            </a:r>
          </a:p>
        </p:txBody>
      </p:sp>
      <p:sp>
        <p:nvSpPr>
          <p:cNvPr id="219" name="Shape 219"/>
          <p:cNvSpPr txBox="1"/>
          <p:nvPr/>
        </p:nvSpPr>
        <p:spPr>
          <a:xfrm>
            <a:off x="5676530" y="3925282"/>
            <a:ext cx="1118226" cy="445088"/>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Registro</a:t>
            </a:r>
          </a:p>
        </p:txBody>
      </p:sp>
      <p:sp>
        <p:nvSpPr>
          <p:cNvPr id="220" name="Shape 220"/>
          <p:cNvSpPr txBox="1"/>
          <p:nvPr/>
        </p:nvSpPr>
        <p:spPr>
          <a:xfrm>
            <a:off x="6848608" y="3925282"/>
            <a:ext cx="1118226" cy="445088"/>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LOGS &amp; métricas</a:t>
            </a:r>
          </a:p>
        </p:txBody>
      </p:sp>
      <p:sp>
        <p:nvSpPr>
          <p:cNvPr id="221" name="Shape 221"/>
          <p:cNvSpPr txBox="1"/>
          <p:nvPr/>
        </p:nvSpPr>
        <p:spPr>
          <a:xfrm>
            <a:off x="3332375" y="3399462"/>
            <a:ext cx="5806537" cy="476909"/>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Gerenciamento de contentores e clusters</a:t>
            </a:r>
          </a:p>
          <a:p>
            <a:pPr algn="ctr">
              <a:buClr>
                <a:srgbClr val="FFFFFF"/>
              </a:buClr>
              <a:buSzPct val="25000"/>
            </a:pPr>
            <a:r>
              <a:rPr lang="en" sz="1224">
                <a:solidFill>
                  <a:srgbClr val="FFFFFF"/>
                </a:solidFill>
                <a:latin typeface="Droid Sans"/>
                <a:ea typeface="Droid Sans"/>
                <a:cs typeface="Droid Sans"/>
                <a:sym typeface="Droid Sans"/>
              </a:rPr>
              <a:t>(KUBERNETES)</a:t>
            </a:r>
          </a:p>
        </p:txBody>
      </p:sp>
      <p:sp>
        <p:nvSpPr>
          <p:cNvPr id="222" name="Shape 222"/>
          <p:cNvSpPr txBox="1"/>
          <p:nvPr/>
        </p:nvSpPr>
        <p:spPr>
          <a:xfrm>
            <a:off x="3332375" y="4719518"/>
            <a:ext cx="5806537" cy="1335671"/>
          </a:xfrm>
          <a:prstGeom prst="rect">
            <a:avLst/>
          </a:prstGeom>
          <a:solidFill>
            <a:srgbClr val="C5000B"/>
          </a:solidFill>
          <a:ln>
            <a:noFill/>
          </a:ln>
        </p:spPr>
        <p:txBody>
          <a:bodyPr wrap="square" lIns="124327" tIns="124327" rIns="124327" bIns="124327" anchor="b" anchorCtr="0">
            <a:noAutofit/>
          </a:bodyPr>
          <a:lstStyle/>
          <a:p>
            <a:pPr algn="ctr">
              <a:buClr>
                <a:srgbClr val="000000"/>
              </a:buClr>
            </a:pPr>
            <a:endParaRPr sz="1360">
              <a:solidFill>
                <a:srgbClr val="FFFFFF"/>
              </a:solidFill>
              <a:latin typeface="Droid Sans"/>
              <a:ea typeface="Droid Sans"/>
              <a:cs typeface="Droid Sans"/>
              <a:sym typeface="Droid Sans"/>
            </a:endParaRPr>
          </a:p>
          <a:p>
            <a:pPr algn="ctr">
              <a:buClr>
                <a:srgbClr val="000000"/>
              </a:buClr>
            </a:pPr>
            <a:endParaRPr sz="1360">
              <a:solidFill>
                <a:srgbClr val="FFFFFF"/>
              </a:solidFill>
              <a:latin typeface="Droid Sans"/>
              <a:ea typeface="Droid Sans"/>
              <a:cs typeface="Droid Sans"/>
              <a:sym typeface="Droid Sans"/>
            </a:endParaRPr>
          </a:p>
          <a:p>
            <a:pPr algn="ctr">
              <a:buClr>
                <a:srgbClr val="000000"/>
              </a:buClr>
              <a:buSzPct val="25000"/>
            </a:pPr>
            <a:r>
              <a:rPr lang="en" sz="1360">
                <a:solidFill>
                  <a:srgbClr val="FFFFFF"/>
                </a:solidFill>
                <a:latin typeface="Droid Sans"/>
                <a:ea typeface="Droid Sans"/>
                <a:cs typeface="Droid Sans"/>
                <a:sym typeface="Droid Sans"/>
              </a:rPr>
              <a:t>Red Hat Enterprise Linux</a:t>
            </a:r>
          </a:p>
        </p:txBody>
      </p:sp>
      <p:sp>
        <p:nvSpPr>
          <p:cNvPr id="223" name="Shape 223"/>
          <p:cNvSpPr txBox="1"/>
          <p:nvPr/>
        </p:nvSpPr>
        <p:spPr>
          <a:xfrm>
            <a:off x="3659765" y="4789675"/>
            <a:ext cx="5151756" cy="438560"/>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Contêiner Runtime &amp; Packaging</a:t>
            </a:r>
          </a:p>
          <a:p>
            <a:pPr algn="ctr">
              <a:buClr>
                <a:srgbClr val="FFFFFF"/>
              </a:buClr>
              <a:buSzPct val="25000"/>
            </a:pPr>
            <a:r>
              <a:rPr lang="en" sz="1224">
                <a:solidFill>
                  <a:srgbClr val="FFFFFF"/>
                </a:solidFill>
                <a:latin typeface="Droid Sans"/>
                <a:ea typeface="Droid Sans"/>
                <a:cs typeface="Droid Sans"/>
                <a:sym typeface="Droid Sans"/>
              </a:rPr>
              <a:t>dE)</a:t>
            </a:r>
          </a:p>
        </p:txBody>
      </p:sp>
      <p:sp>
        <p:nvSpPr>
          <p:cNvPr id="224" name="Shape 224"/>
          <p:cNvSpPr txBox="1"/>
          <p:nvPr/>
        </p:nvSpPr>
        <p:spPr>
          <a:xfrm>
            <a:off x="3659765" y="5283993"/>
            <a:ext cx="5151756" cy="316987"/>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HOST atômico</a:t>
            </a:r>
          </a:p>
        </p:txBody>
      </p:sp>
      <p:sp>
        <p:nvSpPr>
          <p:cNvPr id="225" name="Shape 225"/>
          <p:cNvSpPr txBox="1"/>
          <p:nvPr/>
        </p:nvSpPr>
        <p:spPr>
          <a:xfrm>
            <a:off x="3332375" y="4414656"/>
            <a:ext cx="5806537" cy="261095"/>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Automação de infra-estrutura e cockpit</a:t>
            </a:r>
          </a:p>
        </p:txBody>
      </p:sp>
      <p:sp>
        <p:nvSpPr>
          <p:cNvPr id="226" name="Shape 226"/>
          <p:cNvSpPr txBox="1">
            <a:spLocks noGrp="1"/>
          </p:cNvSpPr>
          <p:nvPr>
            <p:ph type="title" idx="4294967295"/>
          </p:nvPr>
        </p:nvSpPr>
        <p:spPr>
          <a:xfrm>
            <a:off x="632000" y="87066"/>
            <a:ext cx="11586964" cy="778801"/>
          </a:xfrm>
          <a:prstGeom prst="rect">
            <a:avLst/>
          </a:prstGeom>
        </p:spPr>
        <p:txBody>
          <a:bodyPr vert="horz" wrap="square" lIns="124327" tIns="124327" rIns="124327" bIns="124327" rtlCol="0" anchor="t" anchorCtr="0">
            <a:noAutofit/>
          </a:bodyPr>
          <a:lstStyle/>
          <a:p>
            <a:pPr>
              <a:spcBef>
                <a:spcPts val="0"/>
              </a:spcBef>
            </a:pPr>
            <a:r>
              <a:rPr lang="en" dirty="0">
                <a:latin typeface="Proxima Nova"/>
                <a:ea typeface="Proxima Nova"/>
                <a:cs typeface="Proxima Nova"/>
                <a:sym typeface="Proxima Nova"/>
              </a:rPr>
              <a:t>OpenShift = </a:t>
            </a:r>
            <a:r>
              <a:rPr lang="pt-BR" dirty="0">
                <a:latin typeface="Proxima Nova"/>
                <a:ea typeface="Proxima Nova"/>
                <a:cs typeface="Proxima Nova"/>
                <a:sym typeface="Proxima Nova"/>
              </a:rPr>
              <a:t>K</a:t>
            </a:r>
            <a:r>
              <a:rPr lang="en" dirty="0">
                <a:latin typeface="Proxima Nova"/>
                <a:ea typeface="Proxima Nova"/>
                <a:cs typeface="Proxima Nova"/>
                <a:sym typeface="Proxima Nova"/>
              </a:rPr>
              <a:t>ubernetes </a:t>
            </a:r>
            <a:r>
              <a:rPr lang="pt-BR" dirty="0">
                <a:latin typeface="Proxima Nova"/>
                <a:ea typeface="Proxima Nova"/>
                <a:cs typeface="Proxima Nova"/>
                <a:sym typeface="Proxima Nova"/>
              </a:rPr>
              <a:t>nível Enterprise</a:t>
            </a:r>
            <a:endParaRPr lang="en" dirty="0">
              <a:latin typeface="Proxima Nova"/>
              <a:ea typeface="Proxima Nova"/>
              <a:cs typeface="Proxima Nova"/>
              <a:sym typeface="Proxima Nova"/>
            </a:endParaRPr>
          </a:p>
        </p:txBody>
      </p:sp>
      <p:sp>
        <p:nvSpPr>
          <p:cNvPr id="227" name="Shape 227"/>
          <p:cNvSpPr txBox="1">
            <a:spLocks noGrp="1"/>
          </p:cNvSpPr>
          <p:nvPr>
            <p:ph type="subTitle" idx="4294967295"/>
          </p:nvPr>
        </p:nvSpPr>
        <p:spPr>
          <a:xfrm>
            <a:off x="632000" y="850029"/>
            <a:ext cx="10186427" cy="447127"/>
          </a:xfrm>
          <a:prstGeom prst="rect">
            <a:avLst/>
          </a:prstGeom>
        </p:spPr>
        <p:txBody>
          <a:bodyPr vert="horz" wrap="square" lIns="124327" tIns="124327" rIns="124327" bIns="124327" rtlCol="0" anchor="ctr" anchorCtr="0">
            <a:noAutofit/>
          </a:bodyPr>
          <a:lstStyle/>
          <a:p>
            <a:pPr>
              <a:spcBef>
                <a:spcPts val="0"/>
              </a:spcBef>
              <a:buNone/>
            </a:pPr>
            <a:r>
              <a:rPr lang="en" sz="2800" dirty="0">
                <a:latin typeface="Proxima Nova"/>
                <a:ea typeface="Proxima Nova"/>
                <a:cs typeface="Proxima Nova"/>
                <a:sym typeface="Proxima Nova"/>
              </a:rPr>
              <a:t>Compilar, implantar e gerenciar aplicativos com contêineres</a:t>
            </a:r>
          </a:p>
        </p:txBody>
      </p:sp>
      <p:pic>
        <p:nvPicPr>
          <p:cNvPr id="228" name="Shape 228"/>
          <p:cNvPicPr preferRelativeResize="0"/>
          <p:nvPr/>
        </p:nvPicPr>
        <p:blipFill>
          <a:blip r:embed="rId4">
            <a:alphaModFix/>
          </a:blip>
          <a:stretch>
            <a:fillRect/>
          </a:stretch>
        </p:blipFill>
        <p:spPr>
          <a:xfrm>
            <a:off x="786261" y="2703877"/>
            <a:ext cx="2235891" cy="2384950"/>
          </a:xfrm>
          <a:prstGeom prst="rect">
            <a:avLst/>
          </a:prstGeom>
          <a:noFill/>
          <a:ln>
            <a:noFill/>
          </a:ln>
        </p:spPr>
      </p:pic>
    </p:spTree>
    <p:extLst>
      <p:ext uri="{BB962C8B-B14F-4D97-AF65-F5344CB8AC3E}">
        <p14:creationId xmlns:p14="http://schemas.microsoft.com/office/powerpoint/2010/main" val="220602086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85E867-88CA-4E99-8C90-2F2AAAECFF40}"/>
              </a:ext>
            </a:extLst>
          </p:cNvPr>
          <p:cNvSpPr>
            <a:spLocks noGrp="1"/>
          </p:cNvSpPr>
          <p:nvPr>
            <p:ph type="title"/>
          </p:nvPr>
        </p:nvSpPr>
        <p:spPr/>
        <p:txBody>
          <a:bodyPr/>
          <a:lstStyle/>
          <a:p>
            <a:r>
              <a:rPr lang="en-US" dirty="0"/>
              <a:t>Demo</a:t>
            </a:r>
          </a:p>
        </p:txBody>
      </p:sp>
      <p:sp>
        <p:nvSpPr>
          <p:cNvPr id="6" name="Text Placeholder 5">
            <a:extLst>
              <a:ext uri="{FF2B5EF4-FFF2-40B4-BE49-F238E27FC236}">
                <a16:creationId xmlns:a16="http://schemas.microsoft.com/office/drawing/2014/main" id="{3ECE1262-9BF6-48AC-BD89-90F71C73EC93}"/>
              </a:ext>
            </a:extLst>
          </p:cNvPr>
          <p:cNvSpPr>
            <a:spLocks noGrp="1"/>
          </p:cNvSpPr>
          <p:nvPr>
            <p:ph type="body" sz="quarter" idx="10"/>
          </p:nvPr>
        </p:nvSpPr>
        <p:spPr>
          <a:xfrm>
            <a:off x="1876021" y="5249862"/>
            <a:ext cx="8686800" cy="683264"/>
          </a:xfrm>
        </p:spPr>
        <p:txBody>
          <a:bodyPr/>
          <a:lstStyle/>
          <a:p>
            <a:pPr marL="0" indent="0" algn="ctr">
              <a:buNone/>
            </a:pPr>
            <a:r>
              <a:rPr lang="en-US" dirty="0"/>
              <a:t>Gerenciando contêineres do Windows Server</a:t>
            </a:r>
          </a:p>
        </p:txBody>
      </p:sp>
      <p:pic>
        <p:nvPicPr>
          <p:cNvPr id="4" name="Shape 228">
            <a:extLst>
              <a:ext uri="{FF2B5EF4-FFF2-40B4-BE49-F238E27FC236}">
                <a16:creationId xmlns:a16="http://schemas.microsoft.com/office/drawing/2014/main" id="{F7F8507B-95B0-4443-A33E-5E0530EE72E2}"/>
              </a:ext>
            </a:extLst>
          </p:cNvPr>
          <p:cNvPicPr preferRelativeResize="0"/>
          <p:nvPr/>
        </p:nvPicPr>
        <p:blipFill>
          <a:blip r:embed="rId3">
            <a:alphaModFix/>
          </a:blip>
          <a:stretch>
            <a:fillRect/>
          </a:stretch>
        </p:blipFill>
        <p:spPr>
          <a:xfrm>
            <a:off x="4922837" y="2201862"/>
            <a:ext cx="2235891" cy="2384950"/>
          </a:xfrm>
          <a:prstGeom prst="rect">
            <a:avLst/>
          </a:prstGeom>
          <a:noFill/>
          <a:ln>
            <a:noFill/>
          </a:ln>
        </p:spPr>
      </p:pic>
    </p:spTree>
    <p:extLst>
      <p:ext uri="{BB962C8B-B14F-4D97-AF65-F5344CB8AC3E}">
        <p14:creationId xmlns:p14="http://schemas.microsoft.com/office/powerpoint/2010/main" val="402010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4E63-F3D7-49E3-87E9-D13E21BE1985}"/>
              </a:ext>
            </a:extLst>
          </p:cNvPr>
          <p:cNvSpPr>
            <a:spLocks noGrp="1"/>
          </p:cNvSpPr>
          <p:nvPr>
            <p:ph type="title"/>
          </p:nvPr>
        </p:nvSpPr>
        <p:spPr>
          <a:xfrm>
            <a:off x="274637" y="295274"/>
            <a:ext cx="11889564" cy="917575"/>
          </a:xfrm>
        </p:spPr>
        <p:txBody>
          <a:bodyPr/>
          <a:lstStyle/>
          <a:p>
            <a:r>
              <a:rPr lang="en-US" dirty="0"/>
              <a:t>Kubernetes no Windows - </a:t>
            </a:r>
            <a:r>
              <a:rPr lang="en-US" dirty="0" err="1"/>
              <a:t>Futuro</a:t>
            </a:r>
            <a:endParaRPr lang="en-US" dirty="0"/>
          </a:p>
        </p:txBody>
      </p:sp>
      <p:graphicFrame>
        <p:nvGraphicFramePr>
          <p:cNvPr id="4" name="Diagram 3">
            <a:extLst>
              <a:ext uri="{FF2B5EF4-FFF2-40B4-BE49-F238E27FC236}">
                <a16:creationId xmlns:a16="http://schemas.microsoft.com/office/drawing/2014/main" id="{D270AD15-5906-4F60-834B-9835490ACCF4}"/>
              </a:ext>
            </a:extLst>
          </p:cNvPr>
          <p:cNvGraphicFramePr/>
          <p:nvPr>
            <p:extLst>
              <p:ext uri="{D42A27DB-BD31-4B8C-83A1-F6EECF244321}">
                <p14:modId xmlns:p14="http://schemas.microsoft.com/office/powerpoint/2010/main" val="339770896"/>
              </p:ext>
            </p:extLst>
          </p:nvPr>
        </p:nvGraphicFramePr>
        <p:xfrm>
          <a:off x="427037" y="449262"/>
          <a:ext cx="12009437" cy="647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09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dgm="http://schemas.openxmlformats.org/drawingml/2006/diagram"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Onde</a:t>
            </a:r>
            <a:r>
              <a:rPr lang="en-US" dirty="0"/>
              <a:t> </a:t>
            </a:r>
            <a:r>
              <a:rPr lang="en-US" dirty="0" err="1"/>
              <a:t>os</a:t>
            </a:r>
            <a:r>
              <a:rPr lang="en-US" dirty="0"/>
              <a:t> App Admin's </a:t>
            </a:r>
            <a:r>
              <a:rPr lang="en-US" dirty="0" err="1"/>
              <a:t>gastam</a:t>
            </a:r>
            <a:r>
              <a:rPr lang="en-US" dirty="0"/>
              <a:t> tempo...</a:t>
            </a:r>
          </a:p>
        </p:txBody>
      </p:sp>
      <p:sp>
        <p:nvSpPr>
          <p:cNvPr id="3" name="Text Placeholder 4"/>
          <p:cNvSpPr txBox="1">
            <a:spLocks/>
          </p:cNvSpPr>
          <p:nvPr/>
        </p:nvSpPr>
        <p:spPr>
          <a:xfrm>
            <a:off x="3942916" y="1211458"/>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Manutenção de aplicativos existentes</a:t>
            </a:r>
          </a:p>
        </p:txBody>
      </p:sp>
      <p:sp>
        <p:nvSpPr>
          <p:cNvPr id="4" name="Text Placeholder 4"/>
          <p:cNvSpPr txBox="1">
            <a:spLocks/>
          </p:cNvSpPr>
          <p:nvPr/>
        </p:nvSpPr>
        <p:spPr>
          <a:xfrm>
            <a:off x="3942916" y="3340255"/>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Reimplantando aplicativos existentes</a:t>
            </a:r>
          </a:p>
        </p:txBody>
      </p:sp>
      <p:sp>
        <p:nvSpPr>
          <p:cNvPr id="5" name="Text Placeholder 4"/>
          <p:cNvSpPr txBox="1">
            <a:spLocks/>
          </p:cNvSpPr>
          <p:nvPr/>
        </p:nvSpPr>
        <p:spPr>
          <a:xfrm>
            <a:off x="3942916" y="2273550"/>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Diagnosticar problemas com aplicativos existentes</a:t>
            </a:r>
          </a:p>
        </p:txBody>
      </p:sp>
      <p:sp>
        <p:nvSpPr>
          <p:cNvPr id="7" name="Text Placeholder 4"/>
          <p:cNvSpPr txBox="1">
            <a:spLocks/>
          </p:cNvSpPr>
          <p:nvPr/>
        </p:nvSpPr>
        <p:spPr>
          <a:xfrm>
            <a:off x="3942916" y="5097462"/>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t>Implantando um novo aplicativo – feito!</a:t>
            </a:r>
            <a:endParaRPr lang="en-US" i="1"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79529" y="1211457"/>
            <a:ext cx="3649928" cy="5487791"/>
          </a:xfrm>
          <a:prstGeom prst="rect">
            <a:avLst/>
          </a:prstGeom>
        </p:spPr>
      </p:pic>
      <p:pic>
        <p:nvPicPr>
          <p:cNvPr id="9" name="Graphic 8" descr="Grinning Face with Solid Fill">
            <a:extLst>
              <a:ext uri="{FF2B5EF4-FFF2-40B4-BE49-F238E27FC236}">
                <a16:creationId xmlns:a16="http://schemas.microsoft.com/office/drawing/2014/main" id="{6C006B27-2626-4B75-AFBF-B2AD9F6991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5037" y="2319270"/>
            <a:ext cx="914400" cy="914400"/>
          </a:xfrm>
          <a:prstGeom prst="rect">
            <a:avLst/>
          </a:prstGeom>
        </p:spPr>
      </p:pic>
      <p:pic>
        <p:nvPicPr>
          <p:cNvPr id="12" name="Graphic 11" descr="Shooting star">
            <a:extLst>
              <a:ext uri="{FF2B5EF4-FFF2-40B4-BE49-F238E27FC236}">
                <a16:creationId xmlns:a16="http://schemas.microsoft.com/office/drawing/2014/main" id="{DE00DB60-D2EB-4D04-A91D-1A6E2634B8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8837" y="1296056"/>
            <a:ext cx="914400" cy="914400"/>
          </a:xfrm>
          <a:prstGeom prst="rect">
            <a:avLst/>
          </a:prstGeom>
        </p:spPr>
      </p:pic>
      <p:pic>
        <p:nvPicPr>
          <p:cNvPr id="14" name="Graphic 13" descr="Dance">
            <a:extLst>
              <a:ext uri="{FF2B5EF4-FFF2-40B4-BE49-F238E27FC236}">
                <a16:creationId xmlns:a16="http://schemas.microsoft.com/office/drawing/2014/main" id="{8478E8EB-CA5B-4E9D-9169-FC5034DE82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83166" y="5143182"/>
            <a:ext cx="914400" cy="914400"/>
          </a:xfrm>
          <a:prstGeom prst="rect">
            <a:avLst/>
          </a:prstGeom>
        </p:spPr>
      </p:pic>
      <p:pic>
        <p:nvPicPr>
          <p:cNvPr id="16" name="Graphic 15" descr="Firecracker">
            <a:extLst>
              <a:ext uri="{FF2B5EF4-FFF2-40B4-BE49-F238E27FC236}">
                <a16:creationId xmlns:a16="http://schemas.microsoft.com/office/drawing/2014/main" id="{6BE7A1AA-6EB7-4ED8-BDF2-5A8DB57F26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48738" y="3364653"/>
            <a:ext cx="914400" cy="914400"/>
          </a:xfrm>
          <a:prstGeom prst="rect">
            <a:avLst/>
          </a:prstGeom>
        </p:spPr>
      </p:pic>
    </p:spTree>
    <p:extLst>
      <p:ext uri="{BB962C8B-B14F-4D97-AF65-F5344CB8AC3E}">
        <p14:creationId xmlns:p14="http://schemas.microsoft.com/office/powerpoint/2010/main" val="328494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asvg="http://schemas.microsoft.com/office/drawing/2016/SVG/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version 1709</a:t>
            </a:r>
          </a:p>
        </p:txBody>
      </p:sp>
    </p:spTree>
    <p:extLst>
      <p:ext uri="{BB962C8B-B14F-4D97-AF65-F5344CB8AC3E}">
        <p14:creationId xmlns:p14="http://schemas.microsoft.com/office/powerpoint/2010/main" val="123910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BEF1ED-A22D-40ED-A09F-8F06625261A1}"/>
              </a:ext>
            </a:extLst>
          </p:cNvPr>
          <p:cNvSpPr/>
          <p:nvPr/>
        </p:nvSpPr>
        <p:spPr bwMode="auto">
          <a:xfrm>
            <a:off x="6246944" y="1787478"/>
            <a:ext cx="5916416" cy="49097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FD94C183-9B4A-4B52-973B-0A1CE19CC611}"/>
              </a:ext>
            </a:extLst>
          </p:cNvPr>
          <p:cNvSpPr/>
          <p:nvPr/>
        </p:nvSpPr>
        <p:spPr bwMode="auto">
          <a:xfrm>
            <a:off x="275482" y="1787479"/>
            <a:ext cx="5924520" cy="49097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TextBox 29">
            <a:extLst>
              <a:ext uri="{FF2B5EF4-FFF2-40B4-BE49-F238E27FC236}">
                <a16:creationId xmlns:a16="http://schemas.microsoft.com/office/drawing/2014/main" id="{B6D8DDC8-6757-4814-974C-7BE7F7F30FA6}"/>
              </a:ext>
            </a:extLst>
          </p:cNvPr>
          <p:cNvSpPr txBox="1"/>
          <p:nvPr/>
        </p:nvSpPr>
        <p:spPr>
          <a:xfrm>
            <a:off x="1691066" y="3925123"/>
            <a:ext cx="3450653" cy="634440"/>
          </a:xfrm>
          <a:prstGeom prst="rect">
            <a:avLst/>
          </a:prstGeom>
          <a:noFill/>
        </p:spPr>
        <p:txBody>
          <a:bodyPr wrap="square" lIns="182854" tIns="146283" rIns="182854" bIns="146283" rtlCol="0" anchor="ctr" anchorCtr="0">
            <a:spAutoFit/>
          </a:bodyPr>
          <a:lstStyle/>
          <a:p>
            <a:pPr defTabSz="932509">
              <a:lnSpc>
                <a:spcPct val="90000"/>
              </a:lnSpc>
              <a:spcBef>
                <a:spcPts val="600"/>
              </a:spcBef>
              <a:defRPr/>
            </a:pPr>
            <a:r>
              <a:rPr lang="en-US" sz="2400" dirty="0">
                <a:gradFill>
                  <a:gsLst>
                    <a:gs pos="26230">
                      <a:schemeClr val="bg1"/>
                    </a:gs>
                    <a:gs pos="100000">
                      <a:schemeClr val="bg1"/>
                    </a:gs>
                  </a:gsLst>
                  <a:lin ang="5400000" scaled="0"/>
                </a:gradFill>
                <a:latin typeface="Segoe UI Semilight" panose="020B0402040204020203" pitchFamily="34" charset="0"/>
                <a:cs typeface="Segoe UI Semilight" panose="020B0402040204020203" pitchFamily="34" charset="0"/>
              </a:rPr>
              <a:t>Application innovation</a:t>
            </a:r>
          </a:p>
        </p:txBody>
      </p:sp>
      <p:sp>
        <p:nvSpPr>
          <p:cNvPr id="31" name="TextBox 30">
            <a:extLst>
              <a:ext uri="{FF2B5EF4-FFF2-40B4-BE49-F238E27FC236}">
                <a16:creationId xmlns:a16="http://schemas.microsoft.com/office/drawing/2014/main" id="{CCC45097-D8B8-41FA-A356-1D977AAAAE2F}"/>
              </a:ext>
            </a:extLst>
          </p:cNvPr>
          <p:cNvSpPr txBox="1"/>
          <p:nvPr/>
        </p:nvSpPr>
        <p:spPr>
          <a:xfrm>
            <a:off x="7715002" y="3925123"/>
            <a:ext cx="4787731" cy="634440"/>
          </a:xfrm>
          <a:prstGeom prst="rect">
            <a:avLst/>
          </a:prstGeom>
          <a:noFill/>
        </p:spPr>
        <p:txBody>
          <a:bodyPr wrap="square" lIns="182854" tIns="146283" rIns="182854" bIns="146283" rtlCol="0" anchor="ctr" anchorCtr="0">
            <a:spAutoFit/>
          </a:bodyPr>
          <a:lstStyle/>
          <a:p>
            <a:pPr defTabSz="932509">
              <a:lnSpc>
                <a:spcPct val="90000"/>
              </a:lnSpc>
              <a:spcBef>
                <a:spcPts val="600"/>
              </a:spcBef>
              <a:defRPr/>
            </a:pPr>
            <a:r>
              <a:rPr lang="en-US" sz="2400" dirty="0">
                <a:gradFill>
                  <a:gsLst>
                    <a:gs pos="26230">
                      <a:schemeClr val="bg1"/>
                    </a:gs>
                    <a:gs pos="100000">
                      <a:schemeClr val="bg1"/>
                    </a:gs>
                  </a:gsLst>
                  <a:lin ang="5400000" scaled="0"/>
                </a:gradFill>
                <a:latin typeface="Segoe UI Semilight" panose="020B0402040204020203" pitchFamily="34" charset="0"/>
                <a:cs typeface="Segoe UI Semilight" panose="020B0402040204020203" pitchFamily="34" charset="0"/>
              </a:rPr>
              <a:t>Management reimagined</a:t>
            </a:r>
          </a:p>
        </p:txBody>
      </p:sp>
      <p:sp>
        <p:nvSpPr>
          <p:cNvPr id="15" name="Freeform 13">
            <a:extLst>
              <a:ext uri="{FF2B5EF4-FFF2-40B4-BE49-F238E27FC236}">
                <a16:creationId xmlns:a16="http://schemas.microsoft.com/office/drawing/2014/main" id="{47822316-169D-46FD-9A72-EF4EEB15F6AD}"/>
              </a:ext>
            </a:extLst>
          </p:cNvPr>
          <p:cNvSpPr>
            <a:spLocks noChangeAspect="1" noEditPoints="1"/>
          </p:cNvSpPr>
          <p:nvPr/>
        </p:nvSpPr>
        <p:spPr bwMode="auto">
          <a:xfrm>
            <a:off x="1330248" y="4073977"/>
            <a:ext cx="329531" cy="33673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22" name="Rectangle 21">
            <a:extLst>
              <a:ext uri="{FF2B5EF4-FFF2-40B4-BE49-F238E27FC236}">
                <a16:creationId xmlns:a16="http://schemas.microsoft.com/office/drawing/2014/main" id="{EC9851A0-A9FF-40AC-B588-09213B100ADC}"/>
              </a:ext>
            </a:extLst>
          </p:cNvPr>
          <p:cNvSpPr/>
          <p:nvPr/>
        </p:nvSpPr>
        <p:spPr bwMode="auto">
          <a:xfrm>
            <a:off x="12697552" y="1819260"/>
            <a:ext cx="211183" cy="5174769"/>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A98497FB-D81D-41CC-93AC-D93ADCFA536E}"/>
              </a:ext>
            </a:extLst>
          </p:cNvPr>
          <p:cNvCxnSpPr>
            <a:cxnSpLocks/>
          </p:cNvCxnSpPr>
          <p:nvPr/>
        </p:nvCxnSpPr>
        <p:spPr>
          <a:xfrm>
            <a:off x="12465499" y="1819260"/>
            <a:ext cx="0" cy="5174769"/>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4B456E-511A-43BF-A719-702491D2C70B}"/>
              </a:ext>
            </a:extLst>
          </p:cNvPr>
          <p:cNvCxnSpPr>
            <a:cxnSpLocks/>
          </p:cNvCxnSpPr>
          <p:nvPr/>
        </p:nvCxnSpPr>
        <p:spPr>
          <a:xfrm>
            <a:off x="12483417" y="1819260"/>
            <a:ext cx="0" cy="5174769"/>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C4099E-C108-4D1E-ABDD-496586527D44}"/>
              </a:ext>
            </a:extLst>
          </p:cNvPr>
          <p:cNvSpPr>
            <a:spLocks noGrp="1"/>
          </p:cNvSpPr>
          <p:nvPr>
            <p:ph type="title"/>
          </p:nvPr>
        </p:nvSpPr>
        <p:spPr/>
        <p:txBody>
          <a:bodyPr/>
          <a:lstStyle/>
          <a:p>
            <a:pPr>
              <a:spcBef>
                <a:spcPts val="600"/>
              </a:spcBef>
            </a:pPr>
            <a:r>
              <a:rPr lang="en-US" dirty="0"/>
              <a:t>O que </a:t>
            </a:r>
            <a:r>
              <a:rPr lang="en-US" dirty="0" err="1"/>
              <a:t>há</a:t>
            </a:r>
            <a:r>
              <a:rPr lang="en-US" dirty="0"/>
              <a:t> de novo no fall release (1709)</a:t>
            </a:r>
          </a:p>
        </p:txBody>
      </p:sp>
      <p:sp>
        <p:nvSpPr>
          <p:cNvPr id="12" name="Trackers_EADF">
            <a:extLst>
              <a:ext uri="{FF2B5EF4-FFF2-40B4-BE49-F238E27FC236}">
                <a16:creationId xmlns:a16="http://schemas.microsoft.com/office/drawing/2014/main" id="{B0D90967-1731-4D2A-8EED-9309D6D038F2}"/>
              </a:ext>
            </a:extLst>
          </p:cNvPr>
          <p:cNvSpPr>
            <a:spLocks noChangeAspect="1" noEditPoints="1"/>
          </p:cNvSpPr>
          <p:nvPr/>
        </p:nvSpPr>
        <p:spPr bwMode="auto">
          <a:xfrm>
            <a:off x="7394768" y="4044134"/>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10890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2.55297E-8 4.24421E-6 L -2.55297E-8 0.04312 " pathEditMode="relative" rAng="0" ptsTypes="AA">
                                      <p:cBhvr>
                                        <p:cTn id="9" dur="500" spd="-100000" fill="hold"/>
                                        <p:tgtEl>
                                          <p:spTgt spid="30"/>
                                        </p:tgtEl>
                                        <p:attrNameLst>
                                          <p:attrName>ppt_x</p:attrName>
                                          <p:attrName>ppt_y</p:attrName>
                                        </p:attrNameLst>
                                      </p:cBhvr>
                                      <p:rCtr x="0" y="2156"/>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2.56319E-6 4.24421E-6 L 2.56319E-6 0.04312 " pathEditMode="relative" rAng="0" ptsTypes="AA">
                                      <p:cBhvr>
                                        <p:cTn id="14" dur="500" spd="-100000" fill="hold"/>
                                        <p:tgtEl>
                                          <p:spTgt spid="15"/>
                                        </p:tgtEl>
                                        <p:attrNameLst>
                                          <p:attrName>ppt_x</p:attrName>
                                          <p:attrName>ppt_y</p:attrName>
                                        </p:attrNameLst>
                                      </p:cBhvr>
                                      <p:rCtr x="0" y="2156"/>
                                    </p:animMotion>
                                  </p:childTnLst>
                                </p:cTn>
                              </p:par>
                              <p:par>
                                <p:cTn id="15" presetID="10"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grpId="1" nodeType="withEffect">
                                  <p:stCondLst>
                                    <p:cond delay="0"/>
                                  </p:stCondLst>
                                  <p:childTnLst>
                                    <p:animMotion origin="layout" path="M 3.00996E-6 4.24421E-6 L 3.00996E-6 0.04312 " pathEditMode="relative" rAng="0" ptsTypes="AA">
                                      <p:cBhvr>
                                        <p:cTn id="19" dur="500" spd="-100000" fill="hold"/>
                                        <p:tgtEl>
                                          <p:spTgt spid="31"/>
                                        </p:tgtEl>
                                        <p:attrNameLst>
                                          <p:attrName>ppt_x</p:attrName>
                                          <p:attrName>ppt_y</p:attrName>
                                        </p:attrNameLst>
                                      </p:cBhvr>
                                      <p:rCtr x="0" y="2156"/>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0"/>
                                  </p:stCondLst>
                                  <p:childTnLst>
                                    <p:animMotion origin="layout" path="M -1.86367E-7 -3.0867E-6 L -1.86367E-7 0.04313 " pathEditMode="relative" rAng="0" ptsTypes="AA">
                                      <p:cBhvr>
                                        <p:cTn id="24" dur="500" spd="-100000" fill="hold"/>
                                        <p:tgtEl>
                                          <p:spTgt spid="12"/>
                                        </p:tgtEl>
                                        <p:attrNameLst>
                                          <p:attrName>ppt_x</p:attrName>
                                          <p:attrName>ppt_y</p:attrName>
                                        </p:attrNameLst>
                                      </p:cBhvr>
                                      <p:rCtr x="0" y="21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P spid="15" grpId="0" animBg="1"/>
      <p:bldP spid="15" grpId="1" animBg="1"/>
      <p:bldP spid="12" grpId="0" animBg="1"/>
      <p:bldP spid="12"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BEF1ED-A22D-40ED-A09F-8F06625261A1}"/>
              </a:ext>
            </a:extLst>
          </p:cNvPr>
          <p:cNvSpPr/>
          <p:nvPr/>
        </p:nvSpPr>
        <p:spPr bwMode="auto">
          <a:xfrm>
            <a:off x="8681196" y="1787478"/>
            <a:ext cx="3479799" cy="49097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F83E7294-B67F-489E-A502-C9B830453F6D}"/>
              </a:ext>
            </a:extLst>
          </p:cNvPr>
          <p:cNvSpPr txBox="1"/>
          <p:nvPr/>
        </p:nvSpPr>
        <p:spPr>
          <a:xfrm>
            <a:off x="9587532" y="3755617"/>
            <a:ext cx="2734684" cy="973456"/>
          </a:xfrm>
          <a:prstGeom prst="rect">
            <a:avLst/>
          </a:prstGeom>
          <a:noFill/>
        </p:spPr>
        <p:txBody>
          <a:bodyPr wrap="square" lIns="182854" tIns="146283" rIns="182854" bIns="146283" rtlCol="0" anchor="ctr" anchorCtr="0">
            <a:spAutoFit/>
          </a:bodyPr>
          <a:lstStyle/>
          <a:p>
            <a:pPr defTabSz="932509">
              <a:lnSpc>
                <a:spcPct val="90000"/>
              </a:lnSpc>
              <a:spcBef>
                <a:spcPts val="600"/>
              </a:spcBef>
              <a:defRPr/>
            </a:pPr>
            <a:r>
              <a:rPr lang="en-US" sz="2400" dirty="0">
                <a:gradFill>
                  <a:gsLst>
                    <a:gs pos="26230">
                      <a:schemeClr val="bg1"/>
                    </a:gs>
                    <a:gs pos="100000">
                      <a:schemeClr val="bg1"/>
                    </a:gs>
                  </a:gsLst>
                  <a:lin ang="5400000" scaled="0"/>
                </a:gradFill>
                <a:latin typeface="Segoe UI Semilight" panose="020B0402040204020203" pitchFamily="34" charset="0"/>
                <a:cs typeface="Segoe UI Semilight" panose="020B0402040204020203" pitchFamily="34" charset="0"/>
              </a:rPr>
              <a:t>Management reimagined</a:t>
            </a:r>
          </a:p>
        </p:txBody>
      </p:sp>
      <p:sp>
        <p:nvSpPr>
          <p:cNvPr id="20" name="Rectangle 19">
            <a:extLst>
              <a:ext uri="{FF2B5EF4-FFF2-40B4-BE49-F238E27FC236}">
                <a16:creationId xmlns:a16="http://schemas.microsoft.com/office/drawing/2014/main" id="{FD94C183-9B4A-4B52-973B-0A1CE19CC611}"/>
              </a:ext>
            </a:extLst>
          </p:cNvPr>
          <p:cNvSpPr/>
          <p:nvPr/>
        </p:nvSpPr>
        <p:spPr bwMode="auto">
          <a:xfrm>
            <a:off x="275482" y="1787479"/>
            <a:ext cx="8347519" cy="49097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541C4783-705F-4321-A9A0-1522C78973BC}"/>
              </a:ext>
            </a:extLst>
          </p:cNvPr>
          <p:cNvSpPr/>
          <p:nvPr/>
        </p:nvSpPr>
        <p:spPr bwMode="auto">
          <a:xfrm>
            <a:off x="275482" y="3040129"/>
            <a:ext cx="8347519" cy="36570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B6D8DDC8-6757-4814-974C-7BE7F7F30FA6}"/>
              </a:ext>
            </a:extLst>
          </p:cNvPr>
          <p:cNvSpPr txBox="1"/>
          <p:nvPr/>
        </p:nvSpPr>
        <p:spPr>
          <a:xfrm>
            <a:off x="965955" y="2083236"/>
            <a:ext cx="3450653" cy="634440"/>
          </a:xfrm>
          <a:prstGeom prst="rect">
            <a:avLst/>
          </a:prstGeom>
          <a:noFill/>
        </p:spPr>
        <p:txBody>
          <a:bodyPr wrap="square" lIns="182854" tIns="146283" rIns="182854" bIns="146283" rtlCol="0" anchor="ctr" anchorCtr="0">
            <a:spAutoFit/>
          </a:bodyPr>
          <a:lstStyle/>
          <a:p>
            <a:pPr defTabSz="932509">
              <a:lnSpc>
                <a:spcPct val="90000"/>
              </a:lnSpc>
              <a:spcBef>
                <a:spcPts val="600"/>
              </a:spcBef>
              <a:defRPr/>
            </a:pPr>
            <a:r>
              <a:rPr lang="en-US" sz="2400" dirty="0">
                <a:gradFill>
                  <a:gsLst>
                    <a:gs pos="26230">
                      <a:schemeClr val="bg1"/>
                    </a:gs>
                    <a:gs pos="100000">
                      <a:schemeClr val="bg1"/>
                    </a:gs>
                  </a:gsLst>
                  <a:lin ang="5400000" scaled="0"/>
                </a:gradFill>
                <a:latin typeface="Segoe UI Semilight" panose="020B0402040204020203" pitchFamily="34" charset="0"/>
                <a:cs typeface="Segoe UI Semilight" panose="020B0402040204020203" pitchFamily="34" charset="0"/>
              </a:rPr>
              <a:t>Application innovation</a:t>
            </a:r>
          </a:p>
        </p:txBody>
      </p:sp>
      <p:sp>
        <p:nvSpPr>
          <p:cNvPr id="15" name="Freeform 13">
            <a:extLst>
              <a:ext uri="{FF2B5EF4-FFF2-40B4-BE49-F238E27FC236}">
                <a16:creationId xmlns:a16="http://schemas.microsoft.com/office/drawing/2014/main" id="{47822316-169D-46FD-9A72-EF4EEB15F6AD}"/>
              </a:ext>
            </a:extLst>
          </p:cNvPr>
          <p:cNvSpPr>
            <a:spLocks noChangeAspect="1" noEditPoints="1"/>
          </p:cNvSpPr>
          <p:nvPr/>
        </p:nvSpPr>
        <p:spPr bwMode="auto">
          <a:xfrm>
            <a:off x="605138" y="2232089"/>
            <a:ext cx="329531" cy="33673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22" name="Rectangle 21">
            <a:extLst>
              <a:ext uri="{FF2B5EF4-FFF2-40B4-BE49-F238E27FC236}">
                <a16:creationId xmlns:a16="http://schemas.microsoft.com/office/drawing/2014/main" id="{EC9851A0-A9FF-40AC-B588-09213B100ADC}"/>
              </a:ext>
            </a:extLst>
          </p:cNvPr>
          <p:cNvSpPr/>
          <p:nvPr/>
        </p:nvSpPr>
        <p:spPr bwMode="auto">
          <a:xfrm>
            <a:off x="12697552" y="1819260"/>
            <a:ext cx="211183" cy="5174769"/>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A98497FB-D81D-41CC-93AC-D93ADCFA536E}"/>
              </a:ext>
            </a:extLst>
          </p:cNvPr>
          <p:cNvCxnSpPr>
            <a:cxnSpLocks/>
          </p:cNvCxnSpPr>
          <p:nvPr/>
        </p:nvCxnSpPr>
        <p:spPr>
          <a:xfrm>
            <a:off x="12465499" y="1819260"/>
            <a:ext cx="0" cy="5174769"/>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4B456E-511A-43BF-A719-702491D2C70B}"/>
              </a:ext>
            </a:extLst>
          </p:cNvPr>
          <p:cNvCxnSpPr>
            <a:cxnSpLocks/>
          </p:cNvCxnSpPr>
          <p:nvPr/>
        </p:nvCxnSpPr>
        <p:spPr>
          <a:xfrm>
            <a:off x="12483417" y="1819260"/>
            <a:ext cx="0" cy="5174769"/>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C4099E-C108-4D1E-ABDD-496586527D44}"/>
              </a:ext>
            </a:extLst>
          </p:cNvPr>
          <p:cNvSpPr>
            <a:spLocks noGrp="1"/>
          </p:cNvSpPr>
          <p:nvPr>
            <p:ph type="title"/>
          </p:nvPr>
        </p:nvSpPr>
        <p:spPr/>
        <p:txBody>
          <a:bodyPr/>
          <a:lstStyle/>
          <a:p>
            <a:pPr>
              <a:spcBef>
                <a:spcPts val="600"/>
              </a:spcBef>
            </a:pPr>
            <a:r>
              <a:rPr lang="en-US" dirty="0"/>
              <a:t>O que </a:t>
            </a:r>
            <a:r>
              <a:rPr lang="en-US" dirty="0" err="1"/>
              <a:t>há</a:t>
            </a:r>
            <a:r>
              <a:rPr lang="en-US" dirty="0"/>
              <a:t> de novo no fall release (1709)</a:t>
            </a:r>
          </a:p>
        </p:txBody>
      </p:sp>
      <p:grpSp>
        <p:nvGrpSpPr>
          <p:cNvPr id="12" name="Group 11">
            <a:extLst>
              <a:ext uri="{FF2B5EF4-FFF2-40B4-BE49-F238E27FC236}">
                <a16:creationId xmlns:a16="http://schemas.microsoft.com/office/drawing/2014/main" id="{1EC20316-231E-4A29-B832-A671DC9355DE}"/>
              </a:ext>
            </a:extLst>
          </p:cNvPr>
          <p:cNvGrpSpPr/>
          <p:nvPr/>
        </p:nvGrpSpPr>
        <p:grpSpPr>
          <a:xfrm>
            <a:off x="572817" y="5555657"/>
            <a:ext cx="5048608" cy="592470"/>
            <a:chOff x="914775" y="5789099"/>
            <a:chExt cx="5049325" cy="592554"/>
          </a:xfrm>
        </p:grpSpPr>
        <p:pic>
          <p:nvPicPr>
            <p:cNvPr id="13" name="Picture 12">
              <a:extLst>
                <a:ext uri="{FF2B5EF4-FFF2-40B4-BE49-F238E27FC236}">
                  <a16:creationId xmlns:a16="http://schemas.microsoft.com/office/drawing/2014/main" id="{D9165FCC-1DB1-4F52-B13C-5D58E7C91D8E}"/>
                </a:ext>
              </a:extLst>
            </p:cNvPr>
            <p:cNvPicPr>
              <a:picLocks noChangeAspect="1"/>
            </p:cNvPicPr>
            <p:nvPr/>
          </p:nvPicPr>
          <p:blipFill>
            <a:blip r:embed="rId3">
              <a:duotone>
                <a:prstClr val="black"/>
                <a:schemeClr val="accent5">
                  <a:tint val="45000"/>
                  <a:satMod val="400000"/>
                </a:schemeClr>
              </a:duotone>
              <a:lum bright="-40000" contrast="-40000"/>
            </a:blip>
            <a:stretch>
              <a:fillRect/>
            </a:stretch>
          </p:blipFill>
          <p:spPr>
            <a:xfrm>
              <a:off x="914775" y="5857702"/>
              <a:ext cx="389804" cy="455265"/>
            </a:xfrm>
            <a:prstGeom prst="rect">
              <a:avLst/>
            </a:prstGeom>
          </p:spPr>
        </p:pic>
        <p:sp>
          <p:nvSpPr>
            <p:cNvPr id="14" name="Rectangle 13">
              <a:extLst>
                <a:ext uri="{FF2B5EF4-FFF2-40B4-BE49-F238E27FC236}">
                  <a16:creationId xmlns:a16="http://schemas.microsoft.com/office/drawing/2014/main" id="{978D2D86-CB64-4456-8BB3-03132577AAF8}"/>
                </a:ext>
              </a:extLst>
            </p:cNvPr>
            <p:cNvSpPr/>
            <p:nvPr/>
          </p:nvSpPr>
          <p:spPr>
            <a:xfrm>
              <a:off x="1463409" y="5789099"/>
              <a:ext cx="4500691" cy="592554"/>
            </a:xfrm>
            <a:prstGeom prst="rect">
              <a:avLst/>
            </a:prstGeom>
          </p:spPr>
          <p:txBody>
            <a:bodyPr wrap="none" lIns="182854" tIns="0" rIns="0" bIns="0">
              <a:spAutoFit/>
            </a:bodyPr>
            <a:lstStyle/>
            <a:p>
              <a:pPr defTabSz="950791">
                <a:lnSpc>
                  <a:spcPct val="90000"/>
                </a:lnSpc>
                <a:spcBef>
                  <a:spcPts val="300"/>
                </a:spcBef>
                <a:defRPr/>
              </a:pP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Linux containers com Hyper-V isolation</a:t>
              </a:r>
            </a:p>
            <a:p>
              <a:pPr defTabSz="950791">
                <a:lnSpc>
                  <a:spcPct val="90000"/>
                </a:lnSpc>
                <a:spcBef>
                  <a:spcPts val="300"/>
                </a:spcBef>
                <a:defRPr/>
              </a:pP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Windows Subsystem for Linux</a:t>
              </a:r>
            </a:p>
          </p:txBody>
        </p:sp>
      </p:grpSp>
      <p:grpSp>
        <p:nvGrpSpPr>
          <p:cNvPr id="16" name="Group 15">
            <a:extLst>
              <a:ext uri="{FF2B5EF4-FFF2-40B4-BE49-F238E27FC236}">
                <a16:creationId xmlns:a16="http://schemas.microsoft.com/office/drawing/2014/main" id="{63C167C9-834A-41DB-8C52-D511D76465FC}"/>
              </a:ext>
            </a:extLst>
          </p:cNvPr>
          <p:cNvGrpSpPr/>
          <p:nvPr/>
        </p:nvGrpSpPr>
        <p:grpSpPr>
          <a:xfrm>
            <a:off x="600587" y="3409022"/>
            <a:ext cx="7522651" cy="592470"/>
            <a:chOff x="942549" y="3642166"/>
            <a:chExt cx="7523717" cy="592555"/>
          </a:xfrm>
        </p:grpSpPr>
        <p:grpSp>
          <p:nvGrpSpPr>
            <p:cNvPr id="17" name="Group 16">
              <a:extLst>
                <a:ext uri="{FF2B5EF4-FFF2-40B4-BE49-F238E27FC236}">
                  <a16:creationId xmlns:a16="http://schemas.microsoft.com/office/drawing/2014/main" id="{08C88B12-280B-4861-A663-EC1142A153DE}"/>
                </a:ext>
              </a:extLst>
            </p:cNvPr>
            <p:cNvGrpSpPr>
              <a:grpSpLocks noChangeAspect="1"/>
            </p:cNvGrpSpPr>
            <p:nvPr/>
          </p:nvGrpSpPr>
          <p:grpSpPr>
            <a:xfrm>
              <a:off x="942549" y="3746596"/>
              <a:ext cx="334257" cy="383610"/>
              <a:chOff x="5867401" y="3052763"/>
              <a:chExt cx="709613" cy="814388"/>
            </a:xfrm>
          </p:grpSpPr>
          <p:sp>
            <p:nvSpPr>
              <p:cNvPr id="21" name="Freeform 5">
                <a:extLst>
                  <a:ext uri="{FF2B5EF4-FFF2-40B4-BE49-F238E27FC236}">
                    <a16:creationId xmlns:a16="http://schemas.microsoft.com/office/drawing/2014/main" id="{12A84F74-CCB4-4B39-AEB4-ECAB94462A37}"/>
                  </a:ext>
                </a:extLst>
              </p:cNvPr>
              <p:cNvSpPr>
                <a:spLocks/>
              </p:cNvSpPr>
              <p:nvPr/>
            </p:nvSpPr>
            <p:spPr bwMode="auto">
              <a:xfrm>
                <a:off x="5867401" y="3255963"/>
                <a:ext cx="355600" cy="611188"/>
              </a:xfrm>
              <a:custGeom>
                <a:avLst/>
                <a:gdLst>
                  <a:gd name="T0" fmla="*/ 224 w 224"/>
                  <a:gd name="T1" fmla="*/ 129 h 385"/>
                  <a:gd name="T2" fmla="*/ 224 w 224"/>
                  <a:gd name="T3" fmla="*/ 385 h 385"/>
                  <a:gd name="T4" fmla="*/ 0 w 224"/>
                  <a:gd name="T5" fmla="*/ 256 h 385"/>
                  <a:gd name="T6" fmla="*/ 0 w 224"/>
                  <a:gd name="T7" fmla="*/ 0 h 385"/>
                  <a:gd name="T8" fmla="*/ 224 w 224"/>
                  <a:gd name="T9" fmla="*/ 129 h 385"/>
                </a:gdLst>
                <a:ahLst/>
                <a:cxnLst>
                  <a:cxn ang="0">
                    <a:pos x="T0" y="T1"/>
                  </a:cxn>
                  <a:cxn ang="0">
                    <a:pos x="T2" y="T3"/>
                  </a:cxn>
                  <a:cxn ang="0">
                    <a:pos x="T4" y="T5"/>
                  </a:cxn>
                  <a:cxn ang="0">
                    <a:pos x="T6" y="T7"/>
                  </a:cxn>
                  <a:cxn ang="0">
                    <a:pos x="T8" y="T9"/>
                  </a:cxn>
                </a:cxnLst>
                <a:rect l="0" t="0" r="r" b="b"/>
                <a:pathLst>
                  <a:path w="224" h="385">
                    <a:moveTo>
                      <a:pt x="224" y="129"/>
                    </a:moveTo>
                    <a:lnTo>
                      <a:pt x="224" y="385"/>
                    </a:lnTo>
                    <a:lnTo>
                      <a:pt x="0" y="256"/>
                    </a:lnTo>
                    <a:lnTo>
                      <a:pt x="0" y="0"/>
                    </a:lnTo>
                    <a:lnTo>
                      <a:pt x="224" y="129"/>
                    </a:lnTo>
                    <a:close/>
                  </a:path>
                </a:pathLst>
              </a:custGeom>
              <a:noFill/>
              <a:ln w="25400">
                <a:solidFill>
                  <a:schemeClr val="tx1"/>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gradFill>
                    <a:gsLst>
                      <a:gs pos="26230">
                        <a:schemeClr val="tx1"/>
                      </a:gs>
                      <a:gs pos="100000">
                        <a:schemeClr val="tx1"/>
                      </a:gs>
                    </a:gsLst>
                    <a:lin ang="5400000" scaled="0"/>
                  </a:gradFill>
                  <a:latin typeface="Calibri" panose="020F0502020204030204"/>
                </a:endParaRPr>
              </a:p>
            </p:txBody>
          </p:sp>
          <p:sp>
            <p:nvSpPr>
              <p:cNvPr id="23" name="Freeform 6">
                <a:extLst>
                  <a:ext uri="{FF2B5EF4-FFF2-40B4-BE49-F238E27FC236}">
                    <a16:creationId xmlns:a16="http://schemas.microsoft.com/office/drawing/2014/main" id="{130EECEE-8C32-4CE2-85E0-6232CD78C07B}"/>
                  </a:ext>
                </a:extLst>
              </p:cNvPr>
              <p:cNvSpPr>
                <a:spLocks/>
              </p:cNvSpPr>
              <p:nvPr/>
            </p:nvSpPr>
            <p:spPr bwMode="auto">
              <a:xfrm>
                <a:off x="6223001" y="3255963"/>
                <a:ext cx="354013" cy="611188"/>
              </a:xfrm>
              <a:custGeom>
                <a:avLst/>
                <a:gdLst>
                  <a:gd name="T0" fmla="*/ 0 w 223"/>
                  <a:gd name="T1" fmla="*/ 129 h 385"/>
                  <a:gd name="T2" fmla="*/ 0 w 223"/>
                  <a:gd name="T3" fmla="*/ 385 h 385"/>
                  <a:gd name="T4" fmla="*/ 223 w 223"/>
                  <a:gd name="T5" fmla="*/ 256 h 385"/>
                  <a:gd name="T6" fmla="*/ 223 w 223"/>
                  <a:gd name="T7" fmla="*/ 0 h 385"/>
                  <a:gd name="T8" fmla="*/ 0 w 223"/>
                  <a:gd name="T9" fmla="*/ 129 h 385"/>
                </a:gdLst>
                <a:ahLst/>
                <a:cxnLst>
                  <a:cxn ang="0">
                    <a:pos x="T0" y="T1"/>
                  </a:cxn>
                  <a:cxn ang="0">
                    <a:pos x="T2" y="T3"/>
                  </a:cxn>
                  <a:cxn ang="0">
                    <a:pos x="T4" y="T5"/>
                  </a:cxn>
                  <a:cxn ang="0">
                    <a:pos x="T6" y="T7"/>
                  </a:cxn>
                  <a:cxn ang="0">
                    <a:pos x="T8" y="T9"/>
                  </a:cxn>
                </a:cxnLst>
                <a:rect l="0" t="0" r="r" b="b"/>
                <a:pathLst>
                  <a:path w="223" h="385">
                    <a:moveTo>
                      <a:pt x="0" y="129"/>
                    </a:moveTo>
                    <a:lnTo>
                      <a:pt x="0" y="385"/>
                    </a:lnTo>
                    <a:lnTo>
                      <a:pt x="223" y="256"/>
                    </a:lnTo>
                    <a:lnTo>
                      <a:pt x="223" y="0"/>
                    </a:lnTo>
                    <a:lnTo>
                      <a:pt x="0" y="129"/>
                    </a:lnTo>
                    <a:close/>
                  </a:path>
                </a:pathLst>
              </a:custGeom>
              <a:noFill/>
              <a:ln w="25400">
                <a:solidFill>
                  <a:schemeClr val="tx1"/>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gradFill>
                    <a:gsLst>
                      <a:gs pos="26230">
                        <a:schemeClr val="tx1"/>
                      </a:gs>
                      <a:gs pos="100000">
                        <a:schemeClr val="tx1"/>
                      </a:gs>
                    </a:gsLst>
                    <a:lin ang="5400000" scaled="0"/>
                  </a:gradFill>
                  <a:latin typeface="Calibri" panose="020F0502020204030204"/>
                </a:endParaRPr>
              </a:p>
            </p:txBody>
          </p:sp>
          <p:sp>
            <p:nvSpPr>
              <p:cNvPr id="24" name="Freeform 7">
                <a:extLst>
                  <a:ext uri="{FF2B5EF4-FFF2-40B4-BE49-F238E27FC236}">
                    <a16:creationId xmlns:a16="http://schemas.microsoft.com/office/drawing/2014/main" id="{054590E0-2714-4E34-BA29-9FDE1448FB3F}"/>
                  </a:ext>
                </a:extLst>
              </p:cNvPr>
              <p:cNvSpPr>
                <a:spLocks/>
              </p:cNvSpPr>
              <p:nvPr/>
            </p:nvSpPr>
            <p:spPr bwMode="auto">
              <a:xfrm>
                <a:off x="5867401" y="3052763"/>
                <a:ext cx="709613" cy="406400"/>
              </a:xfrm>
              <a:custGeom>
                <a:avLst/>
                <a:gdLst>
                  <a:gd name="T0" fmla="*/ 223 w 447"/>
                  <a:gd name="T1" fmla="*/ 256 h 256"/>
                  <a:gd name="T2" fmla="*/ 0 w 447"/>
                  <a:gd name="T3" fmla="*/ 127 h 256"/>
                  <a:gd name="T4" fmla="*/ 223 w 447"/>
                  <a:gd name="T5" fmla="*/ 0 h 256"/>
                  <a:gd name="T6" fmla="*/ 447 w 447"/>
                  <a:gd name="T7" fmla="*/ 127 h 256"/>
                  <a:gd name="T8" fmla="*/ 223 w 447"/>
                  <a:gd name="T9" fmla="*/ 256 h 256"/>
                </a:gdLst>
                <a:ahLst/>
                <a:cxnLst>
                  <a:cxn ang="0">
                    <a:pos x="T0" y="T1"/>
                  </a:cxn>
                  <a:cxn ang="0">
                    <a:pos x="T2" y="T3"/>
                  </a:cxn>
                  <a:cxn ang="0">
                    <a:pos x="T4" y="T5"/>
                  </a:cxn>
                  <a:cxn ang="0">
                    <a:pos x="T6" y="T7"/>
                  </a:cxn>
                  <a:cxn ang="0">
                    <a:pos x="T8" y="T9"/>
                  </a:cxn>
                </a:cxnLst>
                <a:rect l="0" t="0" r="r" b="b"/>
                <a:pathLst>
                  <a:path w="447" h="256">
                    <a:moveTo>
                      <a:pt x="223" y="256"/>
                    </a:moveTo>
                    <a:lnTo>
                      <a:pt x="0" y="127"/>
                    </a:lnTo>
                    <a:lnTo>
                      <a:pt x="223" y="0"/>
                    </a:lnTo>
                    <a:lnTo>
                      <a:pt x="447" y="127"/>
                    </a:lnTo>
                    <a:lnTo>
                      <a:pt x="223" y="256"/>
                    </a:lnTo>
                    <a:close/>
                  </a:path>
                </a:pathLst>
              </a:custGeom>
              <a:noFill/>
              <a:ln w="25400">
                <a:solidFill>
                  <a:schemeClr val="tx1"/>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gradFill>
                    <a:gsLst>
                      <a:gs pos="26230">
                        <a:schemeClr val="tx1"/>
                      </a:gs>
                      <a:gs pos="100000">
                        <a:schemeClr val="tx1"/>
                      </a:gs>
                    </a:gsLst>
                    <a:lin ang="5400000" scaled="0"/>
                  </a:gradFill>
                  <a:latin typeface="Calibri" panose="020F0502020204030204"/>
                </a:endParaRPr>
              </a:p>
            </p:txBody>
          </p:sp>
        </p:grpSp>
        <p:sp>
          <p:nvSpPr>
            <p:cNvPr id="18" name="Rectangle 17">
              <a:extLst>
                <a:ext uri="{FF2B5EF4-FFF2-40B4-BE49-F238E27FC236}">
                  <a16:creationId xmlns:a16="http://schemas.microsoft.com/office/drawing/2014/main" id="{BDF59296-F051-400A-AD64-4559FAD271D1}"/>
                </a:ext>
              </a:extLst>
            </p:cNvPr>
            <p:cNvSpPr/>
            <p:nvPr/>
          </p:nvSpPr>
          <p:spPr>
            <a:xfrm>
              <a:off x="1463409" y="3642166"/>
              <a:ext cx="7002857" cy="592555"/>
            </a:xfrm>
            <a:prstGeom prst="rect">
              <a:avLst/>
            </a:prstGeom>
          </p:spPr>
          <p:txBody>
            <a:bodyPr wrap="square" lIns="182854" tIns="0" rIns="0" bIns="0">
              <a:spAutoFit/>
            </a:bodyPr>
            <a:lstStyle/>
            <a:p>
              <a:pPr defTabSz="950791">
                <a:lnSpc>
                  <a:spcPct val="90000"/>
                </a:lnSpc>
                <a:spcBef>
                  <a:spcPts val="300"/>
                </a:spcBef>
                <a:defRPr/>
              </a:pPr>
              <a:r>
                <a:rPr lang="en-US" sz="2000" dirty="0" err="1">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Imagem</a:t>
              </a: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 de Nano Server </a:t>
              </a:r>
              <a:r>
                <a:rPr lang="en-US" sz="2000" dirty="0" err="1">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otimizada</a:t>
              </a: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 para container</a:t>
              </a:r>
            </a:p>
            <a:p>
              <a:pPr defTabSz="950791">
                <a:lnSpc>
                  <a:spcPct val="90000"/>
                </a:lnSpc>
                <a:spcBef>
                  <a:spcPts val="300"/>
                </a:spcBef>
                <a:defRPr/>
              </a:pPr>
              <a:r>
                <a:rPr lang="en-US" sz="2000" dirty="0" err="1">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Aumento</a:t>
              </a: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 em </a:t>
              </a:r>
              <a:r>
                <a:rPr lang="en-US" sz="2000" dirty="0" err="1">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densidade</a:t>
              </a: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 de containers e performance</a:t>
              </a:r>
            </a:p>
          </p:txBody>
        </p:sp>
      </p:grpSp>
      <p:grpSp>
        <p:nvGrpSpPr>
          <p:cNvPr id="25" name="Group 24">
            <a:extLst>
              <a:ext uri="{FF2B5EF4-FFF2-40B4-BE49-F238E27FC236}">
                <a16:creationId xmlns:a16="http://schemas.microsoft.com/office/drawing/2014/main" id="{FC14E18B-796E-4F62-9507-3101FB1F97E1}"/>
              </a:ext>
            </a:extLst>
          </p:cNvPr>
          <p:cNvGrpSpPr/>
          <p:nvPr/>
        </p:nvGrpSpPr>
        <p:grpSpPr>
          <a:xfrm>
            <a:off x="621686" y="4482343"/>
            <a:ext cx="3913134" cy="592470"/>
            <a:chOff x="928918" y="4715632"/>
            <a:chExt cx="3913689" cy="592554"/>
          </a:xfrm>
        </p:grpSpPr>
        <p:sp>
          <p:nvSpPr>
            <p:cNvPr id="27" name="Frame 5">
              <a:extLst>
                <a:ext uri="{FF2B5EF4-FFF2-40B4-BE49-F238E27FC236}">
                  <a16:creationId xmlns:a16="http://schemas.microsoft.com/office/drawing/2014/main" id="{96D798A3-A2AE-4EE5-8E46-37509614D2A9}"/>
                </a:ext>
              </a:extLst>
            </p:cNvPr>
            <p:cNvSpPr>
              <a:spLocks noChangeAspect="1"/>
            </p:cNvSpPr>
            <p:nvPr/>
          </p:nvSpPr>
          <p:spPr bwMode="auto">
            <a:xfrm>
              <a:off x="928918" y="4827507"/>
              <a:ext cx="361519" cy="36872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3098" tIns="36547" rIns="73098" bIns="36547" numCol="1" anchor="t" anchorCtr="0" compatLnSpc="1">
              <a:prstTxWarp prst="textNoShape">
                <a:avLst/>
              </a:prstTxWarp>
            </a:bodyPr>
            <a:lstStyle/>
            <a:p>
              <a:pPr defTabSz="745493">
                <a:lnSpc>
                  <a:spcPct val="90000"/>
                </a:lnSpc>
                <a:defRPr/>
              </a:pPr>
              <a:endParaRPr lang="en-US" sz="1632" kern="0">
                <a:gradFill>
                  <a:gsLst>
                    <a:gs pos="26230">
                      <a:schemeClr val="tx1"/>
                    </a:gs>
                    <a:gs pos="100000">
                      <a:schemeClr val="tx1"/>
                    </a:gs>
                  </a:gsLst>
                  <a:lin ang="5400000" scaled="0"/>
                </a:gradFill>
                <a:latin typeface="Calibri" panose="020F0502020204030204"/>
                <a:ea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E20E4522-E86C-4D85-B6BD-17E4AF076122}"/>
                </a:ext>
              </a:extLst>
            </p:cNvPr>
            <p:cNvSpPr/>
            <p:nvPr/>
          </p:nvSpPr>
          <p:spPr>
            <a:xfrm>
              <a:off x="1463409" y="4715632"/>
              <a:ext cx="3379198" cy="592554"/>
            </a:xfrm>
            <a:prstGeom prst="rect">
              <a:avLst/>
            </a:prstGeom>
          </p:spPr>
          <p:txBody>
            <a:bodyPr wrap="none" lIns="182854" tIns="0" rIns="0" bIns="0">
              <a:spAutoFit/>
            </a:bodyPr>
            <a:lstStyle/>
            <a:p>
              <a:pPr defTabSz="950791">
                <a:lnSpc>
                  <a:spcPct val="90000"/>
                </a:lnSpc>
                <a:spcBef>
                  <a:spcPts val="300"/>
                </a:spcBef>
                <a:defRPr/>
              </a:pP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.NET Core 2.0</a:t>
              </a:r>
            </a:p>
            <a:p>
              <a:pPr defTabSz="950791">
                <a:lnSpc>
                  <a:spcPct val="90000"/>
                </a:lnSpc>
                <a:spcBef>
                  <a:spcPts val="300"/>
                </a:spcBef>
                <a:defRPr/>
              </a:pP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SMB support para containers</a:t>
              </a:r>
            </a:p>
          </p:txBody>
        </p:sp>
      </p:grpSp>
      <p:sp>
        <p:nvSpPr>
          <p:cNvPr id="31" name="Trackers_EADF">
            <a:extLst>
              <a:ext uri="{FF2B5EF4-FFF2-40B4-BE49-F238E27FC236}">
                <a16:creationId xmlns:a16="http://schemas.microsoft.com/office/drawing/2014/main" id="{5B8ACE6A-F2F4-46BA-8354-7EA2EEF1E67A}"/>
              </a:ext>
            </a:extLst>
          </p:cNvPr>
          <p:cNvSpPr>
            <a:spLocks noChangeAspect="1" noEditPoints="1"/>
          </p:cNvSpPr>
          <p:nvPr/>
        </p:nvSpPr>
        <p:spPr bwMode="auto">
          <a:xfrm>
            <a:off x="9237909" y="4044134"/>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786589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3"/>
                                        </p:tgtEl>
                                      </p:cBhvr>
                                      <p:by x="0" y="100000"/>
                                    </p:animScale>
                                  </p:childTnLst>
                                </p:cTn>
                              </p:par>
                              <p:par>
                                <p:cTn id="9" presetID="42" presetClass="path" presetSubtype="0" accel="100000" autoRev="1" fill="hold" grpId="2" nodeType="withEffect">
                                  <p:stCondLst>
                                    <p:cond delay="0"/>
                                  </p:stCondLst>
                                  <p:childTnLst>
                                    <p:animMotion origin="layout" path="M 3.66607E-6 3.76759E-6 L -0.34019 3.76759E-6 " pathEditMode="relative" rAng="0" ptsTypes="AA">
                                      <p:cBhvr>
                                        <p:cTn id="10" dur="500" fill="hold"/>
                                        <p:tgtEl>
                                          <p:spTgt spid="3"/>
                                        </p:tgtEl>
                                        <p:attrNameLst>
                                          <p:attrName>ppt_x</p:attrName>
                                          <p:attrName>ppt_y</p:attrName>
                                        </p:attrNameLst>
                                      </p:cBhvr>
                                      <p:rCtr x="-17016" y="0"/>
                                    </p:animMotion>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42" presetClass="path" presetSubtype="0" decel="100000" fill="hold" nodeType="withEffect">
                                  <p:stCondLst>
                                    <p:cond delay="0"/>
                                  </p:stCondLst>
                                  <p:childTnLst>
                                    <p:animMotion origin="layout" path="M 3.40311E-6 -2.18339E-6 L 3.40311E-6 0.04313 " pathEditMode="relative" rAng="0" ptsTypes="AA">
                                      <p:cBhvr>
                                        <p:cTn id="16" dur="500" spd="-100000" fill="hold"/>
                                        <p:tgtEl>
                                          <p:spTgt spid="16"/>
                                        </p:tgtEl>
                                        <p:attrNameLst>
                                          <p:attrName>ppt_x</p:attrName>
                                          <p:attrName>ppt_y</p:attrName>
                                        </p:attrNameLst>
                                      </p:cBhvr>
                                      <p:rCtr x="0" y="2156"/>
                                    </p:animMotion>
                                  </p:childTnLst>
                                </p:cTn>
                              </p:par>
                              <p:par>
                                <p:cTn id="17" presetID="10" presetClass="entr" presetSubtype="0" fill="hold" nodeType="withEffect">
                                  <p:stCondLst>
                                    <p:cond delay="1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100000" fill="hold" nodeType="withEffect">
                                  <p:stCondLst>
                                    <p:cond delay="100"/>
                                  </p:stCondLst>
                                  <p:childTnLst>
                                    <p:animMotion origin="layout" path="M 4.47026E-6 6.71811E-7 L 4.47026E-6 0.04312 " pathEditMode="relative" rAng="0" ptsTypes="AA">
                                      <p:cBhvr>
                                        <p:cTn id="21" dur="500" spd="-100000" fill="hold"/>
                                        <p:tgtEl>
                                          <p:spTgt spid="25"/>
                                        </p:tgtEl>
                                        <p:attrNameLst>
                                          <p:attrName>ppt_x</p:attrName>
                                          <p:attrName>ppt_y</p:attrName>
                                        </p:attrNameLst>
                                      </p:cBhvr>
                                      <p:rCtr x="0" y="2156"/>
                                    </p:animMotion>
                                  </p:childTnLst>
                                </p:cTn>
                              </p:par>
                              <p:par>
                                <p:cTn id="22" presetID="10" presetClass="entr" presetSubtype="0" fill="hold" nodeType="withEffect">
                                  <p:stCondLst>
                                    <p:cond delay="2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42" presetClass="path" presetSubtype="0" decel="100000" fill="hold" nodeType="withEffect">
                                  <p:stCondLst>
                                    <p:cond delay="200"/>
                                  </p:stCondLst>
                                  <p:childTnLst>
                                    <p:animMotion origin="layout" path="M 3.82436E-6 3.52701E-6 L 3.82436E-6 0.04312 " pathEditMode="relative" rAng="0" ptsTypes="AA">
                                      <p:cBhvr>
                                        <p:cTn id="26" dur="500" spd="-100000" fill="hold"/>
                                        <p:tgtEl>
                                          <p:spTgt spid="12"/>
                                        </p:tgtEl>
                                        <p:attrNameLst>
                                          <p:attrName>ppt_x</p:attrName>
                                          <p:attrName>ppt_y</p:attrName>
                                        </p:attrNameLst>
                                      </p:cBhvr>
                                      <p:rCtr x="0" y="21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4CC46B-4CC2-465D-84BB-1C648B95EF62}"/>
              </a:ext>
            </a:extLst>
          </p:cNvPr>
          <p:cNvSpPr/>
          <p:nvPr/>
        </p:nvSpPr>
        <p:spPr>
          <a:xfrm>
            <a:off x="42053" y="1845699"/>
            <a:ext cx="12434710" cy="519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14" fontAlgn="base">
              <a:spcBef>
                <a:spcPct val="0"/>
              </a:spcBef>
              <a:spcAft>
                <a:spcPts val="600"/>
              </a:spcAft>
            </a:pPr>
            <a:endParaRPr lang="en-US" b="1" kern="0" dirty="0">
              <a:solidFill>
                <a:srgbClr val="FFFFFF"/>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0C6A3598-02F8-481C-A6A1-05BE5D52C594}"/>
              </a:ext>
            </a:extLst>
          </p:cNvPr>
          <p:cNvGrpSpPr/>
          <p:nvPr/>
        </p:nvGrpSpPr>
        <p:grpSpPr>
          <a:xfrm>
            <a:off x="883" y="1797289"/>
            <a:ext cx="12434711" cy="936375"/>
            <a:chOff x="0" y="1797048"/>
            <a:chExt cx="12436475" cy="936508"/>
          </a:xfrm>
        </p:grpSpPr>
        <p:sp>
          <p:nvSpPr>
            <p:cNvPr id="11" name="Rectangle 10">
              <a:extLst>
                <a:ext uri="{FF2B5EF4-FFF2-40B4-BE49-F238E27FC236}">
                  <a16:creationId xmlns:a16="http://schemas.microsoft.com/office/drawing/2014/main" id="{02FC6DF0-3F0D-4C91-A3C1-CF46C7F0F206}"/>
                </a:ext>
              </a:extLst>
            </p:cNvPr>
            <p:cNvSpPr/>
            <p:nvPr/>
          </p:nvSpPr>
          <p:spPr bwMode="auto">
            <a:xfrm>
              <a:off x="0" y="1797049"/>
              <a:ext cx="6217920" cy="9365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D86622F-BF43-4822-876F-33171AA722DA}"/>
                </a:ext>
              </a:extLst>
            </p:cNvPr>
            <p:cNvSpPr/>
            <p:nvPr/>
          </p:nvSpPr>
          <p:spPr bwMode="auto">
            <a:xfrm>
              <a:off x="6218555" y="1797048"/>
              <a:ext cx="6217920" cy="9365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994CF32-2867-4A73-8E3F-ACC2B3ACA3ED}"/>
              </a:ext>
            </a:extLst>
          </p:cNvPr>
          <p:cNvSpPr>
            <a:spLocks noGrp="1"/>
          </p:cNvSpPr>
          <p:nvPr>
            <p:ph type="title"/>
          </p:nvPr>
        </p:nvSpPr>
        <p:spPr/>
        <p:txBody>
          <a:bodyPr/>
          <a:lstStyle/>
          <a:p>
            <a:r>
              <a:rPr lang="en-US" dirty="0"/>
              <a:t>Windows Server v1709 – </a:t>
            </a:r>
            <a:r>
              <a:rPr lang="en-US" dirty="0" err="1"/>
              <a:t>principais</a:t>
            </a:r>
            <a:r>
              <a:rPr lang="en-US" dirty="0"/>
              <a:t> </a:t>
            </a:r>
            <a:r>
              <a:rPr lang="en-US" dirty="0" err="1"/>
              <a:t>melhorias</a:t>
            </a:r>
            <a:endParaRPr lang="en-US" dirty="0"/>
          </a:p>
        </p:txBody>
      </p:sp>
      <p:graphicFrame>
        <p:nvGraphicFramePr>
          <p:cNvPr id="4" name="Table 3">
            <a:extLst>
              <a:ext uri="{FF2B5EF4-FFF2-40B4-BE49-F238E27FC236}">
                <a16:creationId xmlns:a16="http://schemas.microsoft.com/office/drawing/2014/main" id="{3D58971F-CA3A-41A7-B988-9719AEC4255E}"/>
              </a:ext>
            </a:extLst>
          </p:cNvPr>
          <p:cNvGraphicFramePr>
            <a:graphicFrameLocks noGrp="1"/>
          </p:cNvGraphicFramePr>
          <p:nvPr>
            <p:extLst/>
          </p:nvPr>
        </p:nvGraphicFramePr>
        <p:xfrm>
          <a:off x="1379945" y="2921838"/>
          <a:ext cx="10159422" cy="1894597"/>
        </p:xfrm>
        <a:graphic>
          <a:graphicData uri="http://schemas.openxmlformats.org/drawingml/2006/table">
            <a:tbl>
              <a:tblPr firstRow="1" bandRow="1">
                <a:tableStyleId>{5C22544A-7EE6-4342-B048-85BDC9FD1C3A}</a:tableStyleId>
              </a:tblPr>
              <a:tblGrid>
                <a:gridCol w="3386474">
                  <a:extLst>
                    <a:ext uri="{9D8B030D-6E8A-4147-A177-3AD203B41FA5}">
                      <a16:colId xmlns:a16="http://schemas.microsoft.com/office/drawing/2014/main" val="2326263902"/>
                    </a:ext>
                  </a:extLst>
                </a:gridCol>
                <a:gridCol w="3386474">
                  <a:extLst>
                    <a:ext uri="{9D8B030D-6E8A-4147-A177-3AD203B41FA5}">
                      <a16:colId xmlns:a16="http://schemas.microsoft.com/office/drawing/2014/main" val="1105586613"/>
                    </a:ext>
                  </a:extLst>
                </a:gridCol>
                <a:gridCol w="3386474">
                  <a:extLst>
                    <a:ext uri="{9D8B030D-6E8A-4147-A177-3AD203B41FA5}">
                      <a16:colId xmlns:a16="http://schemas.microsoft.com/office/drawing/2014/main" val="3914161758"/>
                    </a:ext>
                  </a:extLst>
                </a:gridCol>
              </a:tblGrid>
              <a:tr h="411721">
                <a:tc>
                  <a:txBody>
                    <a:bodyPr/>
                    <a:lstStyle/>
                    <a:p>
                      <a:endParaRPr lang="en-US" sz="1700" dirty="0"/>
                    </a:p>
                  </a:txBody>
                  <a:tcPr marL="91427" marR="91427" marT="45713" marB="45713"/>
                </a:tc>
                <a:tc>
                  <a:txBody>
                    <a:bodyPr/>
                    <a:lstStyle/>
                    <a:p>
                      <a:pPr algn="ctr"/>
                      <a:r>
                        <a:rPr lang="en-US" sz="1700" b="0" dirty="0">
                          <a:gradFill>
                            <a:gsLst>
                              <a:gs pos="1250">
                                <a:schemeClr val="bg1"/>
                              </a:gs>
                              <a:gs pos="100000">
                                <a:schemeClr val="bg1"/>
                              </a:gs>
                            </a:gsLst>
                            <a:lin ang="5400000" scaled="0"/>
                          </a:gradFill>
                        </a:rPr>
                        <a:t>ISO image</a:t>
                      </a:r>
                    </a:p>
                  </a:txBody>
                  <a:tcPr marL="91427" marR="91427" marT="45713" marB="45713"/>
                </a:tc>
                <a:tc>
                  <a:txBody>
                    <a:bodyPr/>
                    <a:lstStyle/>
                    <a:p>
                      <a:pPr algn="ctr"/>
                      <a:r>
                        <a:rPr lang="en-US" sz="1700" b="0" dirty="0">
                          <a:gradFill>
                            <a:gsLst>
                              <a:gs pos="1250">
                                <a:schemeClr val="bg1"/>
                              </a:gs>
                              <a:gs pos="100000">
                                <a:schemeClr val="bg1"/>
                              </a:gs>
                            </a:gsLst>
                            <a:lin ang="5400000" scaled="0"/>
                          </a:gradFill>
                        </a:rPr>
                        <a:t>Clean Install</a:t>
                      </a:r>
                    </a:p>
                  </a:txBody>
                  <a:tcPr marL="91427" marR="91427" marT="45713" marB="45713"/>
                </a:tc>
                <a:extLst>
                  <a:ext uri="{0D108BD9-81ED-4DB2-BD59-A6C34878D82A}">
                    <a16:rowId xmlns:a16="http://schemas.microsoft.com/office/drawing/2014/main" val="1562572566"/>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2016</a:t>
                      </a:r>
                    </a:p>
                    <a:p>
                      <a:r>
                        <a:rPr lang="en-US" sz="1700" dirty="0">
                          <a:gradFill>
                            <a:gsLst>
                              <a:gs pos="85246">
                                <a:schemeClr val="tx1">
                                  <a:lumMod val="50000"/>
                                </a:schemeClr>
                              </a:gs>
                              <a:gs pos="76503">
                                <a:schemeClr val="tx1">
                                  <a:lumMod val="50000"/>
                                </a:schemeClr>
                              </a:gs>
                            </a:gsLst>
                            <a:lin ang="5400000" scaled="0"/>
                          </a:gradFill>
                        </a:rPr>
                        <a:t>Server with Desktop Experience</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5.75 GB</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14.9 GB</a:t>
                      </a:r>
                    </a:p>
                  </a:txBody>
                  <a:tcPr marL="91427" marR="91427" marT="45713" marB="45713">
                    <a:solidFill>
                      <a:schemeClr val="bg1">
                        <a:lumMod val="95000"/>
                      </a:schemeClr>
                    </a:solidFill>
                  </a:tcPr>
                </a:tc>
                <a:extLst>
                  <a:ext uri="{0D108BD9-81ED-4DB2-BD59-A6C34878D82A}">
                    <a16:rowId xmlns:a16="http://schemas.microsoft.com/office/drawing/2014/main" val="937153017"/>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2016</a:t>
                      </a:r>
                    </a:p>
                    <a:p>
                      <a:r>
                        <a:rPr lang="en-US" sz="1700" dirty="0">
                          <a:gradFill>
                            <a:gsLst>
                              <a:gs pos="85246">
                                <a:schemeClr val="tx1">
                                  <a:lumMod val="50000"/>
                                </a:schemeClr>
                              </a:gs>
                              <a:gs pos="76503">
                                <a:schemeClr val="tx1">
                                  <a:lumMod val="50000"/>
                                </a:schemeClr>
                              </a:gs>
                            </a:gsLst>
                            <a:lin ang="5400000" scaled="0"/>
                          </a:gradFill>
                        </a:rPr>
                        <a:t>Server Core</a:t>
                      </a:r>
                    </a:p>
                  </a:txBody>
                  <a:tcPr marL="91427" marR="91427" marT="45713" marB="45713">
                    <a:solidFill>
                      <a:schemeClr val="bg1">
                        <a:lumMod val="8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700" dirty="0">
                          <a:gradFill>
                            <a:gsLst>
                              <a:gs pos="85246">
                                <a:schemeClr val="tx1">
                                  <a:lumMod val="50000"/>
                                </a:schemeClr>
                              </a:gs>
                              <a:gs pos="76503">
                                <a:schemeClr val="tx1">
                                  <a:lumMod val="50000"/>
                                </a:schemeClr>
                              </a:gs>
                            </a:gsLst>
                            <a:lin ang="5400000" scaled="0"/>
                          </a:gradFill>
                        </a:rPr>
                        <a:t>5.75 GB</a:t>
                      </a:r>
                    </a:p>
                    <a:p>
                      <a:pPr algn="ctr"/>
                      <a:endParaRPr lang="en-US" sz="1700" dirty="0">
                        <a:gradFill>
                          <a:gsLst>
                            <a:gs pos="85246">
                              <a:schemeClr val="tx1">
                                <a:lumMod val="50000"/>
                              </a:schemeClr>
                            </a:gs>
                            <a:gs pos="76503">
                              <a:schemeClr val="tx1">
                                <a:lumMod val="50000"/>
                              </a:schemeClr>
                            </a:gs>
                          </a:gsLst>
                          <a:lin ang="5400000" scaled="0"/>
                        </a:gradFill>
                      </a:endParaRP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11.15 GB</a:t>
                      </a:r>
                    </a:p>
                  </a:txBody>
                  <a:tcPr marL="91427" marR="91427" marT="45713" marB="45713">
                    <a:solidFill>
                      <a:schemeClr val="bg1">
                        <a:lumMod val="85000"/>
                      </a:schemeClr>
                    </a:solidFill>
                  </a:tcPr>
                </a:tc>
                <a:extLst>
                  <a:ext uri="{0D108BD9-81ED-4DB2-BD59-A6C34878D82A}">
                    <a16:rowId xmlns:a16="http://schemas.microsoft.com/office/drawing/2014/main" val="3172801612"/>
                  </a:ext>
                </a:extLst>
              </a:tr>
            </a:tbl>
          </a:graphicData>
        </a:graphic>
      </p:graphicFrame>
      <p:sp>
        <p:nvSpPr>
          <p:cNvPr id="8" name="Arrow: Right 7">
            <a:extLst>
              <a:ext uri="{FF2B5EF4-FFF2-40B4-BE49-F238E27FC236}">
                <a16:creationId xmlns:a16="http://schemas.microsoft.com/office/drawing/2014/main" id="{D3CCE1E0-9062-424B-A055-B472B7AD3800}"/>
              </a:ext>
            </a:extLst>
          </p:cNvPr>
          <p:cNvSpPr/>
          <p:nvPr/>
        </p:nvSpPr>
        <p:spPr bwMode="auto">
          <a:xfrm>
            <a:off x="1105049" y="5472718"/>
            <a:ext cx="274896" cy="3458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FECE4F17-D6C6-43E3-94B0-4E9FEC22580C}"/>
              </a:ext>
            </a:extLst>
          </p:cNvPr>
          <p:cNvSpPr/>
          <p:nvPr/>
        </p:nvSpPr>
        <p:spPr bwMode="auto">
          <a:xfrm>
            <a:off x="12477326" y="1787478"/>
            <a:ext cx="8451068" cy="49097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4B67183-EA84-416D-BA07-A45ED51BC101}"/>
              </a:ext>
            </a:extLst>
          </p:cNvPr>
          <p:cNvSpPr/>
          <p:nvPr/>
        </p:nvSpPr>
        <p:spPr bwMode="auto">
          <a:xfrm>
            <a:off x="-3661996" y="1787479"/>
            <a:ext cx="3620510" cy="490973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aphicFrame>
        <p:nvGraphicFramePr>
          <p:cNvPr id="20" name="Table 19">
            <a:extLst>
              <a:ext uri="{FF2B5EF4-FFF2-40B4-BE49-F238E27FC236}">
                <a16:creationId xmlns:a16="http://schemas.microsoft.com/office/drawing/2014/main" id="{5E3A0D70-0D86-4A63-A81E-B94D2D5A039C}"/>
              </a:ext>
            </a:extLst>
          </p:cNvPr>
          <p:cNvGraphicFramePr>
            <a:graphicFrameLocks noGrp="1"/>
          </p:cNvGraphicFramePr>
          <p:nvPr>
            <p:extLst/>
          </p:nvPr>
        </p:nvGraphicFramePr>
        <p:xfrm>
          <a:off x="1379945" y="4896139"/>
          <a:ext cx="10159422" cy="1153159"/>
        </p:xfrm>
        <a:graphic>
          <a:graphicData uri="http://schemas.openxmlformats.org/drawingml/2006/table">
            <a:tbl>
              <a:tblPr firstRow="1" bandRow="1">
                <a:tableStyleId>{5C22544A-7EE6-4342-B048-85BDC9FD1C3A}</a:tableStyleId>
              </a:tblPr>
              <a:tblGrid>
                <a:gridCol w="3386474">
                  <a:extLst>
                    <a:ext uri="{9D8B030D-6E8A-4147-A177-3AD203B41FA5}">
                      <a16:colId xmlns:a16="http://schemas.microsoft.com/office/drawing/2014/main" val="2326263902"/>
                    </a:ext>
                  </a:extLst>
                </a:gridCol>
                <a:gridCol w="3386474">
                  <a:extLst>
                    <a:ext uri="{9D8B030D-6E8A-4147-A177-3AD203B41FA5}">
                      <a16:colId xmlns:a16="http://schemas.microsoft.com/office/drawing/2014/main" val="1105586613"/>
                    </a:ext>
                  </a:extLst>
                </a:gridCol>
                <a:gridCol w="3386474">
                  <a:extLst>
                    <a:ext uri="{9D8B030D-6E8A-4147-A177-3AD203B41FA5}">
                      <a16:colId xmlns:a16="http://schemas.microsoft.com/office/drawing/2014/main" val="3914161758"/>
                    </a:ext>
                  </a:extLst>
                </a:gridCol>
              </a:tblGrid>
              <a:tr h="411721">
                <a:tc>
                  <a:txBody>
                    <a:bodyPr/>
                    <a:lstStyle/>
                    <a:p>
                      <a:endParaRPr lang="en-US" sz="1700" dirty="0"/>
                    </a:p>
                  </a:txBody>
                  <a:tcPr marL="91427" marR="91427" marT="45713" marB="45713"/>
                </a:tc>
                <a:tc>
                  <a:txBody>
                    <a:bodyPr/>
                    <a:lstStyle/>
                    <a:p>
                      <a:pPr algn="ctr"/>
                      <a:r>
                        <a:rPr lang="en-US" sz="1700" b="0" dirty="0">
                          <a:gradFill>
                            <a:gsLst>
                              <a:gs pos="1250">
                                <a:schemeClr val="bg1"/>
                              </a:gs>
                              <a:gs pos="100000">
                                <a:schemeClr val="bg1"/>
                              </a:gs>
                            </a:gsLst>
                            <a:lin ang="5400000" scaled="0"/>
                          </a:gradFill>
                        </a:rPr>
                        <a:t>ISO image</a:t>
                      </a:r>
                    </a:p>
                  </a:txBody>
                  <a:tcPr marL="91427" marR="91427" marT="45713" marB="45713"/>
                </a:tc>
                <a:tc>
                  <a:txBody>
                    <a:bodyPr/>
                    <a:lstStyle/>
                    <a:p>
                      <a:pPr algn="ctr"/>
                      <a:r>
                        <a:rPr lang="en-US" sz="1700" b="0" dirty="0">
                          <a:gradFill>
                            <a:gsLst>
                              <a:gs pos="1250">
                                <a:schemeClr val="bg1"/>
                              </a:gs>
                              <a:gs pos="100000">
                                <a:schemeClr val="bg1"/>
                              </a:gs>
                            </a:gsLst>
                            <a:lin ang="5400000" scaled="0"/>
                          </a:gradFill>
                        </a:rPr>
                        <a:t>Clean Install</a:t>
                      </a:r>
                    </a:p>
                  </a:txBody>
                  <a:tcPr marL="91427" marR="91427" marT="45713" marB="45713"/>
                </a:tc>
                <a:extLst>
                  <a:ext uri="{0D108BD9-81ED-4DB2-BD59-A6C34878D82A}">
                    <a16:rowId xmlns:a16="http://schemas.microsoft.com/office/drawing/2014/main" val="1562572566"/>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version 1709</a:t>
                      </a:r>
                    </a:p>
                    <a:p>
                      <a:r>
                        <a:rPr lang="en-US" sz="1700" dirty="0">
                          <a:gradFill>
                            <a:gsLst>
                              <a:gs pos="85246">
                                <a:schemeClr val="tx1">
                                  <a:lumMod val="50000"/>
                                </a:schemeClr>
                              </a:gs>
                              <a:gs pos="76503">
                                <a:schemeClr val="tx1">
                                  <a:lumMod val="50000"/>
                                </a:schemeClr>
                              </a:gs>
                            </a:gsLst>
                            <a:lin ang="5400000" scaled="0"/>
                          </a:gradFill>
                        </a:rPr>
                        <a:t>Server Core</a:t>
                      </a:r>
                    </a:p>
                  </a:txBody>
                  <a:tcPr marL="91427" marR="91427" marT="45713" marB="45713">
                    <a:solidFill>
                      <a:schemeClr val="bg1">
                        <a:lumMod val="8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700" dirty="0">
                          <a:gradFill>
                            <a:gsLst>
                              <a:gs pos="85246">
                                <a:schemeClr val="tx1">
                                  <a:lumMod val="50000"/>
                                </a:schemeClr>
                              </a:gs>
                              <a:gs pos="76503">
                                <a:schemeClr val="tx1">
                                  <a:lumMod val="50000"/>
                                </a:schemeClr>
                              </a:gs>
                            </a:gsLst>
                            <a:lin ang="5400000" scaled="0"/>
                          </a:gradFill>
                        </a:rPr>
                        <a:t>2.77 GB</a:t>
                      </a:r>
                    </a:p>
                    <a:p>
                      <a:pPr algn="ctr"/>
                      <a:endParaRPr lang="en-US" sz="1700" dirty="0">
                        <a:gradFill>
                          <a:gsLst>
                            <a:gs pos="85246">
                              <a:schemeClr val="tx1">
                                <a:lumMod val="50000"/>
                              </a:schemeClr>
                            </a:gs>
                            <a:gs pos="76503">
                              <a:schemeClr val="tx1">
                                <a:lumMod val="50000"/>
                              </a:schemeClr>
                            </a:gs>
                          </a:gsLst>
                          <a:lin ang="5400000" scaled="0"/>
                        </a:gradFill>
                      </a:endParaRP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6.6 GB</a:t>
                      </a:r>
                    </a:p>
                  </a:txBody>
                  <a:tcPr marL="91427" marR="91427" marT="45713" marB="45713">
                    <a:solidFill>
                      <a:schemeClr val="bg1">
                        <a:lumMod val="85000"/>
                      </a:schemeClr>
                    </a:solidFill>
                  </a:tcPr>
                </a:tc>
                <a:extLst>
                  <a:ext uri="{0D108BD9-81ED-4DB2-BD59-A6C34878D82A}">
                    <a16:rowId xmlns:a16="http://schemas.microsoft.com/office/drawing/2014/main" val="3172801612"/>
                  </a:ext>
                </a:extLst>
              </a:tr>
            </a:tbl>
          </a:graphicData>
        </a:graphic>
      </p:graphicFrame>
    </p:spTree>
    <p:extLst>
      <p:ext uri="{BB962C8B-B14F-4D97-AF65-F5344CB8AC3E}">
        <p14:creationId xmlns:p14="http://schemas.microsoft.com/office/powerpoint/2010/main" val="327646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803787" y="2233481"/>
            <a:ext cx="5057216" cy="416731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312664"/>
            <a:ext cx="12057380" cy="898600"/>
          </a:xfrm>
        </p:spPr>
        <p:txBody>
          <a:bodyPr/>
          <a:lstStyle/>
          <a:p>
            <a:r>
              <a:rPr lang="en-US" spc="0" dirty="0"/>
              <a:t>Containers</a:t>
            </a:r>
            <a:br>
              <a:rPr lang="en-US" spc="0" dirty="0"/>
            </a:br>
            <a:r>
              <a:rPr lang="en-US" sz="3200" spc="0" dirty="0">
                <a:gradFill>
                  <a:gsLst>
                    <a:gs pos="7619">
                      <a:srgbClr val="00188F"/>
                    </a:gs>
                    <a:gs pos="35000">
                      <a:srgbClr val="00188F"/>
                    </a:gs>
                  </a:gsLst>
                  <a:lin ang="5400000" scaled="0"/>
                </a:gradFill>
              </a:rPr>
              <a:t>Como </a:t>
            </a:r>
            <a:r>
              <a:rPr lang="en-US" sz="3200" spc="0" dirty="0" err="1">
                <a:gradFill>
                  <a:gsLst>
                    <a:gs pos="7619">
                      <a:srgbClr val="00188F"/>
                    </a:gs>
                    <a:gs pos="35000">
                      <a:srgbClr val="00188F"/>
                    </a:gs>
                  </a:gsLst>
                  <a:lin ang="5400000" scaled="0"/>
                </a:gradFill>
              </a:rPr>
              <a:t>diferem</a:t>
            </a:r>
            <a:r>
              <a:rPr lang="en-US" sz="3200" spc="0" dirty="0">
                <a:gradFill>
                  <a:gsLst>
                    <a:gs pos="7619">
                      <a:srgbClr val="00188F"/>
                    </a:gs>
                    <a:gs pos="35000">
                      <a:srgbClr val="00188F"/>
                    </a:gs>
                  </a:gsLst>
                  <a:lin ang="5400000" scaled="0"/>
                </a:gradFill>
              </a:rPr>
              <a:t> de </a:t>
            </a:r>
            <a:r>
              <a:rPr lang="en-US" sz="3200" spc="0" dirty="0" err="1">
                <a:gradFill>
                  <a:gsLst>
                    <a:gs pos="7619">
                      <a:srgbClr val="00188F"/>
                    </a:gs>
                    <a:gs pos="35000">
                      <a:srgbClr val="00188F"/>
                    </a:gs>
                  </a:gsLst>
                  <a:lin ang="5400000" scaled="0"/>
                </a:gradFill>
              </a:rPr>
              <a:t>maquinas</a:t>
            </a:r>
            <a:r>
              <a:rPr lang="en-US" sz="3200" spc="0" dirty="0">
                <a:gradFill>
                  <a:gsLst>
                    <a:gs pos="7619">
                      <a:srgbClr val="00188F"/>
                    </a:gs>
                    <a:gs pos="35000">
                      <a:srgbClr val="00188F"/>
                    </a:gs>
                  </a:gsLst>
                  <a:lin ang="5400000" scaled="0"/>
                </a:gradFill>
              </a:rPr>
              <a:t> </a:t>
            </a:r>
            <a:r>
              <a:rPr lang="en-US" sz="3200" spc="0" dirty="0" err="1">
                <a:gradFill>
                  <a:gsLst>
                    <a:gs pos="7619">
                      <a:srgbClr val="00188F"/>
                    </a:gs>
                    <a:gs pos="35000">
                      <a:srgbClr val="00188F"/>
                    </a:gs>
                  </a:gsLst>
                  <a:lin ang="5400000" scaled="0"/>
                </a:gradFill>
              </a:rPr>
              <a:t>virtuais</a:t>
            </a:r>
            <a:r>
              <a:rPr lang="en-US" sz="3200" spc="0" dirty="0">
                <a:gradFill>
                  <a:gsLst>
                    <a:gs pos="7619">
                      <a:srgbClr val="00188F"/>
                    </a:gs>
                    <a:gs pos="35000">
                      <a:srgbClr val="00188F"/>
                    </a:gs>
                  </a:gsLst>
                  <a:lin ang="5400000" scaled="0"/>
                </a:gradFill>
              </a:rPr>
              <a:t>?</a:t>
            </a:r>
            <a:endParaRPr lang="en-US" spc="0" dirty="0">
              <a:gradFill>
                <a:gsLst>
                  <a:gs pos="7619">
                    <a:srgbClr val="00188F"/>
                  </a:gs>
                  <a:gs pos="35000">
                    <a:srgbClr val="00188F"/>
                  </a:gs>
                </a:gsLst>
                <a:lin ang="5400000" scaled="0"/>
              </a:gradFill>
            </a:endParaRPr>
          </a:p>
        </p:txBody>
      </p:sp>
      <p:sp>
        <p:nvSpPr>
          <p:cNvPr id="645" name="Rectangle 644"/>
          <p:cNvSpPr/>
          <p:nvPr/>
        </p:nvSpPr>
        <p:spPr>
          <a:xfrm>
            <a:off x="228216" y="1753040"/>
            <a:ext cx="6250304" cy="3830161"/>
          </a:xfrm>
          <a:prstGeom prst="rect">
            <a:avLst/>
          </a:prstGeom>
          <a:noFill/>
          <a:ln w="12700" cap="flat" cmpd="sng" algn="ctr">
            <a:noFill/>
            <a:prstDash val="solid"/>
            <a:miter lim="800000"/>
          </a:ln>
          <a:effectLst/>
        </p:spPr>
        <p:txBody>
          <a:bodyPr lIns="182880" tIns="182880" rIns="182880" bIns="9144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584">
              <a:lnSpc>
                <a:spcPct val="90000"/>
              </a:lnSpc>
              <a:spcBef>
                <a:spcPts val="306"/>
              </a:spcBef>
              <a:spcAft>
                <a:spcPts val="612"/>
              </a:spcAft>
              <a:buClr>
                <a:srgbClr val="EFEFEF"/>
              </a:buClr>
            </a:pPr>
            <a:r>
              <a:rPr lang="en-US" sz="2200" b="1" dirty="0" err="1">
                <a:gradFill>
                  <a:gsLst>
                    <a:gs pos="7619">
                      <a:srgbClr val="00188F"/>
                    </a:gs>
                    <a:gs pos="35000">
                      <a:srgbClr val="00188F"/>
                    </a:gs>
                  </a:gsLst>
                  <a:lin ang="5400000" scaled="0"/>
                </a:gradFill>
                <a:cs typeface="Segoe UI" pitchFamily="34" charset="0"/>
              </a:rPr>
              <a:t>Dependencias</a:t>
            </a:r>
            <a:r>
              <a:rPr lang="en-US" sz="2200" b="1" dirty="0">
                <a:gradFill>
                  <a:gsLst>
                    <a:gs pos="7619">
                      <a:srgbClr val="00188F"/>
                    </a:gs>
                    <a:gs pos="35000">
                      <a:srgbClr val="00188F"/>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Cada</a:t>
            </a:r>
            <a:r>
              <a:rPr lang="en-US" sz="2200" dirty="0">
                <a:gradFill>
                  <a:gsLst>
                    <a:gs pos="19048">
                      <a:schemeClr val="tx1"/>
                    </a:gs>
                    <a:gs pos="65000">
                      <a:schemeClr val="tx1"/>
                    </a:gs>
                  </a:gsLst>
                  <a:lin ang="5400000" scaled="0"/>
                </a:gradFill>
                <a:cs typeface="Segoe UI" pitchFamily="34" charset="0"/>
              </a:rPr>
              <a:t> app </a:t>
            </a:r>
            <a:r>
              <a:rPr lang="en-US" sz="2200" dirty="0" err="1">
                <a:gradFill>
                  <a:gsLst>
                    <a:gs pos="19048">
                      <a:schemeClr val="tx1"/>
                    </a:gs>
                    <a:gs pos="65000">
                      <a:schemeClr val="tx1"/>
                    </a:gs>
                  </a:gsLst>
                  <a:lin ang="5400000" scaled="0"/>
                </a:gradFill>
                <a:cs typeface="Segoe UI" pitchFamily="34" charset="0"/>
              </a:rPr>
              <a:t>virtualizada</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inclui</a:t>
            </a:r>
            <a:r>
              <a:rPr lang="en-US" sz="2200" dirty="0">
                <a:gradFill>
                  <a:gsLst>
                    <a:gs pos="19048">
                      <a:schemeClr val="tx1"/>
                    </a:gs>
                    <a:gs pos="65000">
                      <a:schemeClr val="tx1"/>
                    </a:gs>
                  </a:gsLst>
                  <a:lin ang="5400000" scaled="0"/>
                </a:gradFill>
                <a:cs typeface="Segoe UI" pitchFamily="34" charset="0"/>
              </a:rPr>
              <a:t> a App, </a:t>
            </a:r>
            <a:r>
              <a:rPr lang="en-US" sz="2200" dirty="0" err="1">
                <a:gradFill>
                  <a:gsLst>
                    <a:gs pos="19048">
                      <a:schemeClr val="tx1"/>
                    </a:gs>
                    <a:gs pos="65000">
                      <a:schemeClr val="tx1"/>
                    </a:gs>
                  </a:gsLst>
                  <a:lin ang="5400000" scaled="0"/>
                </a:gradFill>
                <a:cs typeface="Segoe UI" pitchFamily="34" charset="0"/>
              </a:rPr>
              <a:t>binários</a:t>
            </a:r>
            <a:r>
              <a:rPr lang="en-US" sz="2200" dirty="0">
                <a:gradFill>
                  <a:gsLst>
                    <a:gs pos="19048">
                      <a:schemeClr val="tx1"/>
                    </a:gs>
                    <a:gs pos="65000">
                      <a:schemeClr val="tx1"/>
                    </a:gs>
                  </a:gsLst>
                  <a:lin ang="5400000" scaled="0"/>
                </a:gradFill>
                <a:cs typeface="Segoe UI" pitchFamily="34" charset="0"/>
              </a:rPr>
              <a:t> e </a:t>
            </a:r>
            <a:r>
              <a:rPr lang="en-US" sz="2200" dirty="0" err="1">
                <a:gradFill>
                  <a:gsLst>
                    <a:gs pos="19048">
                      <a:schemeClr val="tx1"/>
                    </a:gs>
                    <a:gs pos="65000">
                      <a:schemeClr val="tx1"/>
                    </a:gs>
                  </a:gsLst>
                  <a:lin ang="5400000" scaled="0"/>
                </a:gradFill>
                <a:cs typeface="Segoe UI" pitchFamily="34" charset="0"/>
              </a:rPr>
              <a:t>bibliotecas</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necessárias</a:t>
            </a:r>
            <a:r>
              <a:rPr lang="en-US" sz="2200" dirty="0">
                <a:gradFill>
                  <a:gsLst>
                    <a:gs pos="19048">
                      <a:schemeClr val="tx1"/>
                    </a:gs>
                    <a:gs pos="65000">
                      <a:schemeClr val="tx1"/>
                    </a:gs>
                  </a:gsLst>
                  <a:lin ang="5400000" scaled="0"/>
                </a:gradFill>
                <a:cs typeface="Segoe UI" pitchFamily="34" charset="0"/>
              </a:rPr>
              <a:t> e SO Guest (que </a:t>
            </a:r>
            <a:r>
              <a:rPr lang="en-US" sz="2200" dirty="0" err="1">
                <a:gradFill>
                  <a:gsLst>
                    <a:gs pos="19048">
                      <a:schemeClr val="tx1"/>
                    </a:gs>
                    <a:gs pos="65000">
                      <a:schemeClr val="tx1"/>
                    </a:gs>
                  </a:gsLst>
                  <a:lin ang="5400000" scaled="0"/>
                </a:gradFill>
                <a:cs typeface="Segoe UI" pitchFamily="34" charset="0"/>
              </a:rPr>
              <a:t>pode</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incluir</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vários</a:t>
            </a:r>
            <a:r>
              <a:rPr lang="en-US" sz="2200" dirty="0">
                <a:gradFill>
                  <a:gsLst>
                    <a:gs pos="19048">
                      <a:schemeClr val="tx1"/>
                    </a:gs>
                    <a:gs pos="65000">
                      <a:schemeClr val="tx1"/>
                    </a:gs>
                  </a:gsLst>
                  <a:lin ang="5400000" scaled="0"/>
                </a:gradFill>
                <a:cs typeface="Segoe UI" pitchFamily="34" charset="0"/>
              </a:rPr>
              <a:t> gigabytes)</a:t>
            </a:r>
          </a:p>
          <a:p>
            <a:pPr marL="0" lvl="1" defTabSz="471584">
              <a:lnSpc>
                <a:spcPct val="90000"/>
              </a:lnSpc>
              <a:spcBef>
                <a:spcPts val="306"/>
              </a:spcBef>
              <a:spcAft>
                <a:spcPts val="612"/>
              </a:spcAft>
              <a:buClr>
                <a:srgbClr val="EFEFEF"/>
              </a:buClr>
            </a:pPr>
            <a:r>
              <a:rPr lang="en-US" sz="2200" b="1" dirty="0">
                <a:gradFill>
                  <a:gsLst>
                    <a:gs pos="7619">
                      <a:srgbClr val="00188F"/>
                    </a:gs>
                    <a:gs pos="35000">
                      <a:srgbClr val="00188F"/>
                    </a:gs>
                  </a:gsLst>
                  <a:lin ang="5400000" scaled="0"/>
                </a:gradFill>
                <a:cs typeface="Segoe UI" pitchFamily="34" charset="0"/>
              </a:rPr>
              <a:t>SO </a:t>
            </a:r>
            <a:r>
              <a:rPr lang="en-US" sz="2200" b="1" dirty="0" err="1">
                <a:gradFill>
                  <a:gsLst>
                    <a:gs pos="7619">
                      <a:srgbClr val="00188F"/>
                    </a:gs>
                    <a:gs pos="35000">
                      <a:srgbClr val="00188F"/>
                    </a:gs>
                  </a:gsLst>
                  <a:lin ang="5400000" scaled="0"/>
                </a:gradFill>
                <a:cs typeface="Segoe UI" pitchFamily="34" charset="0"/>
              </a:rPr>
              <a:t>Independente</a:t>
            </a:r>
            <a:r>
              <a:rPr lang="en-US" sz="2200" b="1" dirty="0">
                <a:gradFill>
                  <a:gsLst>
                    <a:gs pos="7619">
                      <a:srgbClr val="00188F"/>
                    </a:gs>
                    <a:gs pos="35000">
                      <a:srgbClr val="00188F"/>
                    </a:gs>
                  </a:gsLst>
                  <a:lin ang="5400000" scaled="0"/>
                </a:gradFill>
                <a:cs typeface="Segoe UI" pitchFamily="34" charset="0"/>
              </a:rPr>
              <a:t> : </a:t>
            </a:r>
            <a:r>
              <a:rPr lang="en-US" sz="2200" dirty="0" err="1">
                <a:gradFill>
                  <a:gsLst>
                    <a:gs pos="19048">
                      <a:schemeClr val="tx1"/>
                    </a:gs>
                    <a:gs pos="65000">
                      <a:schemeClr val="tx1"/>
                    </a:gs>
                  </a:gsLst>
                  <a:lin ang="5400000" scaled="0"/>
                </a:gradFill>
                <a:cs typeface="Segoe UI" pitchFamily="34" charset="0"/>
              </a:rPr>
              <a:t>Cada</a:t>
            </a:r>
            <a:r>
              <a:rPr lang="en-US" sz="2200" dirty="0">
                <a:gradFill>
                  <a:gsLst>
                    <a:gs pos="19048">
                      <a:schemeClr val="tx1"/>
                    </a:gs>
                    <a:gs pos="65000">
                      <a:schemeClr val="tx1"/>
                    </a:gs>
                  </a:gsLst>
                  <a:lin ang="5400000" scaled="0"/>
                </a:gradFill>
                <a:cs typeface="Segoe UI" pitchFamily="34" charset="0"/>
              </a:rPr>
              <a:t> VM </a:t>
            </a:r>
            <a:r>
              <a:rPr lang="en-US" sz="2200" dirty="0" err="1">
                <a:gradFill>
                  <a:gsLst>
                    <a:gs pos="19048">
                      <a:schemeClr val="tx1"/>
                    </a:gs>
                    <a:gs pos="65000">
                      <a:schemeClr val="tx1"/>
                    </a:gs>
                  </a:gsLst>
                  <a:lin ang="5400000" scaled="0"/>
                </a:gradFill>
                <a:cs typeface="Segoe UI" pitchFamily="34" charset="0"/>
              </a:rPr>
              <a:t>pode</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ter</a:t>
            </a:r>
            <a:r>
              <a:rPr lang="en-US" sz="2200" dirty="0">
                <a:gradFill>
                  <a:gsLst>
                    <a:gs pos="19048">
                      <a:schemeClr val="tx1"/>
                    </a:gs>
                    <a:gs pos="65000">
                      <a:schemeClr val="tx1"/>
                    </a:gs>
                  </a:gsLst>
                  <a:lin ang="5400000" scaled="0"/>
                </a:gradFill>
                <a:cs typeface="Segoe UI" pitchFamily="34" charset="0"/>
              </a:rPr>
              <a:t> um SO </a:t>
            </a:r>
            <a:r>
              <a:rPr lang="en-US" sz="2200" dirty="0" err="1">
                <a:gradFill>
                  <a:gsLst>
                    <a:gs pos="19048">
                      <a:schemeClr val="tx1"/>
                    </a:gs>
                    <a:gs pos="65000">
                      <a:schemeClr val="tx1"/>
                    </a:gs>
                  </a:gsLst>
                  <a:lin ang="5400000" scaled="0"/>
                </a:gradFill>
                <a:cs typeface="Segoe UI" pitchFamily="34" charset="0"/>
              </a:rPr>
              <a:t>diferente</a:t>
            </a:r>
            <a:r>
              <a:rPr lang="en-US" sz="2200" dirty="0">
                <a:gradFill>
                  <a:gsLst>
                    <a:gs pos="19048">
                      <a:schemeClr val="tx1"/>
                    </a:gs>
                    <a:gs pos="65000">
                      <a:schemeClr val="tx1"/>
                    </a:gs>
                  </a:gsLst>
                  <a:lin ang="5400000" scaled="0"/>
                </a:gradFill>
                <a:cs typeface="Segoe UI" pitchFamily="34" charset="0"/>
              </a:rPr>
              <a:t> das </a:t>
            </a:r>
            <a:r>
              <a:rPr lang="en-US" sz="2200" dirty="0" err="1">
                <a:gradFill>
                  <a:gsLst>
                    <a:gs pos="19048">
                      <a:schemeClr val="tx1"/>
                    </a:gs>
                    <a:gs pos="65000">
                      <a:schemeClr val="tx1"/>
                    </a:gs>
                  </a:gsLst>
                  <a:lin ang="5400000" scaled="0"/>
                </a:gradFill>
                <a:cs typeface="Segoe UI" pitchFamily="34" charset="0"/>
              </a:rPr>
              <a:t>demais</a:t>
            </a:r>
            <a:r>
              <a:rPr lang="en-US" sz="2200" dirty="0">
                <a:gradFill>
                  <a:gsLst>
                    <a:gs pos="19048">
                      <a:schemeClr val="tx1"/>
                    </a:gs>
                    <a:gs pos="65000">
                      <a:schemeClr val="tx1"/>
                    </a:gs>
                  </a:gsLst>
                  <a:lin ang="5400000" scaled="0"/>
                </a:gradFill>
                <a:cs typeface="Segoe UI" pitchFamily="34" charset="0"/>
              </a:rPr>
              <a:t> VMs (inclusive </a:t>
            </a:r>
            <a:r>
              <a:rPr lang="en-US" sz="2200" dirty="0" err="1">
                <a:gradFill>
                  <a:gsLst>
                    <a:gs pos="19048">
                      <a:schemeClr val="tx1"/>
                    </a:gs>
                    <a:gs pos="65000">
                      <a:schemeClr val="tx1"/>
                    </a:gs>
                  </a:gsLst>
                  <a:lin ang="5400000" scaled="0"/>
                </a:gradFill>
                <a:cs typeface="Segoe UI" pitchFamily="34" charset="0"/>
              </a:rPr>
              <a:t>diferente</a:t>
            </a:r>
            <a:r>
              <a:rPr lang="en-US" sz="2200" dirty="0">
                <a:gradFill>
                  <a:gsLst>
                    <a:gs pos="19048">
                      <a:schemeClr val="tx1"/>
                    </a:gs>
                    <a:gs pos="65000">
                      <a:schemeClr val="tx1"/>
                    </a:gs>
                  </a:gsLst>
                  <a:lin ang="5400000" scaled="0"/>
                </a:gradFill>
                <a:cs typeface="Segoe UI" pitchFamily="34" charset="0"/>
              </a:rPr>
              <a:t> do SO do Host)</a:t>
            </a:r>
          </a:p>
          <a:p>
            <a:pPr marL="0" lvl="1" defTabSz="471584">
              <a:lnSpc>
                <a:spcPct val="90000"/>
              </a:lnSpc>
              <a:spcBef>
                <a:spcPts val="306"/>
              </a:spcBef>
              <a:spcAft>
                <a:spcPts val="612"/>
              </a:spcAft>
              <a:buClr>
                <a:srgbClr val="EFEFEF"/>
              </a:buClr>
            </a:pPr>
            <a:r>
              <a:rPr lang="en-US" sz="2200" b="1" dirty="0" err="1">
                <a:gradFill>
                  <a:gsLst>
                    <a:gs pos="7619">
                      <a:srgbClr val="00188F"/>
                    </a:gs>
                    <a:gs pos="35000">
                      <a:srgbClr val="00188F"/>
                    </a:gs>
                  </a:gsLst>
                  <a:lin ang="5400000" scaled="0"/>
                </a:gradFill>
                <a:cs typeface="Segoe UI" pitchFamily="34" charset="0"/>
              </a:rPr>
              <a:t>Flexível</a:t>
            </a:r>
            <a:r>
              <a:rPr lang="en-US" sz="2200" b="1" dirty="0">
                <a:gradFill>
                  <a:gsLst>
                    <a:gs pos="7619">
                      <a:srgbClr val="00188F"/>
                    </a:gs>
                    <a:gs pos="35000">
                      <a:srgbClr val="00188F"/>
                    </a:gs>
                  </a:gsLst>
                  <a:lin ang="5400000" scaled="0"/>
                </a:gradFill>
                <a:cs typeface="Segoe UI" pitchFamily="34" charset="0"/>
              </a:rPr>
              <a:t>: </a:t>
            </a:r>
            <a:r>
              <a:rPr lang="en-US" sz="2200" dirty="0">
                <a:gradFill>
                  <a:gsLst>
                    <a:gs pos="19048">
                      <a:schemeClr val="tx1"/>
                    </a:gs>
                    <a:gs pos="65000">
                      <a:schemeClr val="tx1"/>
                    </a:gs>
                  </a:gsLst>
                  <a:lin ang="5400000" scaled="0"/>
                </a:gradFill>
                <a:cs typeface="Segoe UI" pitchFamily="34" charset="0"/>
              </a:rPr>
              <a:t>VMs </a:t>
            </a:r>
            <a:r>
              <a:rPr lang="en-US" sz="2200" dirty="0" err="1">
                <a:gradFill>
                  <a:gsLst>
                    <a:gs pos="19048">
                      <a:schemeClr val="tx1"/>
                    </a:gs>
                    <a:gs pos="65000">
                      <a:schemeClr val="tx1"/>
                    </a:gs>
                  </a:gsLst>
                  <a:lin ang="5400000" scaled="0"/>
                </a:gradFill>
                <a:cs typeface="Segoe UI" pitchFamily="34" charset="0"/>
              </a:rPr>
              <a:t>podem</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ser</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migradas</a:t>
            </a:r>
            <a:r>
              <a:rPr lang="en-US" sz="2200" dirty="0">
                <a:gradFill>
                  <a:gsLst>
                    <a:gs pos="19048">
                      <a:schemeClr val="tx1"/>
                    </a:gs>
                    <a:gs pos="65000">
                      <a:schemeClr val="tx1"/>
                    </a:gs>
                  </a:gsLst>
                  <a:lin ang="5400000" scaled="0"/>
                </a:gradFill>
                <a:cs typeface="Segoe UI" pitchFamily="34" charset="0"/>
              </a:rPr>
              <a:t> para outros hosts para </a:t>
            </a:r>
            <a:r>
              <a:rPr lang="en-US" sz="2200" dirty="0" err="1">
                <a:gradFill>
                  <a:gsLst>
                    <a:gs pos="19048">
                      <a:schemeClr val="tx1"/>
                    </a:gs>
                    <a:gs pos="65000">
                      <a:schemeClr val="tx1"/>
                    </a:gs>
                  </a:gsLst>
                  <a:lin ang="5400000" scaled="0"/>
                </a:gradFill>
                <a:cs typeface="Segoe UI" pitchFamily="34" charset="0"/>
              </a:rPr>
              <a:t>balancear</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utilização</a:t>
            </a:r>
            <a:r>
              <a:rPr lang="en-US" sz="2200" dirty="0">
                <a:gradFill>
                  <a:gsLst>
                    <a:gs pos="19048">
                      <a:schemeClr val="tx1"/>
                    </a:gs>
                    <a:gs pos="65000">
                      <a:schemeClr val="tx1"/>
                    </a:gs>
                  </a:gsLst>
                  <a:lin ang="5400000" scaled="0"/>
                </a:gradFill>
                <a:cs typeface="Segoe UI" pitchFamily="34" charset="0"/>
              </a:rPr>
              <a:t> de Recursos e para </a:t>
            </a:r>
            <a:r>
              <a:rPr lang="en-US" sz="2200" dirty="0" err="1">
                <a:gradFill>
                  <a:gsLst>
                    <a:gs pos="19048">
                      <a:schemeClr val="tx1"/>
                    </a:gs>
                    <a:gs pos="65000">
                      <a:schemeClr val="tx1"/>
                    </a:gs>
                  </a:gsLst>
                  <a:lin ang="5400000" scaled="0"/>
                </a:gradFill>
                <a:cs typeface="Segoe UI" pitchFamily="34" charset="0"/>
              </a:rPr>
              <a:t>manutenção</a:t>
            </a:r>
            <a:r>
              <a:rPr lang="en-US" sz="2200" dirty="0">
                <a:gradFill>
                  <a:gsLst>
                    <a:gs pos="19048">
                      <a:schemeClr val="tx1"/>
                    </a:gs>
                    <a:gs pos="65000">
                      <a:schemeClr val="tx1"/>
                    </a:gs>
                  </a:gsLst>
                  <a:lin ang="5400000" scaled="0"/>
                </a:gradFill>
                <a:cs typeface="Segoe UI" pitchFamily="34" charset="0"/>
              </a:rPr>
              <a:t> de hosts, </a:t>
            </a:r>
            <a:r>
              <a:rPr lang="en-US" sz="2200" dirty="0" err="1">
                <a:gradFill>
                  <a:gsLst>
                    <a:gs pos="19048">
                      <a:schemeClr val="tx1"/>
                    </a:gs>
                    <a:gs pos="65000">
                      <a:schemeClr val="tx1"/>
                    </a:gs>
                  </a:gsLst>
                  <a:lin ang="5400000" scaled="0"/>
                </a:gradFill>
                <a:cs typeface="Segoe UI" pitchFamily="34" charset="0"/>
              </a:rPr>
              <a:t>sem</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interrupção</a:t>
            </a:r>
            <a:endParaRPr lang="en-US" sz="2200" dirty="0">
              <a:gradFill>
                <a:gsLst>
                  <a:gs pos="19048">
                    <a:schemeClr val="tx1"/>
                  </a:gs>
                  <a:gs pos="65000">
                    <a:schemeClr val="tx1"/>
                  </a:gs>
                </a:gsLst>
                <a:lin ang="5400000" scaled="0"/>
              </a:gradFill>
              <a:cs typeface="Segoe UI" pitchFamily="34" charset="0"/>
            </a:endParaRPr>
          </a:p>
          <a:p>
            <a:pPr marL="0" lvl="1" defTabSz="471584">
              <a:lnSpc>
                <a:spcPct val="90000"/>
              </a:lnSpc>
              <a:spcBef>
                <a:spcPts val="306"/>
              </a:spcBef>
              <a:spcAft>
                <a:spcPts val="612"/>
              </a:spcAft>
              <a:buClr>
                <a:srgbClr val="EFEFEF"/>
              </a:buClr>
            </a:pPr>
            <a:r>
              <a:rPr lang="en-US" sz="2200" b="1" dirty="0">
                <a:gradFill>
                  <a:gsLst>
                    <a:gs pos="7619">
                      <a:srgbClr val="00188F"/>
                    </a:gs>
                    <a:gs pos="35000">
                      <a:srgbClr val="00188F"/>
                    </a:gs>
                  </a:gsLst>
                  <a:lin ang="5400000" scaled="0"/>
                </a:gradFill>
                <a:cs typeface="Segoe UI" pitchFamily="34" charset="0"/>
              </a:rPr>
              <a:t>Seguro: </a:t>
            </a:r>
            <a:r>
              <a:rPr lang="en-US" sz="2200" dirty="0">
                <a:gradFill>
                  <a:gsLst>
                    <a:gs pos="19048">
                      <a:schemeClr val="tx1"/>
                    </a:gs>
                    <a:gs pos="65000">
                      <a:schemeClr val="tx1"/>
                    </a:gs>
                  </a:gsLst>
                  <a:lin ang="5400000" scaled="0"/>
                </a:gradFill>
                <a:cs typeface="Segoe UI" pitchFamily="34" charset="0"/>
              </a:rPr>
              <a:t>Altos </a:t>
            </a:r>
            <a:r>
              <a:rPr lang="en-US" sz="2200" dirty="0" err="1">
                <a:gradFill>
                  <a:gsLst>
                    <a:gs pos="19048">
                      <a:schemeClr val="tx1"/>
                    </a:gs>
                    <a:gs pos="65000">
                      <a:schemeClr val="tx1"/>
                    </a:gs>
                  </a:gsLst>
                  <a:lin ang="5400000" scaled="0"/>
                </a:gradFill>
                <a:cs typeface="Segoe UI" pitchFamily="34" charset="0"/>
              </a:rPr>
              <a:t>níveis</a:t>
            </a:r>
            <a:r>
              <a:rPr lang="en-US" sz="2200" dirty="0">
                <a:gradFill>
                  <a:gsLst>
                    <a:gs pos="19048">
                      <a:schemeClr val="tx1"/>
                    </a:gs>
                    <a:gs pos="65000">
                      <a:schemeClr val="tx1"/>
                    </a:gs>
                  </a:gsLst>
                  <a:lin ang="5400000" scaled="0"/>
                </a:gradFill>
                <a:cs typeface="Segoe UI" pitchFamily="34" charset="0"/>
              </a:rPr>
              <a:t> de Recursos e </a:t>
            </a:r>
            <a:r>
              <a:rPr lang="en-US" sz="2200" dirty="0" err="1">
                <a:gradFill>
                  <a:gsLst>
                    <a:gs pos="19048">
                      <a:schemeClr val="tx1"/>
                    </a:gs>
                    <a:gs pos="65000">
                      <a:schemeClr val="tx1"/>
                    </a:gs>
                  </a:gsLst>
                  <a:lin ang="5400000" scaled="0"/>
                </a:gradFill>
                <a:cs typeface="Segoe UI" pitchFamily="34" charset="0"/>
              </a:rPr>
              <a:t>isolamento</a:t>
            </a:r>
            <a:r>
              <a:rPr lang="en-US" sz="2200" dirty="0">
                <a:gradFill>
                  <a:gsLst>
                    <a:gs pos="19048">
                      <a:schemeClr val="tx1"/>
                    </a:gs>
                    <a:gs pos="65000">
                      <a:schemeClr val="tx1"/>
                    </a:gs>
                  </a:gsLst>
                  <a:lin ang="5400000" scaled="0"/>
                </a:gradFill>
                <a:cs typeface="Segoe UI" pitchFamily="34" charset="0"/>
              </a:rPr>
              <a:t> de </a:t>
            </a:r>
            <a:r>
              <a:rPr lang="en-US" sz="2200" dirty="0" err="1">
                <a:gradFill>
                  <a:gsLst>
                    <a:gs pos="19048">
                      <a:schemeClr val="tx1"/>
                    </a:gs>
                    <a:gs pos="65000">
                      <a:schemeClr val="tx1"/>
                    </a:gs>
                  </a:gsLst>
                  <a:lin ang="5400000" scaled="0"/>
                </a:gradFill>
                <a:cs typeface="Segoe UI" pitchFamily="34" charset="0"/>
              </a:rPr>
              <a:t>segurança</a:t>
            </a:r>
            <a:r>
              <a:rPr lang="en-US" sz="2200" dirty="0">
                <a:gradFill>
                  <a:gsLst>
                    <a:gs pos="19048">
                      <a:schemeClr val="tx1"/>
                    </a:gs>
                    <a:gs pos="65000">
                      <a:schemeClr val="tx1"/>
                    </a:gs>
                  </a:gsLst>
                  <a:lin ang="5400000" scaled="0"/>
                </a:gradFill>
                <a:cs typeface="Segoe UI" pitchFamily="34" charset="0"/>
              </a:rPr>
              <a:t> para </a:t>
            </a:r>
            <a:r>
              <a:rPr lang="en-US" sz="2200" dirty="0" err="1">
                <a:gradFill>
                  <a:gsLst>
                    <a:gs pos="19048">
                      <a:schemeClr val="tx1"/>
                    </a:gs>
                    <a:gs pos="65000">
                      <a:schemeClr val="tx1"/>
                    </a:gs>
                  </a:gsLst>
                  <a:lin ang="5400000" scaled="0"/>
                </a:gradFill>
                <a:cs typeface="Segoe UI" pitchFamily="34" charset="0"/>
              </a:rPr>
              <a:t>principais</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cargas</a:t>
            </a:r>
            <a:r>
              <a:rPr lang="en-US" sz="2200" dirty="0">
                <a:gradFill>
                  <a:gsLst>
                    <a:gs pos="19048">
                      <a:schemeClr val="tx1"/>
                    </a:gs>
                    <a:gs pos="65000">
                      <a:schemeClr val="tx1"/>
                    </a:gs>
                  </a:gsLst>
                  <a:lin ang="5400000" scaled="0"/>
                </a:gradFill>
                <a:cs typeface="Segoe UI" pitchFamily="34" charset="0"/>
              </a:rPr>
              <a:t> de </a:t>
            </a:r>
            <a:r>
              <a:rPr lang="en-US" sz="2200" dirty="0" err="1">
                <a:gradFill>
                  <a:gsLst>
                    <a:gs pos="19048">
                      <a:schemeClr val="tx1"/>
                    </a:gs>
                    <a:gs pos="65000">
                      <a:schemeClr val="tx1"/>
                    </a:gs>
                  </a:gsLst>
                  <a:lin ang="5400000" scaled="0"/>
                </a:gradFill>
                <a:cs typeface="Segoe UI" pitchFamily="34" charset="0"/>
              </a:rPr>
              <a:t>trabalho</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virtualizadas</a:t>
            </a:r>
            <a:r>
              <a:rPr lang="en-US" sz="2200" dirty="0">
                <a:gradFill>
                  <a:gsLst>
                    <a:gs pos="19048">
                      <a:schemeClr val="tx1"/>
                    </a:gs>
                    <a:gs pos="65000">
                      <a:schemeClr val="tx1"/>
                    </a:gs>
                  </a:gsLst>
                  <a:lin ang="5400000" scaled="0"/>
                </a:gradFill>
                <a:cs typeface="Segoe UI" pitchFamily="34" charset="0"/>
              </a:rPr>
              <a:t>.</a:t>
            </a:r>
          </a:p>
        </p:txBody>
      </p:sp>
      <p:sp>
        <p:nvSpPr>
          <p:cNvPr id="13" name="TextBox 12"/>
          <p:cNvSpPr txBox="1"/>
          <p:nvPr/>
        </p:nvSpPr>
        <p:spPr>
          <a:xfrm rot="16200000">
            <a:off x="9891757" y="372635"/>
            <a:ext cx="1138773" cy="3051605"/>
          </a:xfrm>
          <a:prstGeom prst="rect">
            <a:avLst/>
          </a:prstGeom>
          <a:noFill/>
        </p:spPr>
        <p:txBody>
          <a:bodyPr wrap="none" lIns="182880" tIns="146304" rIns="182880" bIns="146304" rtlCol="0">
            <a:spAutoFit/>
          </a:bodyPr>
          <a:lstStyle/>
          <a:p>
            <a:pPr>
              <a:lnSpc>
                <a:spcPct val="90000"/>
              </a:lnSpc>
              <a:spcAft>
                <a:spcPts val="600"/>
              </a:spcAft>
            </a:pPr>
            <a:r>
              <a:rPr lang="en-US" sz="19900" dirty="0">
                <a:gradFill>
                  <a:gsLst>
                    <a:gs pos="79817">
                      <a:srgbClr val="FFC000"/>
                    </a:gs>
                    <a:gs pos="30000">
                      <a:srgbClr val="FFC000"/>
                    </a:gs>
                  </a:gsLst>
                  <a:lin ang="5400000" scaled="0"/>
                </a:gradFill>
              </a:rPr>
              <a:t>}</a:t>
            </a:r>
            <a:endParaRPr lang="en-US" sz="2400" dirty="0">
              <a:gradFill>
                <a:gsLst>
                  <a:gs pos="79817">
                    <a:srgbClr val="FFC000"/>
                  </a:gs>
                  <a:gs pos="30000">
                    <a:srgbClr val="FFC000"/>
                  </a:gs>
                </a:gsLst>
                <a:lin ang="5400000" scaled="0"/>
              </a:gradFill>
            </a:endParaRPr>
          </a:p>
        </p:txBody>
      </p:sp>
      <p:sp>
        <p:nvSpPr>
          <p:cNvPr id="21" name="Rectangle 20"/>
          <p:cNvSpPr/>
          <p:nvPr/>
        </p:nvSpPr>
        <p:spPr bwMode="auto">
          <a:xfrm>
            <a:off x="6942567" y="4495421"/>
            <a:ext cx="4787501" cy="100760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26" name="Rectangle 25"/>
          <p:cNvSpPr/>
          <p:nvPr/>
        </p:nvSpPr>
        <p:spPr bwMode="auto">
          <a:xfrm>
            <a:off x="6946490" y="3868118"/>
            <a:ext cx="2330245" cy="556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SO Guest</a:t>
            </a:r>
          </a:p>
        </p:txBody>
      </p:sp>
      <p:sp>
        <p:nvSpPr>
          <p:cNvPr id="27" name="Rectangle 26"/>
          <p:cNvSpPr/>
          <p:nvPr/>
        </p:nvSpPr>
        <p:spPr bwMode="auto">
          <a:xfrm>
            <a:off x="9403746" y="3868118"/>
            <a:ext cx="2330245" cy="556399"/>
          </a:xfrm>
          <a:prstGeom prst="rect">
            <a:avLst/>
          </a:prstGeom>
          <a:solidFill>
            <a:schemeClr val="tx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chemeClr val="tx1"/>
                    </a:gs>
                    <a:gs pos="100000">
                      <a:schemeClr val="tx1"/>
                    </a:gs>
                  </a:gsLst>
                  <a:lin ang="5400000" scaled="0"/>
                </a:gradFill>
                <a:ea typeface="Segoe UI" pitchFamily="34" charset="0"/>
                <a:cs typeface="Segoe UI" pitchFamily="34" charset="0"/>
              </a:rPr>
              <a:t>SO Guest</a:t>
            </a:r>
          </a:p>
        </p:txBody>
      </p:sp>
      <p:sp>
        <p:nvSpPr>
          <p:cNvPr id="28" name="TextBox 27"/>
          <p:cNvSpPr txBox="1"/>
          <p:nvPr/>
        </p:nvSpPr>
        <p:spPr>
          <a:xfrm>
            <a:off x="9943041" y="938673"/>
            <a:ext cx="1236557" cy="794064"/>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Virtual</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Machine</a:t>
            </a:r>
          </a:p>
        </p:txBody>
      </p:sp>
      <p:sp>
        <p:nvSpPr>
          <p:cNvPr id="22" name="Rectangle 21"/>
          <p:cNvSpPr/>
          <p:nvPr/>
        </p:nvSpPr>
        <p:spPr bwMode="auto">
          <a:xfrm>
            <a:off x="6946490" y="2439248"/>
            <a:ext cx="2330245" cy="13579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A</a:t>
            </a:r>
            <a:br>
              <a:rPr lang="en-US" sz="2400" dirty="0">
                <a:gradFill>
                  <a:gsLst>
                    <a:gs pos="0">
                      <a:srgbClr val="FFFFFF"/>
                    </a:gs>
                    <a:gs pos="100000">
                      <a:srgbClr val="FFFFFF"/>
                    </a:gs>
                  </a:gsLst>
                  <a:lin ang="5400000" scaled="0"/>
                </a:gradFill>
                <a:ea typeface="Segoe UI" pitchFamily="34" charset="0"/>
                <a:cs typeface="Segoe UI" pitchFamily="34" charset="0"/>
              </a:rPr>
            </a:br>
            <a:r>
              <a:rPr lang="en-US" dirty="0" err="1">
                <a:gradFill>
                  <a:gsLst>
                    <a:gs pos="0">
                      <a:srgbClr val="FFFFFF"/>
                    </a:gs>
                    <a:gs pos="100000">
                      <a:srgbClr val="FFFFFF"/>
                    </a:gs>
                  </a:gsLst>
                  <a:lin ang="5400000" scaled="0"/>
                </a:gradFill>
                <a:ea typeface="Segoe UI" pitchFamily="34" charset="0"/>
                <a:cs typeface="Segoe UI" pitchFamily="34" charset="0"/>
              </a:rPr>
              <a:t>Binários</a:t>
            </a:r>
            <a:r>
              <a:rPr lang="en-US" dirty="0">
                <a:gradFill>
                  <a:gsLst>
                    <a:gs pos="0">
                      <a:srgbClr val="FFFFFF"/>
                    </a:gs>
                    <a:gs pos="100000">
                      <a:srgbClr val="FFFFFF"/>
                    </a:gs>
                  </a:gsLst>
                  <a:lin ang="5400000" scaled="0"/>
                </a:gradFill>
                <a:ea typeface="Segoe UI" pitchFamily="34" charset="0"/>
                <a:cs typeface="Segoe UI" pitchFamily="34" charset="0"/>
              </a:rPr>
              <a:t>/</a:t>
            </a:r>
            <a:r>
              <a:rPr lang="en-US" dirty="0" err="1">
                <a:gradFill>
                  <a:gsLst>
                    <a:gs pos="0">
                      <a:srgbClr val="FFFFFF"/>
                    </a:gs>
                    <a:gs pos="100000">
                      <a:srgbClr val="FFFFFF"/>
                    </a:gs>
                  </a:gsLst>
                  <a:lin ang="5400000" scaled="0"/>
                </a:gradFill>
                <a:ea typeface="Segoe UI" pitchFamily="34" charset="0"/>
                <a:cs typeface="Segoe UI" pitchFamily="34" charset="0"/>
              </a:rPr>
              <a:t>Biblioteca</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9403746" y="2439249"/>
            <a:ext cx="2330245" cy="1357964"/>
          </a:xfrm>
          <a:prstGeom prst="rect">
            <a:avLst/>
          </a:prstGeom>
          <a:solidFill>
            <a:schemeClr val="tx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chemeClr val="tx1"/>
                    </a:gs>
                    <a:gs pos="100000">
                      <a:schemeClr val="tx1"/>
                    </a:gs>
                  </a:gsLst>
                  <a:lin ang="5400000" scaled="0"/>
                </a:gradFill>
                <a:ea typeface="Segoe UI" pitchFamily="34" charset="0"/>
                <a:cs typeface="Segoe UI" pitchFamily="34" charset="0"/>
              </a:rPr>
              <a:t>App B</a:t>
            </a:r>
            <a:br>
              <a:rPr lang="en-US" sz="2400" dirty="0">
                <a:gradFill>
                  <a:gsLst>
                    <a:gs pos="0">
                      <a:schemeClr val="tx1"/>
                    </a:gs>
                    <a:gs pos="100000">
                      <a:schemeClr val="tx1"/>
                    </a:gs>
                  </a:gsLst>
                  <a:lin ang="5400000" scaled="0"/>
                </a:gradFill>
                <a:ea typeface="Segoe UI" pitchFamily="34" charset="0"/>
                <a:cs typeface="Segoe UI" pitchFamily="34" charset="0"/>
              </a:rPr>
            </a:br>
            <a:r>
              <a:rPr lang="en-US" dirty="0" err="1">
                <a:gradFill>
                  <a:gsLst>
                    <a:gs pos="0">
                      <a:schemeClr val="tx1"/>
                    </a:gs>
                    <a:gs pos="100000">
                      <a:schemeClr val="tx1"/>
                    </a:gs>
                  </a:gsLst>
                  <a:lin ang="5400000" scaled="0"/>
                </a:gradFill>
                <a:ea typeface="Segoe UI" pitchFamily="34" charset="0"/>
                <a:cs typeface="Segoe UI" pitchFamily="34" charset="0"/>
              </a:rPr>
              <a:t>Binários</a:t>
            </a:r>
            <a:r>
              <a:rPr lang="en-US" dirty="0">
                <a:gradFill>
                  <a:gsLst>
                    <a:gs pos="0">
                      <a:schemeClr val="tx1"/>
                    </a:gs>
                    <a:gs pos="100000">
                      <a:schemeClr val="tx1"/>
                    </a:gs>
                  </a:gsLst>
                  <a:lin ang="5400000" scaled="0"/>
                </a:gradFill>
                <a:ea typeface="Segoe UI" pitchFamily="34" charset="0"/>
                <a:cs typeface="Segoe UI" pitchFamily="34" charset="0"/>
              </a:rPr>
              <a:t>/</a:t>
            </a:r>
            <a:r>
              <a:rPr lang="en-US" dirty="0" err="1">
                <a:gradFill>
                  <a:gsLst>
                    <a:gs pos="0">
                      <a:schemeClr val="tx1"/>
                    </a:gs>
                    <a:gs pos="100000">
                      <a:schemeClr val="tx1"/>
                    </a:gs>
                  </a:gsLst>
                  <a:lin ang="5400000" scaled="0"/>
                </a:gradFill>
                <a:ea typeface="Segoe UI" pitchFamily="34" charset="0"/>
                <a:cs typeface="Segoe UI" pitchFamily="34" charset="0"/>
              </a:rPr>
              <a:t>Biblioteca</a:t>
            </a:r>
            <a:endParaRPr lang="en-US" dirty="0">
              <a:gradFill>
                <a:gsLst>
                  <a:gs pos="0">
                    <a:schemeClr val="tx1"/>
                  </a:gs>
                  <a:gs pos="100000">
                    <a:schemeClr val="tx1"/>
                  </a:gs>
                </a:gsLst>
                <a:lin ang="5400000" scaled="0"/>
              </a:gradFill>
              <a:ea typeface="Segoe UI" pitchFamily="34" charset="0"/>
              <a:cs typeface="Segoe UI" pitchFamily="34" charset="0"/>
            </a:endParaRPr>
          </a:p>
        </p:txBody>
      </p:sp>
      <p:sp>
        <p:nvSpPr>
          <p:cNvPr id="25" name="Rectangle 24"/>
          <p:cNvSpPr/>
          <p:nvPr/>
        </p:nvSpPr>
        <p:spPr bwMode="auto">
          <a:xfrm>
            <a:off x="9364980" y="2400300"/>
            <a:ext cx="2392680" cy="2024216"/>
          </a:xfrm>
          <a:prstGeom prst="rect">
            <a:avLst/>
          </a:prstGeom>
          <a:noFill/>
          <a:ln w="666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946490" y="5578834"/>
            <a:ext cx="4787501" cy="688044"/>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Servidor</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560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4CC46B-4CC2-465D-84BB-1C648B95EF62}"/>
              </a:ext>
            </a:extLst>
          </p:cNvPr>
          <p:cNvSpPr/>
          <p:nvPr/>
        </p:nvSpPr>
        <p:spPr>
          <a:xfrm>
            <a:off x="42053" y="1845699"/>
            <a:ext cx="12434710" cy="519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14" fontAlgn="base">
              <a:spcBef>
                <a:spcPct val="0"/>
              </a:spcBef>
              <a:spcAft>
                <a:spcPts val="600"/>
              </a:spcAft>
            </a:pPr>
            <a:endParaRPr lang="en-US" b="1" kern="0" dirty="0">
              <a:solidFill>
                <a:srgbClr val="FFFFFF"/>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0C6A3598-02F8-481C-A6A1-05BE5D52C594}"/>
              </a:ext>
            </a:extLst>
          </p:cNvPr>
          <p:cNvGrpSpPr/>
          <p:nvPr/>
        </p:nvGrpSpPr>
        <p:grpSpPr>
          <a:xfrm>
            <a:off x="883" y="1797289"/>
            <a:ext cx="12434711" cy="936375"/>
            <a:chOff x="0" y="1797048"/>
            <a:chExt cx="12436475" cy="936508"/>
          </a:xfrm>
        </p:grpSpPr>
        <p:sp>
          <p:nvSpPr>
            <p:cNvPr id="11" name="Rectangle 10">
              <a:extLst>
                <a:ext uri="{FF2B5EF4-FFF2-40B4-BE49-F238E27FC236}">
                  <a16:creationId xmlns:a16="http://schemas.microsoft.com/office/drawing/2014/main" id="{02FC6DF0-3F0D-4C91-A3C1-CF46C7F0F206}"/>
                </a:ext>
              </a:extLst>
            </p:cNvPr>
            <p:cNvSpPr/>
            <p:nvPr/>
          </p:nvSpPr>
          <p:spPr bwMode="auto">
            <a:xfrm>
              <a:off x="0" y="1797049"/>
              <a:ext cx="6217920" cy="9365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Compressed—size on download</a:t>
              </a:r>
            </a:p>
          </p:txBody>
        </p:sp>
        <p:sp>
          <p:nvSpPr>
            <p:cNvPr id="12" name="Rectangle 11">
              <a:extLst>
                <a:ext uri="{FF2B5EF4-FFF2-40B4-BE49-F238E27FC236}">
                  <a16:creationId xmlns:a16="http://schemas.microsoft.com/office/drawing/2014/main" id="{4D86622F-BF43-4822-876F-33171AA722DA}"/>
                </a:ext>
              </a:extLst>
            </p:cNvPr>
            <p:cNvSpPr/>
            <p:nvPr/>
          </p:nvSpPr>
          <p:spPr bwMode="auto">
            <a:xfrm>
              <a:off x="6218555" y="1797048"/>
              <a:ext cx="6217920" cy="9365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Uncompressed—size on disk</a:t>
              </a:r>
            </a:p>
          </p:txBody>
        </p:sp>
      </p:grpSp>
      <p:sp>
        <p:nvSpPr>
          <p:cNvPr id="2" name="Title 1">
            <a:extLst>
              <a:ext uri="{FF2B5EF4-FFF2-40B4-BE49-F238E27FC236}">
                <a16:creationId xmlns:a16="http://schemas.microsoft.com/office/drawing/2014/main" id="{7994CF32-2867-4A73-8E3F-ACC2B3ACA3ED}"/>
              </a:ext>
            </a:extLst>
          </p:cNvPr>
          <p:cNvSpPr>
            <a:spLocks noGrp="1"/>
          </p:cNvSpPr>
          <p:nvPr>
            <p:ph type="title"/>
          </p:nvPr>
        </p:nvSpPr>
        <p:spPr/>
        <p:txBody>
          <a:bodyPr/>
          <a:lstStyle/>
          <a:p>
            <a:r>
              <a:rPr lang="en-US" dirty="0"/>
              <a:t>Nano Server, version 1709</a:t>
            </a:r>
          </a:p>
        </p:txBody>
      </p:sp>
      <p:graphicFrame>
        <p:nvGraphicFramePr>
          <p:cNvPr id="4" name="Table 3">
            <a:extLst>
              <a:ext uri="{FF2B5EF4-FFF2-40B4-BE49-F238E27FC236}">
                <a16:creationId xmlns:a16="http://schemas.microsoft.com/office/drawing/2014/main" id="{3D58971F-CA3A-41A7-B988-9719AEC4255E}"/>
              </a:ext>
            </a:extLst>
          </p:cNvPr>
          <p:cNvGraphicFramePr>
            <a:graphicFrameLocks noGrp="1"/>
          </p:cNvGraphicFramePr>
          <p:nvPr>
            <p:extLst/>
          </p:nvPr>
        </p:nvGraphicFramePr>
        <p:xfrm>
          <a:off x="272482" y="3558626"/>
          <a:ext cx="5755199" cy="2224314"/>
        </p:xfrm>
        <a:graphic>
          <a:graphicData uri="http://schemas.openxmlformats.org/drawingml/2006/table">
            <a:tbl>
              <a:tblPr firstRow="1" bandRow="1">
                <a:tableStyleId>{5C22544A-7EE6-4342-B048-85BDC9FD1C3A}</a:tableStyleId>
              </a:tblPr>
              <a:tblGrid>
                <a:gridCol w="2248413">
                  <a:extLst>
                    <a:ext uri="{9D8B030D-6E8A-4147-A177-3AD203B41FA5}">
                      <a16:colId xmlns:a16="http://schemas.microsoft.com/office/drawing/2014/main" val="2326263902"/>
                    </a:ext>
                  </a:extLst>
                </a:gridCol>
                <a:gridCol w="1588386">
                  <a:extLst>
                    <a:ext uri="{9D8B030D-6E8A-4147-A177-3AD203B41FA5}">
                      <a16:colId xmlns:a16="http://schemas.microsoft.com/office/drawing/2014/main" val="1105586613"/>
                    </a:ext>
                  </a:extLst>
                </a:gridCol>
                <a:gridCol w="1918400">
                  <a:extLst>
                    <a:ext uri="{9D8B030D-6E8A-4147-A177-3AD203B41FA5}">
                      <a16:colId xmlns:a16="http://schemas.microsoft.com/office/drawing/2014/main" val="3914161758"/>
                    </a:ext>
                  </a:extLst>
                </a:gridCol>
              </a:tblGrid>
              <a:tr h="741438">
                <a:tc>
                  <a:txBody>
                    <a:bodyPr/>
                    <a:lstStyle/>
                    <a:p>
                      <a:endParaRPr lang="en-US" sz="1700" dirty="0"/>
                    </a:p>
                  </a:txBody>
                  <a:tcPr marL="91427" marR="91427" marT="45713" marB="45713"/>
                </a:tc>
                <a:tc>
                  <a:txBody>
                    <a:bodyPr/>
                    <a:lstStyle/>
                    <a:p>
                      <a:pPr algn="ctr"/>
                      <a:r>
                        <a:rPr lang="en-US" sz="1700" b="0" dirty="0">
                          <a:gradFill>
                            <a:gsLst>
                              <a:gs pos="1250">
                                <a:schemeClr val="bg1"/>
                              </a:gs>
                              <a:gs pos="100000">
                                <a:schemeClr val="bg1"/>
                              </a:gs>
                            </a:gsLst>
                            <a:lin ang="5400000" scaled="0"/>
                          </a:gradFill>
                        </a:rPr>
                        <a:t>Base</a:t>
                      </a:r>
                    </a:p>
                    <a:p>
                      <a:pPr algn="ctr"/>
                      <a:r>
                        <a:rPr lang="en-US" sz="1700" b="0" dirty="0">
                          <a:gradFill>
                            <a:gsLst>
                              <a:gs pos="1250">
                                <a:schemeClr val="bg1"/>
                              </a:gs>
                              <a:gs pos="100000">
                                <a:schemeClr val="bg1"/>
                              </a:gs>
                            </a:gsLst>
                            <a:lin ang="5400000" scaled="0"/>
                          </a:gradFill>
                        </a:rPr>
                        <a:t>image</a:t>
                      </a:r>
                    </a:p>
                  </a:txBody>
                  <a:tcPr marL="91427" marR="91427" marT="45713" marB="45713"/>
                </a:tc>
                <a:tc>
                  <a:txBody>
                    <a:bodyPr/>
                    <a:lstStyle/>
                    <a:p>
                      <a:pPr algn="ctr"/>
                      <a:r>
                        <a:rPr lang="en-US" sz="1700" b="0" dirty="0">
                          <a:gradFill>
                            <a:gsLst>
                              <a:gs pos="1250">
                                <a:schemeClr val="bg1"/>
                              </a:gs>
                              <a:gs pos="100000">
                                <a:schemeClr val="bg1"/>
                              </a:gs>
                            </a:gsLst>
                            <a:lin ang="5400000" scaled="0"/>
                          </a:gradFill>
                        </a:rPr>
                        <a:t>+ .NET </a:t>
                      </a:r>
                      <a:br>
                        <a:rPr lang="en-US" sz="1700" b="0" dirty="0">
                          <a:gradFill>
                            <a:gsLst>
                              <a:gs pos="1250">
                                <a:schemeClr val="bg1"/>
                              </a:gs>
                              <a:gs pos="100000">
                                <a:schemeClr val="bg1"/>
                              </a:gs>
                            </a:gsLst>
                            <a:lin ang="5400000" scaled="0"/>
                          </a:gradFill>
                        </a:rPr>
                      </a:br>
                      <a:r>
                        <a:rPr lang="en-US" sz="1700" b="0" dirty="0">
                          <a:gradFill>
                            <a:gsLst>
                              <a:gs pos="1250">
                                <a:schemeClr val="bg1"/>
                              </a:gs>
                              <a:gs pos="100000">
                                <a:schemeClr val="bg1"/>
                              </a:gs>
                            </a:gsLst>
                            <a:lin ang="5400000" scaled="0"/>
                          </a:gradFill>
                        </a:rPr>
                        <a:t>Core runtime</a:t>
                      </a:r>
                    </a:p>
                  </a:txBody>
                  <a:tcPr marL="91427" marR="91427" marT="45713" marB="45713"/>
                </a:tc>
                <a:extLst>
                  <a:ext uri="{0D108BD9-81ED-4DB2-BD59-A6C34878D82A}">
                    <a16:rowId xmlns:a16="http://schemas.microsoft.com/office/drawing/2014/main" val="1562572566"/>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2016</a:t>
                      </a:r>
                    </a:p>
                    <a:p>
                      <a:r>
                        <a:rPr lang="en-US" sz="1700" dirty="0">
                          <a:gradFill>
                            <a:gsLst>
                              <a:gs pos="85246">
                                <a:schemeClr val="tx1">
                                  <a:lumMod val="50000"/>
                                </a:schemeClr>
                              </a:gs>
                              <a:gs pos="76503">
                                <a:schemeClr val="tx1">
                                  <a:lumMod val="50000"/>
                                </a:schemeClr>
                              </a:gs>
                            </a:gsLst>
                            <a:lin ang="5400000" scaled="0"/>
                          </a:gradFill>
                        </a:rPr>
                        <a:t>Nano Server</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383 MB</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413 MB</a:t>
                      </a:r>
                    </a:p>
                  </a:txBody>
                  <a:tcPr marL="91427" marR="91427" marT="45713" marB="45713">
                    <a:solidFill>
                      <a:schemeClr val="bg1">
                        <a:lumMod val="95000"/>
                      </a:schemeClr>
                    </a:solidFill>
                  </a:tcPr>
                </a:tc>
                <a:extLst>
                  <a:ext uri="{0D108BD9-81ED-4DB2-BD59-A6C34878D82A}">
                    <a16:rowId xmlns:a16="http://schemas.microsoft.com/office/drawing/2014/main" val="937153017"/>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v1709 Nano Server</a:t>
                      </a: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78 MB</a:t>
                      </a: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107 MB</a:t>
                      </a:r>
                    </a:p>
                  </a:txBody>
                  <a:tcPr marL="91427" marR="91427" marT="45713" marB="45713">
                    <a:solidFill>
                      <a:schemeClr val="bg1">
                        <a:lumMod val="85000"/>
                      </a:schemeClr>
                    </a:solidFill>
                  </a:tcPr>
                </a:tc>
                <a:extLst>
                  <a:ext uri="{0D108BD9-81ED-4DB2-BD59-A6C34878D82A}">
                    <a16:rowId xmlns:a16="http://schemas.microsoft.com/office/drawing/2014/main" val="3172801612"/>
                  </a:ext>
                </a:extLst>
              </a:tr>
            </a:tbl>
          </a:graphicData>
        </a:graphic>
      </p:graphicFrame>
      <p:sp>
        <p:nvSpPr>
          <p:cNvPr id="8" name="Arrow: Right 7">
            <a:extLst>
              <a:ext uri="{FF2B5EF4-FFF2-40B4-BE49-F238E27FC236}">
                <a16:creationId xmlns:a16="http://schemas.microsoft.com/office/drawing/2014/main" id="{D3CCE1E0-9062-424B-A055-B472B7AD3800}"/>
              </a:ext>
            </a:extLst>
          </p:cNvPr>
          <p:cNvSpPr/>
          <p:nvPr/>
        </p:nvSpPr>
        <p:spPr bwMode="auto">
          <a:xfrm>
            <a:off x="4269" y="5209404"/>
            <a:ext cx="274896" cy="3458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90F4AB7E-BE79-403B-BB30-F3087C2273F1}"/>
              </a:ext>
            </a:extLst>
          </p:cNvPr>
          <p:cNvCxnSpPr/>
          <p:nvPr/>
        </p:nvCxnSpPr>
        <p:spPr>
          <a:xfrm>
            <a:off x="6217920" y="1175871"/>
            <a:ext cx="0" cy="5866568"/>
          </a:xfrm>
          <a:prstGeom prst="line">
            <a:avLst/>
          </a:prstGeom>
          <a:ln w="9525">
            <a:solidFill>
              <a:srgbClr val="E6E6E6"/>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D6F21FFD-8A59-41C3-B672-A7C587B184F8}"/>
              </a:ext>
            </a:extLst>
          </p:cNvPr>
          <p:cNvGraphicFramePr>
            <a:graphicFrameLocks noGrp="1"/>
          </p:cNvGraphicFramePr>
          <p:nvPr>
            <p:extLst/>
          </p:nvPr>
        </p:nvGraphicFramePr>
        <p:xfrm>
          <a:off x="6405160" y="3558626"/>
          <a:ext cx="5755200" cy="2224314"/>
        </p:xfrm>
        <a:graphic>
          <a:graphicData uri="http://schemas.openxmlformats.org/drawingml/2006/table">
            <a:tbl>
              <a:tblPr firstRow="1" bandRow="1">
                <a:tableStyleId>{5C22544A-7EE6-4342-B048-85BDC9FD1C3A}</a:tableStyleId>
              </a:tblPr>
              <a:tblGrid>
                <a:gridCol w="2217342">
                  <a:extLst>
                    <a:ext uri="{9D8B030D-6E8A-4147-A177-3AD203B41FA5}">
                      <a16:colId xmlns:a16="http://schemas.microsoft.com/office/drawing/2014/main" val="2326263902"/>
                    </a:ext>
                  </a:extLst>
                </a:gridCol>
                <a:gridCol w="1619458">
                  <a:extLst>
                    <a:ext uri="{9D8B030D-6E8A-4147-A177-3AD203B41FA5}">
                      <a16:colId xmlns:a16="http://schemas.microsoft.com/office/drawing/2014/main" val="1105586613"/>
                    </a:ext>
                  </a:extLst>
                </a:gridCol>
                <a:gridCol w="1918400">
                  <a:extLst>
                    <a:ext uri="{9D8B030D-6E8A-4147-A177-3AD203B41FA5}">
                      <a16:colId xmlns:a16="http://schemas.microsoft.com/office/drawing/2014/main" val="3914161758"/>
                    </a:ext>
                  </a:extLst>
                </a:gridCol>
              </a:tblGrid>
              <a:tr h="741438">
                <a:tc>
                  <a:txBody>
                    <a:bodyPr/>
                    <a:lstStyle/>
                    <a:p>
                      <a:endParaRPr lang="en-US" sz="1700" dirty="0"/>
                    </a:p>
                  </a:txBody>
                  <a:tcPr marL="91427" marR="91427" marT="45713" marB="45713"/>
                </a:tc>
                <a:tc>
                  <a:txBody>
                    <a:bodyPr/>
                    <a:lstStyle/>
                    <a:p>
                      <a:pPr algn="ctr"/>
                      <a:r>
                        <a:rPr lang="en-US" sz="1700" b="0" dirty="0">
                          <a:gradFill>
                            <a:gsLst>
                              <a:gs pos="1250">
                                <a:schemeClr val="bg1"/>
                              </a:gs>
                              <a:gs pos="100000">
                                <a:schemeClr val="bg1"/>
                              </a:gs>
                            </a:gsLst>
                            <a:lin ang="5400000" scaled="0"/>
                          </a:gradFill>
                        </a:rPr>
                        <a:t>Base</a:t>
                      </a:r>
                    </a:p>
                    <a:p>
                      <a:pPr algn="ctr"/>
                      <a:r>
                        <a:rPr lang="en-US" sz="1700" b="0" dirty="0">
                          <a:gradFill>
                            <a:gsLst>
                              <a:gs pos="1250">
                                <a:schemeClr val="bg1"/>
                              </a:gs>
                              <a:gs pos="100000">
                                <a:schemeClr val="bg1"/>
                              </a:gs>
                            </a:gsLst>
                            <a:lin ang="5400000" scaled="0"/>
                          </a:gradFill>
                        </a:rPr>
                        <a:t>image</a:t>
                      </a:r>
                    </a:p>
                  </a:txBody>
                  <a:tcPr marL="91427" marR="91427" marT="45713" marB="45713"/>
                </a:tc>
                <a:tc>
                  <a:txBody>
                    <a:bodyPr/>
                    <a:lstStyle/>
                    <a:p>
                      <a:pPr algn="ctr"/>
                      <a:r>
                        <a:rPr lang="en-US" sz="1700" b="0" dirty="0">
                          <a:gradFill>
                            <a:gsLst>
                              <a:gs pos="1250">
                                <a:schemeClr val="bg1"/>
                              </a:gs>
                              <a:gs pos="100000">
                                <a:schemeClr val="bg1"/>
                              </a:gs>
                            </a:gsLst>
                            <a:lin ang="5400000" scaled="0"/>
                          </a:gradFill>
                        </a:rPr>
                        <a:t>+ .NET </a:t>
                      </a:r>
                      <a:br>
                        <a:rPr lang="en-US" sz="1700" b="0" dirty="0">
                          <a:gradFill>
                            <a:gsLst>
                              <a:gs pos="1250">
                                <a:schemeClr val="bg1"/>
                              </a:gs>
                              <a:gs pos="100000">
                                <a:schemeClr val="bg1"/>
                              </a:gs>
                            </a:gsLst>
                            <a:lin ang="5400000" scaled="0"/>
                          </a:gradFill>
                        </a:rPr>
                      </a:br>
                      <a:r>
                        <a:rPr lang="en-US" sz="1700" b="0" dirty="0">
                          <a:gradFill>
                            <a:gsLst>
                              <a:gs pos="1250">
                                <a:schemeClr val="bg1"/>
                              </a:gs>
                              <a:gs pos="100000">
                                <a:schemeClr val="bg1"/>
                              </a:gs>
                            </a:gsLst>
                            <a:lin ang="5400000" scaled="0"/>
                          </a:gradFill>
                        </a:rPr>
                        <a:t>Core runtime</a:t>
                      </a:r>
                    </a:p>
                  </a:txBody>
                  <a:tcPr marL="91427" marR="91427" marT="45713" marB="45713"/>
                </a:tc>
                <a:extLst>
                  <a:ext uri="{0D108BD9-81ED-4DB2-BD59-A6C34878D82A}">
                    <a16:rowId xmlns:a16="http://schemas.microsoft.com/office/drawing/2014/main" val="1562572566"/>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2016</a:t>
                      </a:r>
                    </a:p>
                    <a:p>
                      <a:r>
                        <a:rPr lang="en-US" sz="1700" dirty="0">
                          <a:gradFill>
                            <a:gsLst>
                              <a:gs pos="85246">
                                <a:schemeClr val="tx1">
                                  <a:lumMod val="50000"/>
                                </a:schemeClr>
                              </a:gs>
                              <a:gs pos="76503">
                                <a:schemeClr val="tx1">
                                  <a:lumMod val="50000"/>
                                </a:schemeClr>
                              </a:gs>
                            </a:gsLst>
                            <a:lin ang="5400000" scaled="0"/>
                          </a:gradFill>
                        </a:rPr>
                        <a:t>Nano Server</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1.05 GB</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1.15 GB</a:t>
                      </a:r>
                    </a:p>
                  </a:txBody>
                  <a:tcPr marL="91427" marR="91427" marT="45713" marB="45713">
                    <a:solidFill>
                      <a:schemeClr val="bg1">
                        <a:lumMod val="95000"/>
                      </a:schemeClr>
                    </a:solidFill>
                  </a:tcPr>
                </a:tc>
                <a:extLst>
                  <a:ext uri="{0D108BD9-81ED-4DB2-BD59-A6C34878D82A}">
                    <a16:rowId xmlns:a16="http://schemas.microsoft.com/office/drawing/2014/main" val="937153017"/>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v1709 Nano Server</a:t>
                      </a: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195 MB</a:t>
                      </a: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262 MB</a:t>
                      </a:r>
                    </a:p>
                  </a:txBody>
                  <a:tcPr marL="91427" marR="91427" marT="45713" marB="45713">
                    <a:solidFill>
                      <a:schemeClr val="bg1">
                        <a:lumMod val="85000"/>
                      </a:schemeClr>
                    </a:solidFill>
                  </a:tcPr>
                </a:tc>
                <a:extLst>
                  <a:ext uri="{0D108BD9-81ED-4DB2-BD59-A6C34878D82A}">
                    <a16:rowId xmlns:a16="http://schemas.microsoft.com/office/drawing/2014/main" val="3172801612"/>
                  </a:ext>
                </a:extLst>
              </a:tr>
            </a:tbl>
          </a:graphicData>
        </a:graphic>
      </p:graphicFrame>
      <p:sp>
        <p:nvSpPr>
          <p:cNvPr id="13" name="Rectangle 12">
            <a:extLst>
              <a:ext uri="{FF2B5EF4-FFF2-40B4-BE49-F238E27FC236}">
                <a16:creationId xmlns:a16="http://schemas.microsoft.com/office/drawing/2014/main" id="{FECE4F17-D6C6-43E3-94B0-4E9FEC22580C}"/>
              </a:ext>
            </a:extLst>
          </p:cNvPr>
          <p:cNvSpPr/>
          <p:nvPr/>
        </p:nvSpPr>
        <p:spPr bwMode="auto">
          <a:xfrm>
            <a:off x="12477326" y="1787478"/>
            <a:ext cx="8451068" cy="49097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4B67183-EA84-416D-BA07-A45ED51BC101}"/>
              </a:ext>
            </a:extLst>
          </p:cNvPr>
          <p:cNvSpPr/>
          <p:nvPr/>
        </p:nvSpPr>
        <p:spPr bwMode="auto">
          <a:xfrm>
            <a:off x="-3661996" y="1787479"/>
            <a:ext cx="3620510" cy="490973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Arrow: Right 18">
            <a:extLst>
              <a:ext uri="{FF2B5EF4-FFF2-40B4-BE49-F238E27FC236}">
                <a16:creationId xmlns:a16="http://schemas.microsoft.com/office/drawing/2014/main" id="{19E355D3-90D3-4269-A5D2-EFFAE840EF05}"/>
              </a:ext>
            </a:extLst>
          </p:cNvPr>
          <p:cNvSpPr/>
          <p:nvPr/>
        </p:nvSpPr>
        <p:spPr bwMode="auto">
          <a:xfrm>
            <a:off x="6156710" y="5209404"/>
            <a:ext cx="274896" cy="3458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3621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2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25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271"/>
          <p:cNvPicPr preferRelativeResize="0"/>
          <p:nvPr/>
        </p:nvPicPr>
        <p:blipFill>
          <a:blip r:embed="rId3">
            <a:alphaModFix/>
          </a:blip>
          <a:stretch>
            <a:fillRect/>
          </a:stretch>
        </p:blipFill>
        <p:spPr>
          <a:xfrm>
            <a:off x="2713037" y="1820862"/>
            <a:ext cx="6742896" cy="3820974"/>
          </a:xfrm>
          <a:prstGeom prst="rect">
            <a:avLst/>
          </a:prstGeom>
          <a:noFill/>
          <a:ln>
            <a:noFill/>
          </a:ln>
        </p:spPr>
      </p:pic>
    </p:spTree>
    <p:extLst>
      <p:ext uri="{BB962C8B-B14F-4D97-AF65-F5344CB8AC3E}">
        <p14:creationId xmlns:p14="http://schemas.microsoft.com/office/powerpoint/2010/main" val="201028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C46FAE-F6D2-45D5-94D9-6B7884783DBF}"/>
              </a:ext>
            </a:extLst>
          </p:cNvPr>
          <p:cNvSpPr txBox="1"/>
          <p:nvPr/>
        </p:nvSpPr>
        <p:spPr>
          <a:xfrm>
            <a:off x="2484437" y="2582862"/>
            <a:ext cx="6858288" cy="1888209"/>
          </a:xfrm>
          <a:prstGeom prst="rect">
            <a:avLst/>
          </a:prstGeom>
          <a:noFill/>
        </p:spPr>
        <p:txBody>
          <a:bodyPr wrap="none" lIns="182880" tIns="146304" rIns="182880" bIns="146304" rtlCol="0">
            <a:spAutoFit/>
          </a:bodyPr>
          <a:lstStyle/>
          <a:p>
            <a:pPr>
              <a:lnSpc>
                <a:spcPct val="90000"/>
              </a:lnSpc>
              <a:spcAft>
                <a:spcPts val="600"/>
              </a:spcAft>
            </a:pPr>
            <a:r>
              <a:rPr lang="pt-BR" sz="11500" dirty="0">
                <a:gradFill>
                  <a:gsLst>
                    <a:gs pos="2917">
                      <a:schemeClr val="tx1"/>
                    </a:gs>
                    <a:gs pos="30000">
                      <a:schemeClr val="tx1"/>
                    </a:gs>
                  </a:gsLst>
                  <a:lin ang="5400000" scaled="0"/>
                </a:gradFill>
              </a:rPr>
              <a:t>Obrigado!</a:t>
            </a:r>
          </a:p>
        </p:txBody>
      </p:sp>
    </p:spTree>
    <p:extLst>
      <p:ext uri="{BB962C8B-B14F-4D97-AF65-F5344CB8AC3E}">
        <p14:creationId xmlns:p14="http://schemas.microsoft.com/office/powerpoint/2010/main" val="61052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Laboratórios práticos</a:t>
            </a:r>
            <a:endParaRPr lang="en-US" dirty="0"/>
          </a:p>
        </p:txBody>
      </p:sp>
      <p:sp>
        <p:nvSpPr>
          <p:cNvPr id="3" name="Text Placeholder 2"/>
          <p:cNvSpPr>
            <a:spLocks noGrp="1"/>
          </p:cNvSpPr>
          <p:nvPr>
            <p:ph type="body" sz="quarter" idx="10"/>
          </p:nvPr>
        </p:nvSpPr>
        <p:spPr>
          <a:xfrm>
            <a:off x="274639" y="1212849"/>
            <a:ext cx="10572902" cy="3170099"/>
          </a:xfrm>
        </p:spPr>
        <p:txBody>
          <a:bodyPr/>
          <a:lstStyle/>
          <a:p>
            <a:pPr marL="571500" indent="-571500">
              <a:buFont typeface="Arial" panose="020B0604020202020204" pitchFamily="34" charset="0"/>
              <a:buChar char="•"/>
            </a:pPr>
            <a:r>
              <a:rPr lang="pt-BR" sz="3600" dirty="0"/>
              <a:t>Windows Server 2016 instalado em cada máquina</a:t>
            </a:r>
          </a:p>
          <a:p>
            <a:pPr marL="571500" lvl="1" indent="-571500">
              <a:buFont typeface="Arial" panose="020B0604020202020204" pitchFamily="34" charset="0"/>
              <a:buChar char="•"/>
            </a:pPr>
            <a:r>
              <a:rPr lang="pt-BR" sz="1800" dirty="0"/>
              <a:t>Minimo de 4GB de RAM</a:t>
            </a:r>
          </a:p>
          <a:p>
            <a:pPr marL="571500" lvl="1" indent="-571500">
              <a:buFont typeface="Arial" panose="020B0604020202020204" pitchFamily="34" charset="0"/>
              <a:buChar char="•"/>
            </a:pPr>
            <a:r>
              <a:rPr lang="pt-BR" sz="1800" dirty="0"/>
              <a:t>Ideal: suporte à virtualização (Intel-VT ou AMD-V)</a:t>
            </a:r>
          </a:p>
          <a:p>
            <a:pPr marL="571500" indent="-571500">
              <a:buFont typeface="Arial" panose="020B0604020202020204" pitchFamily="34" charset="0"/>
              <a:buChar char="•"/>
            </a:pPr>
            <a:r>
              <a:rPr lang="pt-BR" sz="3600" dirty="0"/>
              <a:t>Caso não tenha máquinas de alunos com WS2016 então utilize a imagem pronta com Windows Server 2016 Datacenter + Containers</a:t>
            </a:r>
            <a:endParaRPr lang="pt-BR" sz="1800" dirty="0"/>
          </a:p>
          <a:p>
            <a:pPr marL="571500" lvl="1" indent="-571500">
              <a:buFont typeface="Arial" panose="020B0604020202020204" pitchFamily="34" charset="0"/>
              <a:buChar char="•"/>
            </a:pPr>
            <a:r>
              <a:rPr lang="pt-BR" sz="1600" dirty="0"/>
              <a:t>Recomendando fazer update após setup</a:t>
            </a:r>
          </a:p>
        </p:txBody>
      </p:sp>
    </p:spTree>
    <p:extLst>
      <p:ext uri="{BB962C8B-B14F-4D97-AF65-F5344CB8AC3E}">
        <p14:creationId xmlns:p14="http://schemas.microsoft.com/office/powerpoint/2010/main" val="223407803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Laboratórios práticos </a:t>
            </a:r>
            <a:endParaRPr lang="en-US" dirty="0"/>
          </a:p>
        </p:txBody>
      </p:sp>
      <p:sp>
        <p:nvSpPr>
          <p:cNvPr id="3" name="Text Placeholder 2"/>
          <p:cNvSpPr>
            <a:spLocks noGrp="1"/>
          </p:cNvSpPr>
          <p:nvPr>
            <p:ph type="body" sz="quarter" idx="10"/>
          </p:nvPr>
        </p:nvSpPr>
        <p:spPr>
          <a:xfrm>
            <a:off x="274639" y="1212849"/>
            <a:ext cx="10572902" cy="5078313"/>
          </a:xfrm>
        </p:spPr>
        <p:txBody>
          <a:bodyPr/>
          <a:lstStyle/>
          <a:p>
            <a:pPr marL="571500" indent="-571500">
              <a:buFont typeface="Arial" panose="020B0604020202020204" pitchFamily="34" charset="0"/>
              <a:buChar char="•"/>
            </a:pPr>
            <a:r>
              <a:rPr lang="pt-BR" sz="3200" dirty="0"/>
              <a:t>Conexão com internet (não usar proxy)</a:t>
            </a:r>
          </a:p>
          <a:p>
            <a:pPr marL="571500" indent="-571500">
              <a:buFont typeface="Arial" panose="020B0604020202020204" pitchFamily="34" charset="0"/>
              <a:buChar char="•"/>
            </a:pPr>
            <a:r>
              <a:rPr lang="pt-BR" sz="3200" dirty="0"/>
              <a:t>Alguns laboratórios exigem trabalhar em dupla</a:t>
            </a:r>
          </a:p>
          <a:p>
            <a:pPr marL="571500" indent="-571500">
              <a:buFont typeface="Arial" panose="020B0604020202020204" pitchFamily="34" charset="0"/>
              <a:buChar char="•"/>
            </a:pPr>
            <a:r>
              <a:rPr lang="pt-BR" sz="3200" dirty="0"/>
              <a:t>Dica para as atividades práticas:</a:t>
            </a:r>
          </a:p>
          <a:p>
            <a:pPr marL="571500" lvl="1" indent="-571500">
              <a:buFont typeface="Arial" panose="020B0604020202020204" pitchFamily="34" charset="0"/>
              <a:buChar char="•"/>
            </a:pPr>
            <a:r>
              <a:rPr lang="pt-BR" sz="1600" dirty="0"/>
              <a:t>Powershell não é case-sensitive</a:t>
            </a:r>
          </a:p>
          <a:p>
            <a:pPr marL="571500" lvl="1" indent="-571500">
              <a:buFont typeface="Arial" panose="020B0604020202020204" pitchFamily="34" charset="0"/>
              <a:buChar char="•"/>
            </a:pPr>
            <a:r>
              <a:rPr lang="pt-BR" sz="1600" dirty="0"/>
              <a:t>Docker é case sensitive</a:t>
            </a:r>
          </a:p>
          <a:p>
            <a:pPr marL="571500" indent="-571500">
              <a:buFont typeface="Arial" panose="020B0604020202020204" pitchFamily="34" charset="0"/>
              <a:buChar char="•"/>
            </a:pPr>
            <a:r>
              <a:rPr lang="pt-BR" sz="3600" dirty="0"/>
              <a:t>Atenção: download das imagens de Windows Server Core requer muito tempo e banda de internet. Faça o download prévio das imagens:</a:t>
            </a:r>
          </a:p>
          <a:p>
            <a:pPr marL="800100" lvl="1" indent="-457200">
              <a:buFont typeface="+mj-lt"/>
              <a:buAutoNum type="arabicPeriod"/>
            </a:pPr>
            <a:r>
              <a:rPr lang="en-US" sz="1600" dirty="0"/>
              <a:t>Find-</a:t>
            </a:r>
            <a:r>
              <a:rPr lang="en-US" sz="1600" dirty="0" err="1"/>
              <a:t>ContainerImage</a:t>
            </a:r>
            <a:endParaRPr lang="en-US" sz="1600" dirty="0"/>
          </a:p>
          <a:p>
            <a:pPr marL="800100" lvl="1" indent="-457200">
              <a:buFont typeface="+mj-lt"/>
              <a:buAutoNum type="arabicPeriod"/>
            </a:pPr>
            <a:r>
              <a:rPr lang="en-US" sz="1600" dirty="0"/>
              <a:t>Save-</a:t>
            </a:r>
            <a:r>
              <a:rPr lang="en-US" sz="1600" dirty="0" err="1"/>
              <a:t>ContainerImage</a:t>
            </a:r>
            <a:r>
              <a:rPr lang="en-US" sz="1600" dirty="0"/>
              <a:t> -Name </a:t>
            </a:r>
            <a:r>
              <a:rPr lang="en-US" sz="1600" dirty="0" err="1"/>
              <a:t>NanoServer</a:t>
            </a:r>
            <a:r>
              <a:rPr lang="en-US" sz="1600" dirty="0"/>
              <a:t> -Path c:\container-image</a:t>
            </a:r>
          </a:p>
          <a:p>
            <a:endParaRPr lang="en-US" dirty="0"/>
          </a:p>
        </p:txBody>
      </p:sp>
    </p:spTree>
    <p:extLst>
      <p:ext uri="{BB962C8B-B14F-4D97-AF65-F5344CB8AC3E}">
        <p14:creationId xmlns:p14="http://schemas.microsoft.com/office/powerpoint/2010/main" val="370859126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Instalando Containers</a:t>
            </a:r>
            <a:endParaRPr lang="en-US" dirty="0">
              <a:solidFill>
                <a:srgbClr val="FFFFFF"/>
              </a:solidFill>
            </a:endParaRPr>
          </a:p>
        </p:txBody>
      </p:sp>
      <p:sp>
        <p:nvSpPr>
          <p:cNvPr id="4" name="Title 3"/>
          <p:cNvSpPr>
            <a:spLocks noGrp="1"/>
          </p:cNvSpPr>
          <p:nvPr>
            <p:ph type="title"/>
          </p:nvPr>
        </p:nvSpPr>
        <p:spPr/>
        <p:txBody>
          <a:bodyPr/>
          <a:lstStyle/>
          <a:p>
            <a:r>
              <a:rPr lang="en-US" dirty="0">
                <a:solidFill>
                  <a:srgbClr val="FFFFFF"/>
                </a:solidFill>
              </a:rPr>
              <a:t>Lab 1</a:t>
            </a:r>
          </a:p>
        </p:txBody>
      </p:sp>
    </p:spTree>
    <p:extLst>
      <p:ext uri="{BB962C8B-B14F-4D97-AF65-F5344CB8AC3E}">
        <p14:creationId xmlns:p14="http://schemas.microsoft.com/office/powerpoint/2010/main" val="1486769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271939"/>
          </a:xfrm>
        </p:spPr>
        <p:txBody>
          <a:bodyPr/>
          <a:lstStyle/>
          <a:p>
            <a:pPr marL="742950" indent="-742950">
              <a:buFont typeface="+mj-lt"/>
              <a:buAutoNum type="arabicPeriod"/>
            </a:pPr>
            <a:r>
              <a:rPr lang="pt-BR" dirty="0"/>
              <a:t>Abrir PowerShell em modo Administrativo</a:t>
            </a:r>
          </a:p>
          <a:p>
            <a:pPr lvl="1"/>
            <a:r>
              <a:rPr lang="pt-BR" dirty="0"/>
              <a:t>Install-Module -Name DockerMsftProvider -Repository PSGallery -Force</a:t>
            </a:r>
          </a:p>
          <a:p>
            <a:pPr lvl="1"/>
            <a:r>
              <a:rPr lang="pt-BR" dirty="0"/>
              <a:t>Install-Package -Name docker -ProviderName DockerMsftProvider</a:t>
            </a:r>
          </a:p>
          <a:p>
            <a:pPr lvl="1"/>
            <a:r>
              <a:rPr lang="pt-BR" dirty="0"/>
              <a:t>Restart-Computer -Force</a:t>
            </a:r>
          </a:p>
          <a:p>
            <a:pPr marL="742950" indent="-742950">
              <a:buFont typeface="+mj-lt"/>
              <a:buAutoNum type="arabicPeriod"/>
            </a:pPr>
            <a:r>
              <a:rPr lang="pt-BR" dirty="0"/>
              <a:t>Faça Windows Update após reiniciar</a:t>
            </a:r>
          </a:p>
          <a:p>
            <a:pPr marL="742950" indent="-742950">
              <a:buFont typeface="+mj-lt"/>
              <a:buAutoNum type="arabicPeriod"/>
            </a:pPr>
            <a:r>
              <a:rPr lang="pt-BR" dirty="0"/>
              <a:t>Verificar instalação</a:t>
            </a:r>
          </a:p>
          <a:p>
            <a:pPr marL="984250" lvl="1" indent="-742950">
              <a:buFont typeface="+mj-lt"/>
              <a:buAutoNum type="arabicPeriod"/>
            </a:pPr>
            <a:r>
              <a:rPr lang="pt-BR" dirty="0"/>
              <a:t>Get-WindowsFeature Containers</a:t>
            </a:r>
          </a:p>
          <a:p>
            <a:pPr marL="984250" lvl="1" indent="-742950">
              <a:buFont typeface="+mj-lt"/>
              <a:buAutoNum type="arabicPeriod"/>
            </a:pPr>
            <a:r>
              <a:rPr lang="pt-BR" dirty="0"/>
              <a:t>Get-Service Docker</a:t>
            </a:r>
          </a:p>
        </p:txBody>
      </p:sp>
      <p:sp>
        <p:nvSpPr>
          <p:cNvPr id="4" name="Title 3"/>
          <p:cNvSpPr>
            <a:spLocks noGrp="1"/>
          </p:cNvSpPr>
          <p:nvPr>
            <p:ph type="title"/>
          </p:nvPr>
        </p:nvSpPr>
        <p:spPr/>
        <p:txBody>
          <a:bodyPr/>
          <a:lstStyle/>
          <a:p>
            <a:r>
              <a:rPr lang="pt-BR" dirty="0"/>
              <a:t>Instalar serviço de container e Docker</a:t>
            </a:r>
            <a:endParaRPr lang="en-US" dirty="0"/>
          </a:p>
        </p:txBody>
      </p:sp>
    </p:spTree>
    <p:extLst>
      <p:ext uri="{BB962C8B-B14F-4D97-AF65-F5344CB8AC3E}">
        <p14:creationId xmlns:p14="http://schemas.microsoft.com/office/powerpoint/2010/main" val="184221963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pPr marL="742950" indent="-742950">
              <a:buFont typeface="+mj-lt"/>
              <a:buAutoNum type="arabicPeriod"/>
            </a:pPr>
            <a:r>
              <a:rPr lang="pt-BR" sz="3600" dirty="0"/>
              <a:t>Abrir PowerShell em modo administrativo</a:t>
            </a:r>
          </a:p>
          <a:p>
            <a:pPr marL="742950" indent="-742950">
              <a:buFont typeface="+mj-lt"/>
              <a:buAutoNum type="arabicPeriod"/>
            </a:pPr>
            <a:r>
              <a:rPr lang="pt-BR" sz="3600" dirty="0"/>
              <a:t>Comando Docker para listar repositório público com imagens da Microsoft</a:t>
            </a:r>
          </a:p>
          <a:p>
            <a:pPr marL="984250" lvl="1" indent="-742950">
              <a:buFont typeface="+mj-lt"/>
              <a:buAutoNum type="arabicPeriod"/>
            </a:pPr>
            <a:r>
              <a:rPr lang="pt-BR" sz="2000" dirty="0"/>
              <a:t>Docker search microsoft</a:t>
            </a:r>
          </a:p>
          <a:p>
            <a:pPr marL="742950" indent="-742950">
              <a:buFont typeface="+mj-lt"/>
              <a:buAutoNum type="arabicPeriod"/>
            </a:pPr>
            <a:r>
              <a:rPr lang="pt-BR" sz="3600" dirty="0"/>
              <a:t>Ex: baixe a imagem de Windows Server Core</a:t>
            </a:r>
          </a:p>
          <a:p>
            <a:pPr marL="984250" lvl="1" indent="-742950">
              <a:buFont typeface="+mj-lt"/>
              <a:buAutoNum type="arabicPeriod"/>
            </a:pPr>
            <a:r>
              <a:rPr lang="pt-BR" sz="2000" dirty="0"/>
              <a:t>Docker pull microsoft/windowsservercore</a:t>
            </a:r>
          </a:p>
          <a:p>
            <a:pPr marL="742950" indent="-742950">
              <a:buFont typeface="+mj-lt"/>
              <a:buAutoNum type="arabicPeriod"/>
            </a:pPr>
            <a:endParaRPr lang="en-US" sz="2000" dirty="0"/>
          </a:p>
        </p:txBody>
      </p:sp>
      <p:sp>
        <p:nvSpPr>
          <p:cNvPr id="3" name="Title 2"/>
          <p:cNvSpPr>
            <a:spLocks noGrp="1"/>
          </p:cNvSpPr>
          <p:nvPr>
            <p:ph type="title"/>
          </p:nvPr>
        </p:nvSpPr>
        <p:spPr/>
        <p:txBody>
          <a:bodyPr/>
          <a:lstStyle/>
          <a:p>
            <a:r>
              <a:rPr lang="pt-BR" dirty="0"/>
              <a:t>Instalar imagens de base</a:t>
            </a:r>
            <a:endParaRPr lang="en-US" dirty="0"/>
          </a:p>
        </p:txBody>
      </p:sp>
    </p:spTree>
    <p:extLst>
      <p:ext uri="{BB962C8B-B14F-4D97-AF65-F5344CB8AC3E}">
        <p14:creationId xmlns:p14="http://schemas.microsoft.com/office/powerpoint/2010/main" val="39495411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216539"/>
          </a:xfrm>
        </p:spPr>
        <p:txBody>
          <a:bodyPr/>
          <a:lstStyle/>
          <a:p>
            <a:r>
              <a:rPr lang="pt-BR" sz="3200" dirty="0"/>
              <a:t>Abrir Explorer</a:t>
            </a:r>
          </a:p>
          <a:p>
            <a:pPr lvl="1"/>
            <a:r>
              <a:rPr lang="pt-BR" sz="1800" dirty="0"/>
              <a:t>C:\ProgramData\Microsoft\Windows\images</a:t>
            </a:r>
          </a:p>
          <a:p>
            <a:endParaRPr lang="pt-BR" sz="3200" dirty="0"/>
          </a:p>
          <a:p>
            <a:endParaRPr lang="pt-BR" sz="3200" dirty="0"/>
          </a:p>
          <a:p>
            <a:endParaRPr lang="pt-BR" sz="3200" dirty="0"/>
          </a:p>
          <a:p>
            <a:endParaRPr lang="pt-BR" sz="3200" dirty="0"/>
          </a:p>
          <a:p>
            <a:r>
              <a:rPr lang="pt-BR" sz="3200" dirty="0"/>
              <a:t>Visualizando via PowerShell e Docker</a:t>
            </a:r>
          </a:p>
          <a:p>
            <a:endParaRPr lang="pt-BR" sz="3400" dirty="0"/>
          </a:p>
        </p:txBody>
      </p:sp>
      <p:sp>
        <p:nvSpPr>
          <p:cNvPr id="3" name="Title 2"/>
          <p:cNvSpPr>
            <a:spLocks noGrp="1"/>
          </p:cNvSpPr>
          <p:nvPr>
            <p:ph type="title"/>
          </p:nvPr>
        </p:nvSpPr>
        <p:spPr/>
        <p:txBody>
          <a:bodyPr/>
          <a:lstStyle/>
          <a:p>
            <a:r>
              <a:rPr lang="pt-BR" dirty="0"/>
              <a:t>Verificando imagens instaladas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9" y="2036566"/>
            <a:ext cx="9030960" cy="216578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39" y="4688137"/>
            <a:ext cx="8726118" cy="2229161"/>
          </a:xfrm>
          <a:prstGeom prst="rect">
            <a:avLst/>
          </a:prstGeom>
        </p:spPr>
      </p:pic>
    </p:spTree>
    <p:extLst>
      <p:ext uri="{BB962C8B-B14F-4D97-AF65-F5344CB8AC3E}">
        <p14:creationId xmlns:p14="http://schemas.microsoft.com/office/powerpoint/2010/main" val="413687272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40832"/>
          </a:xfrm>
        </p:spPr>
        <p:txBody>
          <a:bodyPr/>
          <a:lstStyle/>
          <a:p>
            <a:r>
              <a:rPr lang="pt-BR" dirty="0"/>
              <a:t>Adicionar TAG para a imagem ser utilizada</a:t>
            </a:r>
          </a:p>
          <a:p>
            <a:pPr lvl="1"/>
            <a:r>
              <a:rPr lang="en-US" dirty="0" err="1"/>
              <a:t>docker</a:t>
            </a:r>
            <a:r>
              <a:rPr lang="en-US" dirty="0"/>
              <a:t> tag windowsservercore:10.0.14300.1000 </a:t>
            </a:r>
            <a:r>
              <a:rPr lang="en-US" dirty="0" err="1"/>
              <a:t>windowsservercore:latest</a:t>
            </a:r>
            <a:endParaRPr lang="en-US" dirty="0"/>
          </a:p>
          <a:p>
            <a:pPr lvl="1"/>
            <a:r>
              <a:rPr lang="en-US" dirty="0" err="1"/>
              <a:t>docker</a:t>
            </a:r>
            <a:r>
              <a:rPr lang="en-US" dirty="0"/>
              <a:t> tag windowsservercore:10.0.14300.1016 </a:t>
            </a:r>
            <a:r>
              <a:rPr lang="en-US" dirty="0" err="1"/>
              <a:t>nanoserver:latest</a:t>
            </a:r>
            <a:endParaRPr lang="en-US" dirty="0"/>
          </a:p>
          <a:p>
            <a:r>
              <a:rPr lang="pt-BR" dirty="0"/>
              <a:t>Visualizar imagens existentes</a:t>
            </a:r>
          </a:p>
          <a:p>
            <a:pPr lvl="1"/>
            <a:r>
              <a:rPr lang="pt-BR" dirty="0"/>
              <a:t>Docker images</a:t>
            </a:r>
          </a:p>
          <a:p>
            <a:pPr lvl="1"/>
            <a:r>
              <a:rPr lang="pt-BR" dirty="0"/>
              <a:t>Get-containerimage</a:t>
            </a:r>
            <a:endParaRPr lang="en-US" dirty="0"/>
          </a:p>
        </p:txBody>
      </p:sp>
      <p:sp>
        <p:nvSpPr>
          <p:cNvPr id="3" name="Title 2"/>
          <p:cNvSpPr>
            <a:spLocks noGrp="1"/>
          </p:cNvSpPr>
          <p:nvPr>
            <p:ph type="title"/>
          </p:nvPr>
        </p:nvSpPr>
        <p:spPr/>
        <p:txBody>
          <a:bodyPr/>
          <a:lstStyle/>
          <a:p>
            <a:r>
              <a:rPr lang="pt-BR" dirty="0"/>
              <a:t>Preparando imagens</a:t>
            </a:r>
            <a:endParaRPr lang="en-US" dirty="0"/>
          </a:p>
        </p:txBody>
      </p:sp>
    </p:spTree>
    <p:extLst>
      <p:ext uri="{BB962C8B-B14F-4D97-AF65-F5344CB8AC3E}">
        <p14:creationId xmlns:p14="http://schemas.microsoft.com/office/powerpoint/2010/main" val="5693213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Ecossistema</a:t>
            </a:r>
            <a:r>
              <a:rPr lang="en-US" dirty="0"/>
              <a:t> de Container</a:t>
            </a:r>
          </a:p>
        </p:txBody>
      </p:sp>
      <p:grpSp>
        <p:nvGrpSpPr>
          <p:cNvPr id="9" name="Group 8"/>
          <p:cNvGrpSpPr/>
          <p:nvPr/>
        </p:nvGrpSpPr>
        <p:grpSpPr>
          <a:xfrm>
            <a:off x="4297997" y="1668462"/>
            <a:ext cx="3840480" cy="4648200"/>
            <a:chOff x="4297997" y="1668462"/>
            <a:chExt cx="3840480" cy="4648200"/>
          </a:xfrm>
        </p:grpSpPr>
        <p:sp>
          <p:nvSpPr>
            <p:cNvPr id="130" name="Rectangle 129"/>
            <p:cNvSpPr/>
            <p:nvPr/>
          </p:nvSpPr>
          <p:spPr bwMode="auto">
            <a:xfrm>
              <a:off x="4297997" y="1668462"/>
              <a:ext cx="3840480" cy="4648200"/>
            </a:xfrm>
            <a:prstGeom prst="rect">
              <a:avLst/>
            </a:prstGeom>
            <a:solidFill>
              <a:schemeClr val="bg1">
                <a:lumMod val="95000"/>
              </a:schemeClr>
            </a:solidFill>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solidFill>
                    <a:schemeClr val="tx1"/>
                  </a:solidFill>
                  <a:latin typeface="Segoe UI Light"/>
                </a:rPr>
                <a:t>Container Images</a:t>
              </a:r>
            </a:p>
          </p:txBody>
        </p:sp>
        <p:pic>
          <p:nvPicPr>
            <p:cNvPr id="100" name="Picture 99"/>
            <p:cNvPicPr>
              <a:picLocks noChangeAspect="1"/>
            </p:cNvPicPr>
            <p:nvPr/>
          </p:nvPicPr>
          <p:blipFill>
            <a:blip r:embed="rId3"/>
            <a:stretch>
              <a:fillRect/>
            </a:stretch>
          </p:blipFill>
          <p:spPr>
            <a:xfrm>
              <a:off x="4851317" y="2341320"/>
              <a:ext cx="2741818" cy="1567691"/>
            </a:xfrm>
            <a:prstGeom prst="rect">
              <a:avLst/>
            </a:prstGeom>
          </p:spPr>
        </p:pic>
        <p:sp>
          <p:nvSpPr>
            <p:cNvPr id="133" name="Rounded Rectangle 132"/>
            <p:cNvSpPr/>
            <p:nvPr/>
          </p:nvSpPr>
          <p:spPr bwMode="auto">
            <a:xfrm>
              <a:off x="6105866" y="3373231"/>
              <a:ext cx="1567927" cy="2638631"/>
            </a:xfrm>
            <a:prstGeom prst="roundRect">
              <a:avLst/>
            </a:prstGeom>
            <a:solidFill>
              <a:schemeClr val="accent3"/>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85" name="Group 184"/>
            <p:cNvGrpSpPr/>
            <p:nvPr/>
          </p:nvGrpSpPr>
          <p:grpSpPr>
            <a:xfrm>
              <a:off x="6219692" y="5099614"/>
              <a:ext cx="1340275" cy="683648"/>
              <a:chOff x="8290275" y="-860394"/>
              <a:chExt cx="1340275" cy="683648"/>
            </a:xfrm>
          </p:grpSpPr>
          <p:sp>
            <p:nvSpPr>
              <p:cNvPr id="187" name="Left Bracket 186"/>
              <p:cNvSpPr/>
              <p:nvPr/>
            </p:nvSpPr>
            <p:spPr>
              <a:xfrm>
                <a:off x="8290275" y="-860394"/>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88" name="Rectangle 187"/>
              <p:cNvSpPr/>
              <p:nvPr/>
            </p:nvSpPr>
            <p:spPr bwMode="auto">
              <a:xfrm>
                <a:off x="8334938" y="-820179"/>
                <a:ext cx="1253567" cy="603219"/>
              </a:xfrm>
              <a:prstGeom prst="rect">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89" name="Left Bracket 188"/>
              <p:cNvSpPr/>
              <p:nvPr/>
            </p:nvSpPr>
            <p:spPr>
              <a:xfrm rot="10800000">
                <a:off x="9530265" y="-860394"/>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grpSp>
        <p:grpSp>
          <p:nvGrpSpPr>
            <p:cNvPr id="135" name="Group 134"/>
            <p:cNvGrpSpPr/>
            <p:nvPr/>
          </p:nvGrpSpPr>
          <p:grpSpPr>
            <a:xfrm>
              <a:off x="6219692" y="4316903"/>
              <a:ext cx="1340275" cy="683648"/>
              <a:chOff x="8290275" y="-860394"/>
              <a:chExt cx="1340275" cy="683648"/>
            </a:xfrm>
          </p:grpSpPr>
          <p:sp>
            <p:nvSpPr>
              <p:cNvPr id="182" name="Left Bracket 181"/>
              <p:cNvSpPr/>
              <p:nvPr/>
            </p:nvSpPr>
            <p:spPr>
              <a:xfrm>
                <a:off x="8290275" y="-860394"/>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83" name="Rectangle 182"/>
              <p:cNvSpPr/>
              <p:nvPr/>
            </p:nvSpPr>
            <p:spPr bwMode="auto">
              <a:xfrm>
                <a:off x="8334938" y="-820179"/>
                <a:ext cx="1253567" cy="603219"/>
              </a:xfrm>
              <a:prstGeom prst="rect">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84" name="Left Bracket 183"/>
              <p:cNvSpPr/>
              <p:nvPr/>
            </p:nvSpPr>
            <p:spPr>
              <a:xfrm rot="10800000">
                <a:off x="9530265" y="-860394"/>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grpSp>
        <p:grpSp>
          <p:nvGrpSpPr>
            <p:cNvPr id="136" name="Group 135"/>
            <p:cNvGrpSpPr/>
            <p:nvPr/>
          </p:nvGrpSpPr>
          <p:grpSpPr>
            <a:xfrm>
              <a:off x="6219692" y="3580284"/>
              <a:ext cx="1340275" cy="683648"/>
              <a:chOff x="6953187" y="-841261"/>
              <a:chExt cx="1340275" cy="683648"/>
            </a:xfrm>
          </p:grpSpPr>
          <p:sp>
            <p:nvSpPr>
              <p:cNvPr id="179" name="Left Bracket 178"/>
              <p:cNvSpPr/>
              <p:nvPr/>
            </p:nvSpPr>
            <p:spPr>
              <a:xfrm>
                <a:off x="6953187" y="-841261"/>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80" name="Rectangle 179"/>
              <p:cNvSpPr/>
              <p:nvPr/>
            </p:nvSpPr>
            <p:spPr bwMode="auto">
              <a:xfrm>
                <a:off x="6997850" y="-801046"/>
                <a:ext cx="1253567" cy="603219"/>
              </a:xfrm>
              <a:prstGeom prst="rect">
                <a:avLst/>
              </a:prstGeom>
              <a:noFill/>
              <a:ln w="19050" cap="flat" cmpd="sng" algn="ctr">
                <a:solidFill>
                  <a:srgbClr val="FFFF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81" name="Left Bracket 180"/>
              <p:cNvSpPr/>
              <p:nvPr/>
            </p:nvSpPr>
            <p:spPr>
              <a:xfrm rot="10800000">
                <a:off x="8193177" y="-841261"/>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grpSp>
        <p:pic>
          <p:nvPicPr>
            <p:cNvPr id="5" name="Picture 4"/>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235291" y="5201781"/>
              <a:ext cx="1400117" cy="508764"/>
            </a:xfrm>
            <a:prstGeom prst="rect">
              <a:avLst/>
            </a:prstGeom>
          </p:spPr>
        </p:pic>
      </p:grpSp>
      <p:grpSp>
        <p:nvGrpSpPr>
          <p:cNvPr id="8" name="Group 7"/>
          <p:cNvGrpSpPr/>
          <p:nvPr/>
        </p:nvGrpSpPr>
        <p:grpSpPr>
          <a:xfrm>
            <a:off x="244157" y="1668462"/>
            <a:ext cx="3840480" cy="4648200"/>
            <a:chOff x="244157" y="1668462"/>
            <a:chExt cx="3840480" cy="4648200"/>
          </a:xfrm>
        </p:grpSpPr>
        <p:sp>
          <p:nvSpPr>
            <p:cNvPr id="212" name="Rectangle 211"/>
            <p:cNvSpPr/>
            <p:nvPr/>
          </p:nvSpPr>
          <p:spPr bwMode="auto">
            <a:xfrm>
              <a:off x="244157" y="1668462"/>
              <a:ext cx="3840480" cy="4648200"/>
            </a:xfrm>
            <a:prstGeom prst="rect">
              <a:avLst/>
            </a:prstGeom>
            <a:solidFill>
              <a:schemeClr val="bg1">
                <a:lumMod val="95000"/>
              </a:schemeClr>
            </a:solidFill>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solidFill>
                    <a:schemeClr val="tx1"/>
                  </a:solidFill>
                  <a:latin typeface="Segoe UI Light"/>
                </a:rPr>
                <a:t>Container Run-Time</a:t>
              </a:r>
            </a:p>
          </p:txBody>
        </p:sp>
        <p:sp>
          <p:nvSpPr>
            <p:cNvPr id="220" name="Rectangle 29"/>
            <p:cNvSpPr/>
            <p:nvPr/>
          </p:nvSpPr>
          <p:spPr>
            <a:xfrm>
              <a:off x="942924" y="4335462"/>
              <a:ext cx="2442947" cy="1350987"/>
            </a:xfrm>
            <a:prstGeom prst="rect">
              <a:avLst/>
            </a:prstGeom>
            <a:noFill/>
            <a:ln w="10795" cap="flat" cmpd="sng" algn="ctr">
              <a:noFill/>
              <a:prstDash val="solid"/>
            </a:ln>
            <a:effectLst/>
          </p:spPr>
          <p:txBody>
            <a:bodyPr tIns="91440" rtlCol="0" anchor="t"/>
            <a:lstStyle/>
            <a:p>
              <a:pPr algn="ctr" defTabSz="914400">
                <a:lnSpc>
                  <a:spcPct val="90000"/>
                </a:lnSpc>
                <a:spcAft>
                  <a:spcPts val="600"/>
                </a:spcAft>
                <a:defRPr/>
              </a:pPr>
              <a:r>
                <a:rPr lang="en-US" sz="2400" kern="0" dirty="0">
                  <a:solidFill>
                    <a:schemeClr val="accent3"/>
                  </a:solidFill>
                </a:rPr>
                <a:t>Linux</a:t>
              </a:r>
              <a:endParaRPr lang="en-US" sz="2800" kern="0" dirty="0">
                <a:solidFill>
                  <a:schemeClr val="accent3"/>
                </a:solidFill>
              </a:endParaRPr>
            </a:p>
          </p:txBody>
        </p:sp>
        <p:pic>
          <p:nvPicPr>
            <p:cNvPr id="99" name="Picture 98"/>
            <p:cNvPicPr>
              <a:picLocks noChangeAspect="1"/>
            </p:cNvPicPr>
            <p:nvPr/>
          </p:nvPicPr>
          <p:blipFill>
            <a:blip r:embed="rId3"/>
            <a:stretch>
              <a:fillRect/>
            </a:stretch>
          </p:blipFill>
          <p:spPr>
            <a:xfrm>
              <a:off x="971006" y="4751956"/>
              <a:ext cx="2398854" cy="1371594"/>
            </a:xfrm>
            <a:prstGeom prst="rect">
              <a:avLst/>
            </a:prstGeom>
          </p:spPr>
        </p:pic>
        <p:pic>
          <p:nvPicPr>
            <p:cNvPr id="120" name="Picture 119"/>
            <p:cNvPicPr>
              <a:picLocks noChangeAspect="1"/>
            </p:cNvPicPr>
            <p:nvPr/>
          </p:nvPicPr>
          <p:blipFill>
            <a:blip r:embed="rId3"/>
            <a:stretch>
              <a:fillRect/>
            </a:stretch>
          </p:blipFill>
          <p:spPr>
            <a:xfrm>
              <a:off x="971006" y="2895433"/>
              <a:ext cx="2398854" cy="1371594"/>
            </a:xfrm>
            <a:prstGeom prst="rect">
              <a:avLst/>
            </a:prstGeom>
          </p:spPr>
        </p:pic>
        <p:pic>
          <p:nvPicPr>
            <p:cNvPr id="6" name="Picture 5"/>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2398" y="2133431"/>
              <a:ext cx="2983998" cy="762002"/>
            </a:xfrm>
            <a:prstGeom prst="rect">
              <a:avLst/>
            </a:prstGeom>
          </p:spPr>
        </p:pic>
      </p:grpSp>
      <p:grpSp>
        <p:nvGrpSpPr>
          <p:cNvPr id="10" name="Group 9"/>
          <p:cNvGrpSpPr/>
          <p:nvPr/>
        </p:nvGrpSpPr>
        <p:grpSpPr>
          <a:xfrm>
            <a:off x="8351837" y="1668462"/>
            <a:ext cx="3840480" cy="4648200"/>
            <a:chOff x="8351837" y="1668462"/>
            <a:chExt cx="3840480" cy="4648200"/>
          </a:xfrm>
        </p:grpSpPr>
        <p:sp>
          <p:nvSpPr>
            <p:cNvPr id="204" name="Rectangle 203"/>
            <p:cNvSpPr/>
            <p:nvPr/>
          </p:nvSpPr>
          <p:spPr bwMode="auto">
            <a:xfrm>
              <a:off x="8351837" y="1668462"/>
              <a:ext cx="3840480" cy="4648200"/>
            </a:xfrm>
            <a:prstGeom prst="rect">
              <a:avLst/>
            </a:prstGeom>
            <a:solidFill>
              <a:schemeClr val="bg1">
                <a:lumMod val="95000"/>
              </a:schemeClr>
            </a:solidFill>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3200" dirty="0">
                  <a:solidFill>
                    <a:schemeClr val="tx1"/>
                  </a:solidFill>
                  <a:latin typeface="Segoe UI Light"/>
                </a:rPr>
                <a:t>Image Repository</a:t>
              </a:r>
            </a:p>
          </p:txBody>
        </p:sp>
        <p:pic>
          <p:nvPicPr>
            <p:cNvPr id="2" name="Picture 1"/>
            <p:cNvPicPr>
              <a:picLocks noChangeAspect="1"/>
            </p:cNvPicPr>
            <p:nvPr/>
          </p:nvPicPr>
          <p:blipFill>
            <a:blip r:embed="rId6"/>
            <a:stretch>
              <a:fillRect/>
            </a:stretch>
          </p:blipFill>
          <p:spPr>
            <a:xfrm>
              <a:off x="9418637" y="2637958"/>
              <a:ext cx="2643938" cy="3485592"/>
            </a:xfrm>
            <a:prstGeom prst="rect">
              <a:avLst/>
            </a:prstGeom>
          </p:spPr>
        </p:pic>
        <p:sp>
          <p:nvSpPr>
            <p:cNvPr id="101" name="Rounded Rectangle 100"/>
            <p:cNvSpPr/>
            <p:nvPr/>
          </p:nvSpPr>
          <p:spPr bwMode="auto">
            <a:xfrm>
              <a:off x="8712651" y="3497262"/>
              <a:ext cx="1567927" cy="2638631"/>
            </a:xfrm>
            <a:prstGeom prst="roundRect">
              <a:avLst/>
            </a:prstGeom>
            <a:solidFill>
              <a:schemeClr val="accent3"/>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Left Bracket 104"/>
            <p:cNvSpPr/>
            <p:nvPr/>
          </p:nvSpPr>
          <p:spPr>
            <a:xfrm>
              <a:off x="8826477" y="5268036"/>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06" name="Rectangle 105"/>
            <p:cNvSpPr/>
            <p:nvPr/>
          </p:nvSpPr>
          <p:spPr bwMode="auto">
            <a:xfrm>
              <a:off x="8871140" y="5308251"/>
              <a:ext cx="1253567" cy="603219"/>
            </a:xfrm>
            <a:prstGeom prst="rect">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07" name="Left Bracket 106"/>
            <p:cNvSpPr/>
            <p:nvPr/>
          </p:nvSpPr>
          <p:spPr>
            <a:xfrm rot="10800000">
              <a:off x="10066467" y="5268036"/>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09" name="Left Bracket 108"/>
            <p:cNvSpPr/>
            <p:nvPr/>
          </p:nvSpPr>
          <p:spPr>
            <a:xfrm>
              <a:off x="8826477" y="4485325"/>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10" name="Rectangle 109"/>
            <p:cNvSpPr/>
            <p:nvPr/>
          </p:nvSpPr>
          <p:spPr bwMode="auto">
            <a:xfrm>
              <a:off x="8871140" y="4525540"/>
              <a:ext cx="1253567" cy="603219"/>
            </a:xfrm>
            <a:prstGeom prst="rect">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11" name="Left Bracket 110"/>
            <p:cNvSpPr/>
            <p:nvPr/>
          </p:nvSpPr>
          <p:spPr>
            <a:xfrm rot="10800000">
              <a:off x="10066467" y="4485325"/>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17" name="Left Bracket 116"/>
            <p:cNvSpPr/>
            <p:nvPr/>
          </p:nvSpPr>
          <p:spPr>
            <a:xfrm>
              <a:off x="8820845" y="3688007"/>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18" name="Rectangle 117"/>
            <p:cNvSpPr/>
            <p:nvPr/>
          </p:nvSpPr>
          <p:spPr bwMode="auto">
            <a:xfrm>
              <a:off x="8865508" y="3728222"/>
              <a:ext cx="1253567" cy="603219"/>
            </a:xfrm>
            <a:prstGeom prst="rect">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19" name="Left Bracket 118"/>
            <p:cNvSpPr/>
            <p:nvPr/>
          </p:nvSpPr>
          <p:spPr>
            <a:xfrm rot="10800000">
              <a:off x="10060835" y="3688007"/>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pic>
          <p:nvPicPr>
            <p:cNvPr id="40" name="Picture 39"/>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820845" y="5355478"/>
              <a:ext cx="1400117" cy="508764"/>
            </a:xfrm>
            <a:prstGeom prst="rect">
              <a:avLst/>
            </a:prstGeom>
          </p:spPr>
        </p:pic>
        <p:sp>
          <p:nvSpPr>
            <p:cNvPr id="7" name="TextBox 6"/>
            <p:cNvSpPr txBox="1"/>
            <p:nvPr/>
          </p:nvSpPr>
          <p:spPr>
            <a:xfrm>
              <a:off x="8844463" y="3802062"/>
              <a:ext cx="1316657" cy="489365"/>
            </a:xfrm>
            <a:prstGeom prst="rect">
              <a:avLst/>
            </a:prstGeom>
            <a:noFill/>
          </p:spPr>
          <p:txBody>
            <a:bodyPr wrap="square" lIns="91440" tIns="146304" rIns="91440" bIns="146304" rtlCol="0">
              <a:spAutoFit/>
            </a:bodyPr>
            <a:lstStyle/>
            <a:p>
              <a:pPr algn="ctr">
                <a:lnSpc>
                  <a:spcPct val="90000"/>
                </a:lnSpc>
                <a:spcAft>
                  <a:spcPts val="600"/>
                </a:spcAft>
              </a:pPr>
              <a:r>
                <a:rPr lang="en-US" sz="1400" dirty="0" err="1">
                  <a:solidFill>
                    <a:schemeClr val="accent3"/>
                  </a:solidFill>
                </a:rPr>
                <a:t>Aplicações</a:t>
              </a:r>
              <a:endParaRPr lang="en-US" sz="1400" dirty="0">
                <a:solidFill>
                  <a:schemeClr val="accent3"/>
                </a:solidFill>
              </a:endParaRPr>
            </a:p>
          </p:txBody>
        </p:sp>
        <p:sp>
          <p:nvSpPr>
            <p:cNvPr id="42" name="TextBox 41"/>
            <p:cNvSpPr txBox="1"/>
            <p:nvPr/>
          </p:nvSpPr>
          <p:spPr>
            <a:xfrm>
              <a:off x="8829095" y="4464107"/>
              <a:ext cx="1332025" cy="683264"/>
            </a:xfrm>
            <a:prstGeom prst="rect">
              <a:avLst/>
            </a:prstGeom>
            <a:noFill/>
          </p:spPr>
          <p:txBody>
            <a:bodyPr wrap="square" lIns="91440" tIns="146304" rIns="91440" bIns="146304" rtlCol="0">
              <a:spAutoFit/>
            </a:bodyPr>
            <a:lstStyle/>
            <a:p>
              <a:pPr algn="ctr">
                <a:lnSpc>
                  <a:spcPct val="90000"/>
                </a:lnSpc>
                <a:spcAft>
                  <a:spcPts val="600"/>
                </a:spcAft>
              </a:pPr>
              <a:r>
                <a:rPr lang="en-US" sz="1400" dirty="0">
                  <a:solidFill>
                    <a:schemeClr val="accent3"/>
                  </a:solidFill>
                </a:rPr>
                <a:t>Frameworks</a:t>
              </a:r>
              <a:br>
                <a:rPr lang="en-US" sz="1400" dirty="0">
                  <a:solidFill>
                    <a:schemeClr val="accent3"/>
                  </a:solidFill>
                </a:rPr>
              </a:br>
              <a:r>
                <a:rPr lang="en-US" sz="1400" dirty="0">
                  <a:solidFill>
                    <a:schemeClr val="accent3"/>
                  </a:solidFill>
                </a:rPr>
                <a:t>de </a:t>
              </a:r>
              <a:r>
                <a:rPr lang="en-US" sz="1400" dirty="0" err="1">
                  <a:solidFill>
                    <a:schemeClr val="accent3"/>
                  </a:solidFill>
                </a:rPr>
                <a:t>aplicação</a:t>
              </a:r>
              <a:endParaRPr lang="en-US" sz="1400" dirty="0">
                <a:solidFill>
                  <a:schemeClr val="accent3"/>
                </a:solidFill>
              </a:endParaRPr>
            </a:p>
          </p:txBody>
        </p:sp>
      </p:grpSp>
    </p:spTree>
    <p:extLst>
      <p:ext uri="{BB962C8B-B14F-4D97-AF65-F5344CB8AC3E}">
        <p14:creationId xmlns:p14="http://schemas.microsoft.com/office/powerpoint/2010/main" val="114924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43111"/>
          </a:xfrm>
        </p:spPr>
        <p:txBody>
          <a:bodyPr/>
          <a:lstStyle/>
          <a:p>
            <a:pPr marL="742950" indent="-742950">
              <a:buFont typeface="+mj-lt"/>
              <a:buAutoNum type="arabicPeriod"/>
            </a:pPr>
            <a:r>
              <a:rPr lang="pt-BR" sz="3600" dirty="0"/>
              <a:t>Abrir PowerShell em modo Administrativo</a:t>
            </a:r>
          </a:p>
          <a:p>
            <a:pPr marL="800100" lvl="1" indent="-457200">
              <a:buFont typeface="+mj-lt"/>
              <a:buAutoNum type="arabicPeriod"/>
            </a:pPr>
            <a:r>
              <a:rPr lang="pt-BR" sz="2000" dirty="0"/>
              <a:t>Docker search Microsoft</a:t>
            </a:r>
          </a:p>
          <a:p>
            <a:pPr marL="800100" lvl="1" indent="-457200">
              <a:buFont typeface="+mj-lt"/>
              <a:buAutoNum type="arabicPeriod"/>
            </a:pPr>
            <a:r>
              <a:rPr lang="pt-BR" sz="2000" dirty="0"/>
              <a:t>OU</a:t>
            </a:r>
          </a:p>
          <a:p>
            <a:pPr marL="800100" lvl="1" indent="-457200">
              <a:buFont typeface="+mj-lt"/>
              <a:buAutoNum type="arabicPeriod"/>
            </a:pPr>
            <a:r>
              <a:rPr lang="pt-BR" sz="2000" dirty="0"/>
              <a:t>Docker search *</a:t>
            </a:r>
            <a:endParaRPr lang="en-US" sz="2000" dirty="0"/>
          </a:p>
          <a:p>
            <a:pPr marL="742950" indent="-742950">
              <a:buFont typeface="+mj-lt"/>
              <a:buAutoNum type="arabicPeriod"/>
            </a:pPr>
            <a:r>
              <a:rPr lang="pt-BR" sz="3600" dirty="0"/>
              <a:t>Baixando container</a:t>
            </a:r>
          </a:p>
          <a:p>
            <a:pPr marL="800100" lvl="1" indent="-457200">
              <a:buFont typeface="+mj-lt"/>
              <a:buAutoNum type="arabicPeriod"/>
            </a:pPr>
            <a:r>
              <a:rPr lang="pt-BR" sz="2000" dirty="0"/>
              <a:t>docker pull microsoft/iis:windowsservercore</a:t>
            </a:r>
          </a:p>
          <a:p>
            <a:pPr marL="558800" indent="-457200">
              <a:buFont typeface="+mj-lt"/>
              <a:buAutoNum type="arabicPeriod"/>
            </a:pPr>
            <a:r>
              <a:rPr lang="pt-BR" sz="3600" dirty="0"/>
              <a:t>Iniciar container em background (-d), mapear porta do host p/ o container (-p) e executar PING para manter container no ar</a:t>
            </a:r>
          </a:p>
          <a:p>
            <a:pPr marL="800100" lvl="1" indent="-457200">
              <a:buFont typeface="+mj-lt"/>
              <a:buAutoNum type="arabicPeriod"/>
            </a:pPr>
            <a:r>
              <a:rPr lang="pt-BR" sz="2000" dirty="0"/>
              <a:t>docker run -d -p 80:80 microsoft/iis:windowsservercore ping -t localhost</a:t>
            </a:r>
          </a:p>
          <a:p>
            <a:pPr marL="558800" indent="-457200">
              <a:buFont typeface="+mj-lt"/>
              <a:buAutoNum type="arabicPeriod"/>
            </a:pPr>
            <a:r>
              <a:rPr lang="pt-BR" sz="3600" dirty="0"/>
              <a:t>Visualizando container em execução (ps)</a:t>
            </a:r>
          </a:p>
          <a:p>
            <a:pPr marL="800100" lvl="1" indent="-457200">
              <a:buFont typeface="+mj-lt"/>
              <a:buAutoNum type="arabicPeriod"/>
            </a:pPr>
            <a:r>
              <a:rPr lang="pt-BR" sz="2000" dirty="0"/>
              <a:t>Docker ps -a</a:t>
            </a:r>
          </a:p>
        </p:txBody>
      </p:sp>
      <p:sp>
        <p:nvSpPr>
          <p:cNvPr id="3" name="Title 2"/>
          <p:cNvSpPr>
            <a:spLocks noGrp="1"/>
          </p:cNvSpPr>
          <p:nvPr>
            <p:ph type="title"/>
          </p:nvPr>
        </p:nvSpPr>
        <p:spPr/>
        <p:txBody>
          <a:bodyPr/>
          <a:lstStyle/>
          <a:p>
            <a:r>
              <a:rPr lang="pt-BR" dirty="0"/>
              <a:t>Implantando Containers</a:t>
            </a:r>
            <a:endParaRPr lang="en-US" dirty="0"/>
          </a:p>
        </p:txBody>
      </p:sp>
    </p:spTree>
    <p:extLst>
      <p:ext uri="{BB962C8B-B14F-4D97-AF65-F5344CB8AC3E}">
        <p14:creationId xmlns:p14="http://schemas.microsoft.com/office/powerpoint/2010/main" val="187439822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376035"/>
          </a:xfrm>
        </p:spPr>
        <p:txBody>
          <a:bodyPr/>
          <a:lstStyle/>
          <a:p>
            <a:pPr marL="742950" indent="-742950">
              <a:buFont typeface="+mj-lt"/>
              <a:buAutoNum type="arabicPeriod"/>
            </a:pPr>
            <a:r>
              <a:rPr lang="pt-BR" dirty="0"/>
              <a:t>Verificar qual IP está em uso no Host</a:t>
            </a:r>
          </a:p>
          <a:p>
            <a:pPr marL="800100" lvl="1" indent="-457200">
              <a:buFont typeface="+mj-lt"/>
              <a:buAutoNum type="arabicPeriod"/>
            </a:pPr>
            <a:r>
              <a:rPr lang="pt-BR" dirty="0"/>
              <a:t>Ipconfig</a:t>
            </a:r>
          </a:p>
          <a:p>
            <a:pPr marL="742950" indent="-742950">
              <a:buFont typeface="+mj-lt"/>
              <a:buAutoNum type="arabicPeriod"/>
            </a:pPr>
            <a:r>
              <a:rPr lang="pt-BR" dirty="0"/>
              <a:t>Usar outro computador na sua rede e digitar no browser o IP do Host (passo 1)</a:t>
            </a:r>
            <a:endParaRPr lang="en-US" dirty="0"/>
          </a:p>
        </p:txBody>
      </p:sp>
      <p:sp>
        <p:nvSpPr>
          <p:cNvPr id="3" name="Title 2"/>
          <p:cNvSpPr>
            <a:spLocks noGrp="1"/>
          </p:cNvSpPr>
          <p:nvPr>
            <p:ph type="title"/>
          </p:nvPr>
        </p:nvSpPr>
        <p:spPr/>
        <p:txBody>
          <a:bodyPr/>
          <a:lstStyle/>
          <a:p>
            <a:r>
              <a:rPr lang="pt-BR" dirty="0"/>
              <a:t>Visualisando Web Site</a:t>
            </a:r>
            <a:endParaRPr lang="en-US" dirty="0"/>
          </a:p>
        </p:txBody>
      </p:sp>
    </p:spTree>
    <p:extLst>
      <p:ext uri="{BB962C8B-B14F-4D97-AF65-F5344CB8AC3E}">
        <p14:creationId xmlns:p14="http://schemas.microsoft.com/office/powerpoint/2010/main" val="207663150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pPr marL="742950" indent="-742950">
              <a:buFont typeface="+mj-lt"/>
              <a:buAutoNum type="arabicPeriod"/>
            </a:pPr>
            <a:r>
              <a:rPr lang="pt-BR" dirty="0"/>
              <a:t>Visualizar container em execução e anotar nome</a:t>
            </a:r>
          </a:p>
          <a:p>
            <a:pPr marL="800100" lvl="1" indent="-457200">
              <a:buFont typeface="+mj-lt"/>
              <a:buAutoNum type="arabicPeriod"/>
            </a:pPr>
            <a:r>
              <a:rPr lang="pt-BR" dirty="0"/>
              <a:t>Docker ps</a:t>
            </a:r>
          </a:p>
          <a:p>
            <a:pPr marL="800100" lvl="1" indent="-457200">
              <a:buFont typeface="+mj-lt"/>
              <a:buAutoNum type="arabicPeriod"/>
            </a:pPr>
            <a:endParaRPr lang="pt-BR" dirty="0"/>
          </a:p>
          <a:p>
            <a:pPr marL="800100" lvl="1" indent="-457200">
              <a:buFont typeface="+mj-lt"/>
              <a:buAutoNum type="arabicPeriod"/>
            </a:pPr>
            <a:endParaRPr lang="pt-BR" dirty="0"/>
          </a:p>
          <a:p>
            <a:pPr marL="742950" indent="-742950">
              <a:buFont typeface="+mj-lt"/>
              <a:buAutoNum type="arabicPeriod"/>
            </a:pPr>
            <a:r>
              <a:rPr lang="pt-BR" dirty="0"/>
              <a:t>Remover container (rm) à força (-f)</a:t>
            </a:r>
          </a:p>
          <a:p>
            <a:pPr marL="800100" lvl="1" indent="-457200">
              <a:buFont typeface="+mj-lt"/>
              <a:buAutoNum type="arabicPeriod"/>
            </a:pPr>
            <a:r>
              <a:rPr lang="pt-BR" dirty="0"/>
              <a:t>Docker rm –f fervent_wright</a:t>
            </a:r>
          </a:p>
          <a:p>
            <a:pPr marL="742950" indent="-742950">
              <a:buFont typeface="+mj-lt"/>
              <a:buAutoNum type="arabicPeriod"/>
            </a:pPr>
            <a:r>
              <a:rPr lang="pt-BR" dirty="0"/>
              <a:t>Visualizar containers ativos</a:t>
            </a:r>
          </a:p>
          <a:p>
            <a:pPr marL="800100" lvl="1" indent="-457200">
              <a:buFont typeface="+mj-lt"/>
              <a:buAutoNum type="arabicPeriod"/>
            </a:pPr>
            <a:r>
              <a:rPr lang="pt-BR" dirty="0"/>
              <a:t>Docker ps -a</a:t>
            </a:r>
          </a:p>
        </p:txBody>
      </p:sp>
      <p:sp>
        <p:nvSpPr>
          <p:cNvPr id="3" name="Title 2"/>
          <p:cNvSpPr>
            <a:spLocks noGrp="1"/>
          </p:cNvSpPr>
          <p:nvPr>
            <p:ph type="title"/>
          </p:nvPr>
        </p:nvSpPr>
        <p:spPr/>
        <p:txBody>
          <a:bodyPr/>
          <a:lstStyle/>
          <a:p>
            <a:r>
              <a:rPr lang="pt-BR" dirty="0"/>
              <a:t>Desligando container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73" y="2256976"/>
            <a:ext cx="10058400" cy="904502"/>
          </a:xfrm>
          <a:prstGeom prst="rect">
            <a:avLst/>
          </a:prstGeom>
        </p:spPr>
      </p:pic>
    </p:spTree>
    <p:extLst>
      <p:ext uri="{BB962C8B-B14F-4D97-AF65-F5344CB8AC3E}">
        <p14:creationId xmlns:p14="http://schemas.microsoft.com/office/powerpoint/2010/main" val="220903775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81501"/>
          </a:xfrm>
        </p:spPr>
        <p:txBody>
          <a:bodyPr/>
          <a:lstStyle/>
          <a:p>
            <a:pPr marL="514350" indent="-514350">
              <a:buFont typeface="+mj-lt"/>
              <a:buAutoNum type="arabicPeriod"/>
            </a:pPr>
            <a:r>
              <a:rPr lang="pt-BR" sz="3200" dirty="0"/>
              <a:t>Abrir PowerShell em modo Administrativo</a:t>
            </a:r>
          </a:p>
          <a:p>
            <a:pPr marL="514350" indent="-514350">
              <a:buFont typeface="+mj-lt"/>
              <a:buAutoNum type="arabicPeriod"/>
            </a:pPr>
            <a:r>
              <a:rPr lang="pt-BR" sz="3200" dirty="0"/>
              <a:t>Iniciar container em modo interativo (-it), mapear porta do host p/ o container (-p) e visualizar comando</a:t>
            </a:r>
          </a:p>
          <a:p>
            <a:pPr marL="685800" lvl="1" indent="-342900">
              <a:buFont typeface="+mj-lt"/>
              <a:buAutoNum type="arabicPeriod"/>
            </a:pPr>
            <a:r>
              <a:rPr lang="pt-BR" sz="1800" dirty="0"/>
              <a:t>docker run -it -p 80:80 microsoft/iis:windowsservercore ping -t localhost</a:t>
            </a:r>
          </a:p>
          <a:p>
            <a:pPr marL="514350" indent="-514350">
              <a:buFont typeface="+mj-lt"/>
              <a:buAutoNum type="arabicPeriod"/>
            </a:pPr>
            <a:r>
              <a:rPr lang="pt-BR" sz="3200" dirty="0"/>
              <a:t>Abrir outro PowerShell em modo administrativo</a:t>
            </a:r>
            <a:r>
              <a:rPr lang="en-US" sz="3200" dirty="0"/>
              <a:t> e </a:t>
            </a:r>
            <a:r>
              <a:rPr lang="en-US" sz="3200" dirty="0" err="1"/>
              <a:t>visualizar</a:t>
            </a:r>
            <a:r>
              <a:rPr lang="en-US" sz="3200" dirty="0"/>
              <a:t> containers</a:t>
            </a:r>
          </a:p>
          <a:p>
            <a:pPr marL="685800" lvl="1" indent="-342900">
              <a:buFont typeface="+mj-lt"/>
              <a:buAutoNum type="arabicPeriod"/>
            </a:pPr>
            <a:r>
              <a:rPr lang="pt-BR" sz="1800" dirty="0"/>
              <a:t>Docker ps</a:t>
            </a:r>
          </a:p>
          <a:p>
            <a:pPr marL="514350" indent="-514350">
              <a:buFont typeface="+mj-lt"/>
              <a:buAutoNum type="arabicPeriod"/>
            </a:pPr>
            <a:r>
              <a:rPr lang="pt-BR" sz="3200" dirty="0"/>
              <a:t>Voltar para 1° janela do PowerShell com comando PING e derrubar container</a:t>
            </a:r>
          </a:p>
          <a:p>
            <a:pPr marL="685800" lvl="1" indent="-342900">
              <a:buFont typeface="+mj-lt"/>
              <a:buAutoNum type="arabicPeriod"/>
            </a:pPr>
            <a:r>
              <a:rPr lang="pt-BR" sz="1800" dirty="0"/>
              <a:t>CTRL + C</a:t>
            </a:r>
          </a:p>
          <a:p>
            <a:pPr marL="514350" indent="-514350">
              <a:buFont typeface="+mj-lt"/>
              <a:buAutoNum type="arabicPeriod"/>
            </a:pPr>
            <a:r>
              <a:rPr lang="pt-BR" sz="3200" dirty="0"/>
              <a:t>Voltar para 2° janela  do PowerShell com comando Docker ps e executar novamente</a:t>
            </a:r>
          </a:p>
        </p:txBody>
      </p:sp>
      <p:sp>
        <p:nvSpPr>
          <p:cNvPr id="3" name="Title 2"/>
          <p:cNvSpPr>
            <a:spLocks noGrp="1"/>
          </p:cNvSpPr>
          <p:nvPr>
            <p:ph type="title"/>
          </p:nvPr>
        </p:nvSpPr>
        <p:spPr/>
        <p:txBody>
          <a:bodyPr/>
          <a:lstStyle/>
          <a:p>
            <a:r>
              <a:rPr lang="pt-BR" dirty="0"/>
              <a:t>Executando containers “por demanda”</a:t>
            </a:r>
            <a:endParaRPr lang="en-US" dirty="0"/>
          </a:p>
        </p:txBody>
      </p:sp>
    </p:spTree>
    <p:extLst>
      <p:ext uri="{BB962C8B-B14F-4D97-AF65-F5344CB8AC3E}">
        <p14:creationId xmlns:p14="http://schemas.microsoft.com/office/powerpoint/2010/main" val="184586358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561796"/>
          </a:xfrm>
        </p:spPr>
        <p:txBody>
          <a:bodyPr/>
          <a:lstStyle/>
          <a:p>
            <a:pPr marL="742950" indent="-742950">
              <a:buFont typeface="+mj-lt"/>
              <a:buAutoNum type="arabicPeriod"/>
            </a:pPr>
            <a:r>
              <a:rPr lang="pt-BR" dirty="0"/>
              <a:t>Abrir PowerShell em modo Administrativo</a:t>
            </a:r>
          </a:p>
          <a:p>
            <a:pPr marL="742950" indent="-742950">
              <a:buFont typeface="+mj-lt"/>
              <a:buAutoNum type="arabicPeriod"/>
            </a:pPr>
            <a:r>
              <a:rPr lang="pt-BR" dirty="0"/>
              <a:t>Criar novo container e executar CMD</a:t>
            </a:r>
          </a:p>
          <a:p>
            <a:pPr marL="800100" lvl="1" indent="-457200">
              <a:buFont typeface="+mj-lt"/>
              <a:buAutoNum type="arabicPeriod"/>
            </a:pPr>
            <a:r>
              <a:rPr lang="en-US" dirty="0" err="1"/>
              <a:t>docker</a:t>
            </a:r>
            <a:r>
              <a:rPr lang="en-US" dirty="0"/>
              <a:t> run -it -p 80:80 </a:t>
            </a:r>
            <a:r>
              <a:rPr lang="en-US" dirty="0" err="1"/>
              <a:t>microsoft</a:t>
            </a:r>
            <a:r>
              <a:rPr lang="en-US" dirty="0"/>
              <a:t>/</a:t>
            </a:r>
            <a:r>
              <a:rPr lang="en-US" dirty="0" err="1"/>
              <a:t>iis:windowsservercore</a:t>
            </a:r>
            <a:r>
              <a:rPr lang="en-US" dirty="0"/>
              <a:t> </a:t>
            </a:r>
            <a:r>
              <a:rPr lang="en-US" dirty="0" err="1"/>
              <a:t>cmd</a:t>
            </a:r>
            <a:endParaRPr lang="en-US" dirty="0"/>
          </a:p>
          <a:p>
            <a:pPr marL="742950" indent="-742950">
              <a:buFont typeface="+mj-lt"/>
              <a:buAutoNum type="arabicPeriod"/>
            </a:pPr>
            <a:r>
              <a:rPr lang="pt-BR" dirty="0"/>
              <a:t>Apagar pagina inicial do IIS</a:t>
            </a:r>
          </a:p>
          <a:p>
            <a:pPr marL="800100" lvl="1" indent="-457200">
              <a:buFont typeface="+mj-lt"/>
              <a:buAutoNum type="arabicPeriod"/>
            </a:pPr>
            <a:r>
              <a:rPr lang="en-US" dirty="0"/>
              <a:t>del C:\inetpub\wwwroot\iisstart.htm</a:t>
            </a:r>
          </a:p>
          <a:p>
            <a:pPr marL="742950" indent="-742950">
              <a:buFont typeface="+mj-lt"/>
              <a:buAutoNum type="arabicPeriod"/>
            </a:pPr>
            <a:r>
              <a:rPr lang="pt-BR" dirty="0"/>
              <a:t>Criar nova pagina</a:t>
            </a:r>
          </a:p>
          <a:p>
            <a:pPr marL="800100" lvl="1" indent="-457200">
              <a:buFont typeface="+mj-lt"/>
              <a:buAutoNum type="arabicPeriod"/>
            </a:pPr>
            <a:r>
              <a:rPr lang="en-US" dirty="0"/>
              <a:t>echo “Teste do @</a:t>
            </a:r>
            <a:r>
              <a:rPr lang="en-US" dirty="0" err="1"/>
              <a:t>fabiohara</a:t>
            </a:r>
            <a:r>
              <a:rPr lang="en-US" dirty="0"/>
              <a:t>" &gt; C:\inetpub\wwwroot\index.html</a:t>
            </a:r>
          </a:p>
          <a:p>
            <a:pPr marL="742950" indent="-742950">
              <a:buFont typeface="+mj-lt"/>
              <a:buAutoNum type="arabicPeriod"/>
            </a:pPr>
            <a:r>
              <a:rPr lang="pt-BR" dirty="0"/>
              <a:t>Fechando sessão do container</a:t>
            </a:r>
          </a:p>
          <a:p>
            <a:pPr marL="800100" lvl="1" indent="-457200">
              <a:buFont typeface="+mj-lt"/>
              <a:buAutoNum type="arabicPeriod"/>
            </a:pPr>
            <a:r>
              <a:rPr lang="pt-BR" dirty="0"/>
              <a:t>Exit</a:t>
            </a:r>
            <a:endParaRPr lang="en-US" dirty="0"/>
          </a:p>
          <a:p>
            <a:pPr marL="742950" indent="-742950">
              <a:buFont typeface="+mj-lt"/>
              <a:buAutoNum type="arabicPeriod"/>
            </a:pPr>
            <a:endParaRPr lang="en-US" dirty="0"/>
          </a:p>
          <a:p>
            <a:pPr marL="800100" lvl="1" indent="-457200">
              <a:buFont typeface="+mj-lt"/>
              <a:buAutoNum type="arabicPeriod"/>
            </a:pPr>
            <a:endParaRPr lang="en-US" dirty="0"/>
          </a:p>
          <a:p>
            <a:pPr marL="800100" lvl="1" indent="-457200">
              <a:buFont typeface="+mj-lt"/>
              <a:buAutoNum type="arabicPeriod"/>
            </a:pPr>
            <a:endParaRPr lang="en-US" dirty="0"/>
          </a:p>
        </p:txBody>
      </p:sp>
      <p:sp>
        <p:nvSpPr>
          <p:cNvPr id="3" name="Title 2"/>
          <p:cNvSpPr>
            <a:spLocks noGrp="1"/>
          </p:cNvSpPr>
          <p:nvPr>
            <p:ph type="title"/>
          </p:nvPr>
        </p:nvSpPr>
        <p:spPr/>
        <p:txBody>
          <a:bodyPr/>
          <a:lstStyle/>
          <a:p>
            <a:r>
              <a:rPr lang="pt-BR" dirty="0"/>
              <a:t>Editando conteúdo de container</a:t>
            </a:r>
            <a:endParaRPr lang="en-US" dirty="0"/>
          </a:p>
        </p:txBody>
      </p:sp>
    </p:spTree>
    <p:extLst>
      <p:ext uri="{BB962C8B-B14F-4D97-AF65-F5344CB8AC3E}">
        <p14:creationId xmlns:p14="http://schemas.microsoft.com/office/powerpoint/2010/main" val="343376416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pPr marL="742950" indent="-742950">
              <a:buFont typeface="+mj-lt"/>
              <a:buAutoNum type="arabicPeriod"/>
            </a:pPr>
            <a:r>
              <a:rPr lang="pt-BR" dirty="0"/>
              <a:t>Verificar nome do container</a:t>
            </a:r>
          </a:p>
          <a:p>
            <a:pPr marL="800100" lvl="1" indent="-457200">
              <a:buFont typeface="+mj-lt"/>
              <a:buAutoNum type="arabicPeriod"/>
            </a:pPr>
            <a:r>
              <a:rPr lang="pt-BR" dirty="0"/>
              <a:t>Docker ps –a</a:t>
            </a:r>
          </a:p>
          <a:p>
            <a:pPr marL="742950" indent="-742950">
              <a:buFont typeface="+mj-lt"/>
              <a:buAutoNum type="arabicPeriod"/>
            </a:pPr>
            <a:r>
              <a:rPr lang="pt-BR" dirty="0"/>
              <a:t>Criar nova imagem de container (commit)</a:t>
            </a:r>
          </a:p>
          <a:p>
            <a:pPr marL="800100" lvl="1" indent="-457200">
              <a:buFont typeface="+mj-lt"/>
              <a:buAutoNum type="arabicPeriod"/>
            </a:pPr>
            <a:r>
              <a:rPr lang="pt-BR" dirty="0"/>
              <a:t>Docker commit nome_container modificado-iis</a:t>
            </a:r>
          </a:p>
          <a:p>
            <a:pPr marL="742950" indent="-742950">
              <a:buFont typeface="+mj-lt"/>
              <a:buAutoNum type="arabicPeriod"/>
            </a:pPr>
            <a:r>
              <a:rPr lang="pt-BR" dirty="0"/>
              <a:t>Visualizar imagens criadas</a:t>
            </a:r>
          </a:p>
          <a:p>
            <a:pPr marL="800100" lvl="1" indent="-457200">
              <a:buFont typeface="+mj-lt"/>
              <a:buAutoNum type="arabicPeriod"/>
            </a:pPr>
            <a:r>
              <a:rPr lang="pt-BR" dirty="0"/>
              <a:t>Docker images</a:t>
            </a:r>
            <a:endParaRPr lang="en-US" dirty="0"/>
          </a:p>
          <a:p>
            <a:pPr marL="742950" indent="-742950">
              <a:buFont typeface="+mj-lt"/>
              <a:buAutoNum type="arabicPeriod"/>
            </a:pPr>
            <a:endParaRPr lang="en-US" dirty="0"/>
          </a:p>
          <a:p>
            <a:pPr marL="800100" lvl="1" indent="-457200">
              <a:buFont typeface="+mj-lt"/>
              <a:buAutoNum type="arabicPeriod"/>
            </a:pPr>
            <a:endParaRPr lang="en-US" dirty="0"/>
          </a:p>
          <a:p>
            <a:pPr marL="800100" lvl="1" indent="-457200">
              <a:buFont typeface="+mj-lt"/>
              <a:buAutoNum type="arabicPeriod"/>
            </a:pPr>
            <a:endParaRPr lang="en-US" dirty="0"/>
          </a:p>
        </p:txBody>
      </p:sp>
      <p:sp>
        <p:nvSpPr>
          <p:cNvPr id="3" name="Title 2"/>
          <p:cNvSpPr>
            <a:spLocks noGrp="1"/>
          </p:cNvSpPr>
          <p:nvPr>
            <p:ph type="title"/>
          </p:nvPr>
        </p:nvSpPr>
        <p:spPr/>
        <p:txBody>
          <a:bodyPr/>
          <a:lstStyle/>
          <a:p>
            <a:r>
              <a:rPr lang="pt-BR" dirty="0"/>
              <a:t>Editando conteúdo de container (cont...)</a:t>
            </a:r>
            <a:endParaRPr lang="en-US" dirty="0"/>
          </a:p>
        </p:txBody>
      </p:sp>
    </p:spTree>
    <p:extLst>
      <p:ext uri="{BB962C8B-B14F-4D97-AF65-F5344CB8AC3E}">
        <p14:creationId xmlns:p14="http://schemas.microsoft.com/office/powerpoint/2010/main" val="72745559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Dockerfile</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3960618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235553"/>
          </a:xfrm>
        </p:spPr>
        <p:txBody>
          <a:bodyPr/>
          <a:lstStyle/>
          <a:p>
            <a:pPr marL="742950" indent="-742950">
              <a:buFont typeface="+mj-lt"/>
              <a:buAutoNum type="arabicPeriod"/>
            </a:pPr>
            <a:r>
              <a:rPr lang="pt-BR" sz="3600" dirty="0"/>
              <a:t>Informar imagem de container a ser usada</a:t>
            </a:r>
            <a:endParaRPr lang="pt-BR" sz="400" dirty="0"/>
          </a:p>
          <a:p>
            <a:pPr marL="984250" lvl="1" indent="-742950">
              <a:buFont typeface="+mj-lt"/>
              <a:buAutoNum type="arabicPeriod"/>
            </a:pPr>
            <a:r>
              <a:rPr lang="pt-BR" sz="2000" dirty="0"/>
              <a:t>FROM windowsservercore</a:t>
            </a:r>
          </a:p>
          <a:p>
            <a:pPr marL="742950" indent="-742950">
              <a:buFont typeface="+mj-lt"/>
              <a:buAutoNum type="arabicPeriod"/>
            </a:pPr>
            <a:r>
              <a:rPr lang="pt-BR" sz="3600" dirty="0"/>
              <a:t>Executar comando (exec form ou shell form)</a:t>
            </a:r>
          </a:p>
          <a:p>
            <a:pPr marL="984250" lvl="1" indent="-742950">
              <a:buFont typeface="+mj-lt"/>
              <a:buAutoNum type="arabicPeriod"/>
            </a:pPr>
            <a:r>
              <a:rPr lang="pt-BR" sz="2000" dirty="0"/>
              <a:t>RUN [“powershell”, “New-item”, “c:\\teste”]</a:t>
            </a:r>
          </a:p>
          <a:p>
            <a:pPr marL="984250" lvl="1" indent="-742950">
              <a:buFont typeface="+mj-lt"/>
              <a:buAutoNum type="arabicPeriod"/>
            </a:pPr>
            <a:r>
              <a:rPr lang="pt-BR" sz="2000" dirty="0"/>
              <a:t>Ou</a:t>
            </a:r>
          </a:p>
          <a:p>
            <a:pPr marL="984250" lvl="1" indent="-742950">
              <a:buFont typeface="+mj-lt"/>
              <a:buAutoNum type="arabicPeriod"/>
            </a:pPr>
            <a:r>
              <a:rPr lang="pt-BR" sz="2000" dirty="0"/>
              <a:t>RUN powershell new-item c:\teste</a:t>
            </a:r>
          </a:p>
          <a:p>
            <a:pPr marL="984250" lvl="1" indent="-742950">
              <a:buFont typeface="+mj-lt"/>
              <a:buAutoNum type="arabicPeriod"/>
            </a:pPr>
            <a:r>
              <a:rPr lang="pt-BR" sz="2000" dirty="0"/>
              <a:t>RUN dism.exe /online /enable-feature /all /featurename:iis-webserver /norestart</a:t>
            </a:r>
          </a:p>
          <a:p>
            <a:pPr marL="984250" lvl="1" indent="-742950">
              <a:buFont typeface="+mj-lt"/>
              <a:buAutoNum type="arabicPeriod"/>
            </a:pPr>
            <a:r>
              <a:rPr lang="pt-BR" sz="2000" dirty="0"/>
              <a:t>RUN powershell.exe –command c:\vcredist_x86.exe /quiet</a:t>
            </a:r>
            <a:endParaRPr lang="pt-BR" sz="5200" dirty="0"/>
          </a:p>
          <a:p>
            <a:pPr marL="742950" indent="-742950">
              <a:buFont typeface="+mj-lt"/>
              <a:buAutoNum type="arabicPeriod"/>
            </a:pPr>
            <a:r>
              <a:rPr lang="pt-BR" sz="3600" dirty="0"/>
              <a:t>Copiar dados</a:t>
            </a:r>
          </a:p>
          <a:p>
            <a:pPr marL="984250" lvl="1" indent="-742950">
              <a:buFont typeface="+mj-lt"/>
              <a:buAutoNum type="arabicPeriod"/>
            </a:pPr>
            <a:r>
              <a:rPr lang="pt-BR" sz="2000" dirty="0"/>
              <a:t>COPY teste1.txt c:/temp/</a:t>
            </a:r>
          </a:p>
          <a:p>
            <a:pPr marL="984250" lvl="1" indent="-742950">
              <a:buFont typeface="+mj-lt"/>
              <a:buAutoNum type="arabicPeriod"/>
            </a:pPr>
            <a:r>
              <a:rPr lang="pt-BR" sz="2000" dirty="0"/>
              <a:t>COPY diretorio1 /sqldemo/</a:t>
            </a:r>
          </a:p>
          <a:p>
            <a:pPr marL="742950" indent="-742950">
              <a:buFont typeface="+mj-lt"/>
              <a:buAutoNum type="arabicPeriod"/>
            </a:pPr>
            <a:r>
              <a:rPr lang="pt-BR" sz="3600" dirty="0"/>
              <a:t>ADD (similar ao COPY)</a:t>
            </a:r>
          </a:p>
          <a:p>
            <a:pPr marL="984250" lvl="1" indent="-742950">
              <a:buFont typeface="+mj-lt"/>
              <a:buAutoNum type="arabicPeriod"/>
            </a:pPr>
            <a:r>
              <a:rPr lang="pt-BR" sz="2000" dirty="0"/>
              <a:t>ADD teste2.txt c:/temp/</a:t>
            </a:r>
          </a:p>
          <a:p>
            <a:pPr marL="984250" lvl="1" indent="-742950">
              <a:buFont typeface="+mj-lt"/>
              <a:buAutoNum type="arabicPeriod"/>
            </a:pPr>
            <a:r>
              <a:rPr lang="pt-BR" sz="2000" dirty="0"/>
              <a:t>ADD https://www.python.org/ftp/python/3.5.1/python-3.5.1.exe /temp/python-3.5.1.exe</a:t>
            </a:r>
          </a:p>
          <a:p>
            <a:pPr marL="984250" lvl="1" indent="-742950">
              <a:buFont typeface="+mj-lt"/>
              <a:buAutoNum type="arabicPeriod"/>
            </a:pPr>
            <a:endParaRPr lang="pt-BR" sz="2000" dirty="0"/>
          </a:p>
        </p:txBody>
      </p:sp>
      <p:sp>
        <p:nvSpPr>
          <p:cNvPr id="3" name="Title 2"/>
          <p:cNvSpPr>
            <a:spLocks noGrp="1"/>
          </p:cNvSpPr>
          <p:nvPr>
            <p:ph type="title"/>
          </p:nvPr>
        </p:nvSpPr>
        <p:spPr/>
        <p:txBody>
          <a:bodyPr/>
          <a:lstStyle/>
          <a:p>
            <a:r>
              <a:rPr lang="pt-BR" dirty="0"/>
              <a:t>Sintaxe (exemplos)</a:t>
            </a:r>
            <a:endParaRPr lang="en-US" dirty="0"/>
          </a:p>
        </p:txBody>
      </p:sp>
      <p:sp>
        <p:nvSpPr>
          <p:cNvPr id="5" name="Down Arrow 4"/>
          <p:cNvSpPr/>
          <p:nvPr/>
        </p:nvSpPr>
        <p:spPr bwMode="auto">
          <a:xfrm>
            <a:off x="4044099" y="4713401"/>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Down Arrow 5"/>
          <p:cNvSpPr/>
          <p:nvPr/>
        </p:nvSpPr>
        <p:spPr bwMode="auto">
          <a:xfrm>
            <a:off x="3348087" y="4714972"/>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Down Arrow 6"/>
          <p:cNvSpPr/>
          <p:nvPr/>
        </p:nvSpPr>
        <p:spPr bwMode="auto">
          <a:xfrm>
            <a:off x="4309620" y="5121894"/>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5205167" y="2509100"/>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999360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22585"/>
          </a:xfrm>
        </p:spPr>
        <p:txBody>
          <a:bodyPr/>
          <a:lstStyle/>
          <a:p>
            <a:pPr marL="742950" indent="-742950">
              <a:buFont typeface="+mj-lt"/>
              <a:buAutoNum type="arabicPeriod"/>
            </a:pPr>
            <a:r>
              <a:rPr lang="pt-BR" sz="3600" dirty="0"/>
              <a:t>Diretório de trabalho</a:t>
            </a:r>
          </a:p>
          <a:p>
            <a:pPr marL="984250" lvl="1" indent="-742950">
              <a:buFont typeface="+mj-lt"/>
              <a:buAutoNum type="arabicPeriod"/>
            </a:pPr>
            <a:r>
              <a:rPr lang="pt-BR" sz="2000" dirty="0"/>
              <a:t>WORKDIR c:\\windows</a:t>
            </a:r>
          </a:p>
          <a:p>
            <a:pPr marL="984250" lvl="1" indent="-742950">
              <a:buFont typeface="+mj-lt"/>
              <a:buAutoNum type="arabicPeriod"/>
            </a:pPr>
            <a:r>
              <a:rPr lang="pt-BR" sz="2000" dirty="0"/>
              <a:t>WORKDIR c:\\app1\\dev</a:t>
            </a:r>
          </a:p>
          <a:p>
            <a:pPr marL="742950" indent="-742950">
              <a:buFont typeface="+mj-lt"/>
              <a:buAutoNum type="arabicPeriod"/>
            </a:pPr>
            <a:r>
              <a:rPr lang="pt-BR" sz="3600" dirty="0"/>
              <a:t>Comando padrão para ser executado no deploy de uma instância de container (exec form e shell form)</a:t>
            </a:r>
          </a:p>
          <a:p>
            <a:pPr marL="984250" lvl="1" indent="-742950">
              <a:buFont typeface="+mj-lt"/>
              <a:buAutoNum type="arabicPeriod"/>
            </a:pPr>
            <a:r>
              <a:rPr lang="pt-BR" sz="2000" dirty="0"/>
              <a:t>CMD [“c:\\app1\\dev\\httpd.exe”, “-x”]</a:t>
            </a:r>
          </a:p>
          <a:p>
            <a:pPr marL="984250" lvl="1" indent="-742950">
              <a:buFont typeface="+mj-lt"/>
              <a:buAutoNum type="arabicPeriod"/>
            </a:pPr>
            <a:r>
              <a:rPr lang="pt-BR" sz="2000" dirty="0"/>
              <a:t>OU</a:t>
            </a:r>
          </a:p>
          <a:p>
            <a:pPr marL="984250" lvl="1" indent="-742950">
              <a:buFont typeface="+mj-lt"/>
              <a:buAutoNum type="arabicPeriod"/>
            </a:pPr>
            <a:r>
              <a:rPr lang="pt-BR" sz="2000" dirty="0"/>
              <a:t>CMD c:\\app1\\dev\\httpd.exe –x</a:t>
            </a:r>
          </a:p>
          <a:p>
            <a:pPr marL="984250" lvl="1" indent="-742950">
              <a:buFont typeface="+mj-lt"/>
              <a:buAutoNum type="arabicPeriod"/>
            </a:pPr>
            <a:endParaRPr lang="pt-BR" sz="2000" dirty="0"/>
          </a:p>
        </p:txBody>
      </p:sp>
      <p:sp>
        <p:nvSpPr>
          <p:cNvPr id="3" name="Title 2"/>
          <p:cNvSpPr>
            <a:spLocks noGrp="1"/>
          </p:cNvSpPr>
          <p:nvPr>
            <p:ph type="title"/>
          </p:nvPr>
        </p:nvSpPr>
        <p:spPr/>
        <p:txBody>
          <a:bodyPr/>
          <a:lstStyle/>
          <a:p>
            <a:r>
              <a:rPr lang="pt-BR" dirty="0"/>
              <a:t>Sintaxe (exemplos)(cont...)</a:t>
            </a:r>
            <a:endParaRPr lang="en-US" dirty="0"/>
          </a:p>
        </p:txBody>
      </p:sp>
      <p:sp>
        <p:nvSpPr>
          <p:cNvPr id="4" name="Down Arrow 3"/>
          <p:cNvSpPr/>
          <p:nvPr/>
        </p:nvSpPr>
        <p:spPr bwMode="auto">
          <a:xfrm>
            <a:off x="2714920" y="1602556"/>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Down Arrow 4"/>
          <p:cNvSpPr/>
          <p:nvPr/>
        </p:nvSpPr>
        <p:spPr bwMode="auto">
          <a:xfrm>
            <a:off x="3527196" y="1960772"/>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Down Arrow 5"/>
          <p:cNvSpPr/>
          <p:nvPr/>
        </p:nvSpPr>
        <p:spPr bwMode="auto">
          <a:xfrm>
            <a:off x="3093563" y="3310379"/>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Down Arrow 6"/>
          <p:cNvSpPr/>
          <p:nvPr/>
        </p:nvSpPr>
        <p:spPr bwMode="auto">
          <a:xfrm>
            <a:off x="3706305" y="3310378"/>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2339418" y="3348085"/>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Down Arrow 8"/>
          <p:cNvSpPr/>
          <p:nvPr/>
        </p:nvSpPr>
        <p:spPr bwMode="auto">
          <a:xfrm>
            <a:off x="2818614" y="1960771"/>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Down Arrow 9"/>
          <p:cNvSpPr/>
          <p:nvPr/>
        </p:nvSpPr>
        <p:spPr bwMode="auto">
          <a:xfrm>
            <a:off x="2867320" y="3946664"/>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Down Arrow 10"/>
          <p:cNvSpPr/>
          <p:nvPr/>
        </p:nvSpPr>
        <p:spPr bwMode="auto">
          <a:xfrm>
            <a:off x="3480062" y="3946663"/>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Down Arrow 11"/>
          <p:cNvSpPr/>
          <p:nvPr/>
        </p:nvSpPr>
        <p:spPr bwMode="auto">
          <a:xfrm>
            <a:off x="2113175" y="3984370"/>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141798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21238"/>
          </a:xfrm>
        </p:spPr>
        <p:txBody>
          <a:bodyPr/>
          <a:lstStyle/>
          <a:p>
            <a:pPr marL="742950" indent="-742950">
              <a:buFont typeface="+mj-lt"/>
              <a:buAutoNum type="arabicPeriod"/>
            </a:pPr>
            <a:r>
              <a:rPr lang="pt-BR" sz="3200" dirty="0"/>
              <a:t>Varias linhas de comando via ESCAPE (caractere \ ou `)</a:t>
            </a:r>
          </a:p>
          <a:p>
            <a:pPr marL="984250" lvl="1" indent="-742950">
              <a:buFont typeface="+mj-lt"/>
              <a:buAutoNum type="arabicPeriod"/>
            </a:pPr>
            <a:r>
              <a:rPr lang="pt-BR" sz="1800" dirty="0"/>
              <a:t>RUN powershell.exe -Command \</a:t>
            </a:r>
          </a:p>
          <a:p>
            <a:pPr marL="984250" lvl="1" indent="-742950">
              <a:buFont typeface="+mj-lt"/>
              <a:buAutoNum type="arabicPeriod"/>
            </a:pPr>
            <a:r>
              <a:rPr lang="pt-BR" sz="1800" dirty="0"/>
              <a:t>    $ErrorActionPreference = 'Stop'; \</a:t>
            </a:r>
          </a:p>
          <a:p>
            <a:pPr marL="984250" lvl="1" indent="-742950">
              <a:buFont typeface="+mj-lt"/>
              <a:buAutoNum type="arabicPeriod"/>
            </a:pPr>
            <a:r>
              <a:rPr lang="pt-BR" sz="1800" dirty="0"/>
              <a:t>    wget https://www.python.org/ftp/python/3.5.1/python-3.5.1.exe -OutFile c:\python-3.5.1.exe ; \</a:t>
            </a:r>
          </a:p>
          <a:p>
            <a:pPr marL="984250" lvl="1" indent="-742950">
              <a:buFont typeface="+mj-lt"/>
              <a:buAutoNum type="arabicPeriod"/>
            </a:pPr>
            <a:r>
              <a:rPr lang="pt-BR" sz="1800" dirty="0"/>
              <a:t>    Start-Process c:\python-3.5.1.exe -ArgumentList '/quiet InstallAllUsers=1 PrependPath=1' -Wait ; \</a:t>
            </a:r>
          </a:p>
          <a:p>
            <a:pPr marL="984250" lvl="1" indent="-742950">
              <a:buFont typeface="+mj-lt"/>
              <a:buAutoNum type="arabicPeriod"/>
            </a:pPr>
            <a:r>
              <a:rPr lang="pt-BR" sz="1800" dirty="0"/>
              <a:t>    Remove-Item c:\python-3.5.1.exe -Force</a:t>
            </a:r>
          </a:p>
          <a:p>
            <a:pPr marL="742950" indent="-742950">
              <a:buFont typeface="+mj-lt"/>
              <a:buAutoNum type="arabicPeriod"/>
            </a:pPr>
            <a:r>
              <a:rPr lang="pt-BR" sz="3200" dirty="0"/>
              <a:t>Usando caractere `</a:t>
            </a:r>
          </a:p>
          <a:p>
            <a:pPr marL="984250" lvl="1" indent="-742950">
              <a:buFont typeface="+mj-lt"/>
              <a:buAutoNum type="arabicPeriod"/>
            </a:pPr>
            <a:r>
              <a:rPr lang="pt-BR" sz="1800" dirty="0"/>
              <a:t>FROM windowsservercore</a:t>
            </a:r>
          </a:p>
          <a:p>
            <a:pPr marL="984250" lvl="1" indent="-742950">
              <a:buFont typeface="+mj-lt"/>
              <a:buAutoNum type="arabicPeriod"/>
            </a:pPr>
            <a:r>
              <a:rPr lang="pt-BR" sz="1800" dirty="0"/>
              <a:t>RUN powershell.exe -Command `</a:t>
            </a:r>
          </a:p>
          <a:p>
            <a:pPr marL="984250" lvl="1" indent="-742950">
              <a:buFont typeface="+mj-lt"/>
              <a:buAutoNum type="arabicPeriod"/>
            </a:pPr>
            <a:r>
              <a:rPr lang="pt-BR" sz="1800" dirty="0"/>
              <a:t>    $ErrorActionPreference = 'Stop'; `</a:t>
            </a:r>
          </a:p>
          <a:p>
            <a:pPr marL="984250" lvl="1" indent="-742950">
              <a:buFont typeface="+mj-lt"/>
              <a:buAutoNum type="arabicPeriod"/>
            </a:pPr>
            <a:r>
              <a:rPr lang="pt-BR" sz="1800" dirty="0"/>
              <a:t>    wget https://www.python.org/ftp/python/3.5.1/python-3.5.1.exe -OutFile c:\python-3.5.1.exe ; `</a:t>
            </a:r>
          </a:p>
          <a:p>
            <a:pPr marL="984250" lvl="1" indent="-742950">
              <a:buFont typeface="+mj-lt"/>
              <a:buAutoNum type="arabicPeriod"/>
            </a:pPr>
            <a:r>
              <a:rPr lang="pt-BR" sz="1800" dirty="0"/>
              <a:t>    Start-Process c:\python-3.5.1.exe -ArgumentList '/quiet InstallAllUsers=1 PrependPath=1' -Wait ; `</a:t>
            </a:r>
          </a:p>
          <a:p>
            <a:pPr marL="984250" lvl="1" indent="-742950">
              <a:buFont typeface="+mj-lt"/>
              <a:buAutoNum type="arabicPeriod"/>
            </a:pPr>
            <a:r>
              <a:rPr lang="pt-BR" sz="1800" dirty="0"/>
              <a:t>    Remove-Item c:\python-3.5.1.exe -Force</a:t>
            </a:r>
          </a:p>
        </p:txBody>
      </p:sp>
      <p:sp>
        <p:nvSpPr>
          <p:cNvPr id="3" name="Title 2"/>
          <p:cNvSpPr>
            <a:spLocks noGrp="1"/>
          </p:cNvSpPr>
          <p:nvPr>
            <p:ph type="title"/>
          </p:nvPr>
        </p:nvSpPr>
        <p:spPr/>
        <p:txBody>
          <a:bodyPr/>
          <a:lstStyle/>
          <a:p>
            <a:r>
              <a:rPr lang="pt-BR" dirty="0"/>
              <a:t>Sintaxe (exemplos)(cont...)</a:t>
            </a:r>
            <a:endParaRPr lang="en-US" dirty="0"/>
          </a:p>
        </p:txBody>
      </p:sp>
    </p:spTree>
    <p:extLst>
      <p:ext uri="{BB962C8B-B14F-4D97-AF65-F5344CB8AC3E}">
        <p14:creationId xmlns:p14="http://schemas.microsoft.com/office/powerpoint/2010/main" val="2966048358"/>
      </p:ext>
    </p:extLst>
  </p:cSld>
  <p:clrMapOvr>
    <a:masterClrMapping/>
  </p:clrMapOvr>
  <p:transition>
    <p:fade/>
  </p:transition>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BRK3147</Session_x0020_Code>
    <LikesCount xmlns="http://schemas.microsoft.com/sharepoint/v3" xsi:nil="true"/>
    <_x0062_bc8 xmlns="e889e55c-35cf-43c7-aaf4-cf2500919dd8">
      <UserInfo>
        <DisplayName/>
        <AccountId xsi:nil="true"/>
        <AccountType/>
      </UserInfo>
    </_x0062_bc8>
    <External_x0020_Speaker xmlns="04e01bb1-6d80-42e9-ae53-416b1e8aa845">Jim Zimmerman; Patrick Lang</External_x0020_Speaker>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2017-09-23T04:00:00+00:00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Ignite 2017</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2017-10-01T04:00:00+00:00</Event_x0020_End_x0020_Date>
    <c2f1b796fca04ddbb48af271e99c8750 xmlns="04e01bb1-6d80-42e9-ae53-416b1e8aa845">
      <Terms xmlns="http://schemas.microsoft.com/office/infopath/2007/PartnerControls"/>
    </c2f1b796fca04ddbb48af271e99c8750>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schemas.microsoft.com/sharepoint/v3"/>
    <ds:schemaRef ds:uri="04e01bb1-6d80-42e9-ae53-416b1e8aa845"/>
    <ds:schemaRef ds:uri="http://purl.org/dc/dcmitype/"/>
    <ds:schemaRef ds:uri="http://schemas.microsoft.com/office/infopath/2007/PartnerControls"/>
    <ds:schemaRef ds:uri="e889e55c-35cf-43c7-aaf4-cf2500919dd8"/>
    <ds:schemaRef ds:uri="230e9df3-be65-4c73-a93b-d1236ebd677e"/>
    <ds:schemaRef ds:uri="http://www.w3.org/XML/1998/namespace"/>
    <ds:schemaRef ds:uri="http://purl.org/dc/elements/1.1/"/>
  </ds:schemaRefs>
</ds:datastoreItem>
</file>

<file path=customXml/itemProps2.xml><?xml version="1.0" encoding="utf-8"?>
<ds:datastoreItem xmlns:ds="http://schemas.openxmlformats.org/officeDocument/2006/customXml" ds:itemID="{2F943B8F-C3B1-406A-9DAD-B2BD694306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7293</TotalTime>
  <Words>15906</Words>
  <Application>Microsoft Office PowerPoint</Application>
  <PresentationFormat>Custom</PresentationFormat>
  <Paragraphs>1723</Paragraphs>
  <Slides>131</Slides>
  <Notes>131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131</vt:i4>
      </vt:variant>
    </vt:vector>
  </HeadingPairs>
  <TitlesOfParts>
    <vt:vector size="146" baseType="lpstr">
      <vt:lpstr>MS PGothic</vt:lpstr>
      <vt:lpstr>Arial</vt:lpstr>
      <vt:lpstr>Calibri</vt:lpstr>
      <vt:lpstr>Consolas</vt:lpstr>
      <vt:lpstr>Droid Sans</vt:lpstr>
      <vt:lpstr>Proxima Nova</vt:lpstr>
      <vt:lpstr>Quattrocento Sans</vt:lpstr>
      <vt:lpstr>Segoe</vt:lpstr>
      <vt:lpstr>Segoe UI</vt:lpstr>
      <vt:lpstr>Segoe UI Light</vt:lpstr>
      <vt:lpstr>Segoe UI Semibold</vt:lpstr>
      <vt:lpstr>Segoe UI Semilight</vt:lpstr>
      <vt:lpstr>Wingdings</vt:lpstr>
      <vt:lpstr>5-50109_Microsoft_Light_Template</vt:lpstr>
      <vt:lpstr>5-50109_Microsoft_Dark_Template</vt:lpstr>
      <vt:lpstr>Windows Containers</vt:lpstr>
      <vt:lpstr>Agenda</vt:lpstr>
      <vt:lpstr>Intelligent Cloud – Intelligent Edge</vt:lpstr>
      <vt:lpstr>Conceitos básicos de Containers.</vt:lpstr>
      <vt:lpstr>Containers Uma nova forma de construir, distribuir, implantar para instâncias de aplicações</vt:lpstr>
      <vt:lpstr>Por que Containers? Aplicações com alta inovação para um mundo móvel baseado em Cloud</vt:lpstr>
      <vt:lpstr>Containers Ambiente isolado de runtime para aplicações hospedadas</vt:lpstr>
      <vt:lpstr>Containers Como diferem de maquinas virtuais?</vt:lpstr>
      <vt:lpstr>Ecossistema de Container</vt:lpstr>
      <vt:lpstr>Integrando com Docker.</vt:lpstr>
      <vt:lpstr>Integração com Docker União de investimentos estratégicos para direcionar o futuro dos containers</vt:lpstr>
      <vt:lpstr>Integração com Docker União de investimentos estratégicos para direcionar o futuro dos containers</vt:lpstr>
      <vt:lpstr>Ambientes de SO de Container</vt:lpstr>
      <vt:lpstr>Runtime do Microsoft Container.</vt:lpstr>
      <vt:lpstr>Tipos de Containers Windows</vt:lpstr>
      <vt:lpstr>Fundamentos de Container</vt:lpstr>
      <vt:lpstr>Runtime do Microsoft Container</vt:lpstr>
      <vt:lpstr>Windows container 101</vt:lpstr>
      <vt:lpstr>Windows container 101</vt:lpstr>
      <vt:lpstr>Windows container 101</vt:lpstr>
      <vt:lpstr>Windows container 101</vt:lpstr>
      <vt:lpstr>Windows container 101</vt:lpstr>
      <vt:lpstr>Windows container 101</vt:lpstr>
      <vt:lpstr>Windows container 101</vt:lpstr>
      <vt:lpstr>Windows container 101</vt:lpstr>
      <vt:lpstr>Docker time! - High Level Architecture</vt:lpstr>
      <vt:lpstr>Como instalar</vt:lpstr>
      <vt:lpstr>Criação de Imagem</vt:lpstr>
      <vt:lpstr>Criação de Imagem</vt:lpstr>
      <vt:lpstr>Criação de Imagem</vt:lpstr>
      <vt:lpstr>Criação de Imagem</vt:lpstr>
      <vt:lpstr>Criação de Imagem</vt:lpstr>
      <vt:lpstr>Criação de Imagem</vt:lpstr>
      <vt:lpstr>Criação de Imagem</vt:lpstr>
      <vt:lpstr>Criação de Imagem</vt:lpstr>
      <vt:lpstr>Criação de Imagem</vt:lpstr>
      <vt:lpstr>Criação de Imagem</vt:lpstr>
      <vt:lpstr>Criação de Imagem</vt:lpstr>
      <vt:lpstr>Criação de Imagem</vt:lpstr>
      <vt:lpstr>Desenvolvimento com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Processos de DevOps com Containers</vt:lpstr>
      <vt:lpstr>Kubernetes no Windows</vt:lpstr>
      <vt:lpstr>Onde os desenvolvedores gastam tempo...</vt:lpstr>
      <vt:lpstr>Onde os App Admins gastam tempo...</vt:lpstr>
      <vt:lpstr>“Reciclando” o que já existe</vt:lpstr>
      <vt:lpstr>Por onde começar?</vt:lpstr>
      <vt:lpstr>PowerPoint Presentation</vt:lpstr>
      <vt:lpstr>Container Orchestration</vt:lpstr>
      <vt:lpstr>PowerPoint Presentation</vt:lpstr>
      <vt:lpstr>Por que kubernetes?</vt:lpstr>
      <vt:lpstr>Desafios de um mundo container</vt:lpstr>
      <vt:lpstr>Características do kubernetes</vt:lpstr>
      <vt:lpstr>PowerPoint Presentation</vt:lpstr>
      <vt:lpstr>Construindo kubernetes no Windows </vt:lpstr>
      <vt:lpstr>Demo  Cargas de trabalho mistas no ACS</vt:lpstr>
      <vt:lpstr>Como é que funciona?</vt:lpstr>
      <vt:lpstr>Como é que funciona?</vt:lpstr>
      <vt:lpstr>Como é que funciona?</vt:lpstr>
      <vt:lpstr>Como é que funciona?</vt:lpstr>
      <vt:lpstr>PowerPoint Presentation</vt:lpstr>
      <vt:lpstr>Diagrama de implantação do Windows</vt:lpstr>
      <vt:lpstr>OpenShift = Kubernetes nível Enterprise</vt:lpstr>
      <vt:lpstr>Demo</vt:lpstr>
      <vt:lpstr>Kubernetes no Windows - Futuro</vt:lpstr>
      <vt:lpstr>Onde os App Admin's gastam tempo...</vt:lpstr>
      <vt:lpstr>Windows Server version 1709</vt:lpstr>
      <vt:lpstr>O que há de novo no fall release (1709)</vt:lpstr>
      <vt:lpstr>O que há de novo no fall release (1709)</vt:lpstr>
      <vt:lpstr>Windows Server v1709 – principais melhorias</vt:lpstr>
      <vt:lpstr>Nano Server, version 1709</vt:lpstr>
      <vt:lpstr>PowerPoint Presentation</vt:lpstr>
      <vt:lpstr>PowerPoint Presentation</vt:lpstr>
      <vt:lpstr>Laboratórios práticos</vt:lpstr>
      <vt:lpstr>Laboratórios práticos </vt:lpstr>
      <vt:lpstr>Lab 1</vt:lpstr>
      <vt:lpstr>Instalar serviço de container e Docker</vt:lpstr>
      <vt:lpstr>Instalar imagens de base</vt:lpstr>
      <vt:lpstr>Verificando imagens instaladas</vt:lpstr>
      <vt:lpstr>Preparando imagens</vt:lpstr>
      <vt:lpstr>Implantando Containers</vt:lpstr>
      <vt:lpstr>Visualisando Web Site</vt:lpstr>
      <vt:lpstr>Desligando container</vt:lpstr>
      <vt:lpstr>Executando containers “por demanda”</vt:lpstr>
      <vt:lpstr>Editando conteúdo de container</vt:lpstr>
      <vt:lpstr>Editando conteúdo de container (cont...)</vt:lpstr>
      <vt:lpstr>Lab extra</vt:lpstr>
      <vt:lpstr>Sintaxe (exemplos)</vt:lpstr>
      <vt:lpstr>Sintaxe (exemplos)(cont...)</vt:lpstr>
      <vt:lpstr>Sintaxe (exemplos)(cont...)</vt:lpstr>
      <vt:lpstr>Sintaxe (exemplos)(cont...)</vt:lpstr>
      <vt:lpstr>Sintaxe (exemplos)(cont...)</vt:lpstr>
      <vt:lpstr>Sintaxe (exemplos)(cont...)</vt:lpstr>
      <vt:lpstr>Criando imagems via Dockerfile</vt:lpstr>
      <vt:lpstr>Criando imagens via Dockerfile (cont...)</vt:lpstr>
      <vt:lpstr>Lab 2</vt:lpstr>
      <vt:lpstr>Baixando imagem do Docker Hub</vt:lpstr>
      <vt:lpstr>Lab extra</vt:lpstr>
      <vt:lpstr>Habilitar Hyper-V Container em uma VM do Hyper-V</vt:lpstr>
      <vt:lpstr>Lab 3</vt:lpstr>
      <vt:lpstr>Preparar Host</vt:lpstr>
      <vt:lpstr>(Opcional) Habilitar Hyper-V Container em uma VM do Hyper-V</vt:lpstr>
      <vt:lpstr>Usando VM Nano Server como host de Containers</vt:lpstr>
      <vt:lpstr>Criar VM Nano no Hyper-V</vt:lpstr>
      <vt:lpstr>Criando Container Hyper-V</vt:lpstr>
      <vt:lpstr>Criando Container Hyper-V (cont...)</vt:lpstr>
      <vt:lpstr>Lab 4</vt:lpstr>
      <vt:lpstr>Criando volumes de dados</vt:lpstr>
      <vt:lpstr>Montando volume de dados</vt:lpstr>
      <vt:lpstr>Montando um único arquivo</vt:lpstr>
      <vt:lpstr>Lab extra</vt:lpstr>
      <vt:lpstr>Gerenciando recursos</vt:lpstr>
      <vt:lpstr>Lab extra</vt:lpstr>
      <vt:lpstr>Opcional – VM Nano com Hyper-V containers</vt:lpstr>
      <vt:lpstr>Habilitando regras de Firewall no Nano Server</vt:lpstr>
      <vt:lpstr>Instalar Docker na VM Nano Server</vt:lpstr>
      <vt:lpstr>Instalar Docker na VM Nano Server (cont..)</vt:lpstr>
      <vt:lpstr>Lab extra</vt:lpstr>
      <vt:lpstr>Configurando Docker no Windows</vt:lpstr>
      <vt:lpstr>Lab extra</vt:lpstr>
      <vt:lpstr>Removendo imagens instaladas</vt:lpstr>
      <vt:lpstr>Links adicionais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Windows</dc:title>
  <dc:subject>&lt;Speech title here&gt;</dc:subject>
  <dc:creator>Patrick Lang</dc:creator>
  <cp:keywords>Microsoft Ignite 2017</cp:keywords>
  <dc:description>Template: Mitchell Derrey, Silver Fox Productions_x000d_
Formatting: _x000d_
Audience Type:</dc:description>
  <cp:lastModifiedBy>Fabio Hara</cp:lastModifiedBy>
  <cp:revision>16</cp:revision>
  <dcterms:created xsi:type="dcterms:W3CDTF">2017-09-22T21:28:58Z</dcterms:created>
  <dcterms:modified xsi:type="dcterms:W3CDTF">2017-10-31T19:34:32Z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16;#Ignite 2017|9323c522-fe4b-4922-816b-10a1920d7afb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fabioh@microsoft.com</vt:lpwstr>
  </property>
  <property fmtid="{D5CDD505-2E9C-101B-9397-08002B2CF9AE}" pid="18" name="MSIP_Label_f42aa342-8706-4288-bd11-ebb85995028c_SetDate">
    <vt:lpwstr>2017-10-05T21:15:22.8482272-03:00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